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256" r:id="rId2"/>
    <p:sldId id="258" r:id="rId3"/>
    <p:sldId id="259" r:id="rId4"/>
    <p:sldId id="274" r:id="rId5"/>
    <p:sldId id="273" r:id="rId6"/>
    <p:sldId id="260" r:id="rId7"/>
    <p:sldId id="261" r:id="rId8"/>
    <p:sldId id="262" r:id="rId9"/>
    <p:sldId id="268" r:id="rId10"/>
    <p:sldId id="263" r:id="rId11"/>
    <p:sldId id="270" r:id="rId12"/>
    <p:sldId id="275" r:id="rId13"/>
    <p:sldId id="265" r:id="rId14"/>
    <p:sldId id="266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1" autoAdjust="0"/>
    <p:restoredTop sz="97707" autoAdjust="0"/>
  </p:normalViewPr>
  <p:slideViewPr>
    <p:cSldViewPr>
      <p:cViewPr varScale="1">
        <p:scale>
          <a:sx n="86" d="100"/>
          <a:sy n="86" d="100"/>
        </p:scale>
        <p:origin x="16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924A2-1BE3-47A8-81DF-528428FBE9E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4CFB5-8731-42C7-A857-3103A18415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3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000" b="1" dirty="0">
                <a:latin typeface="Helvetica" charset="0"/>
              </a:rPr>
              <a:t>Note, </a:t>
            </a:r>
            <a:r>
              <a:rPr lang="en-US" sz="2000" b="1" dirty="0" err="1">
                <a:latin typeface="Helvetica" charset="0"/>
              </a:rPr>
              <a:t>dept_name</a:t>
            </a:r>
            <a:r>
              <a:rPr lang="en-US" sz="2000" b="1" dirty="0">
                <a:latin typeface="Helvetica" charset="0"/>
              </a:rPr>
              <a:t> is functionally dependent on </a:t>
            </a:r>
            <a:r>
              <a:rPr lang="en-US" sz="2000" b="1" dirty="0" err="1">
                <a:latin typeface="Helvetica" charset="0"/>
              </a:rPr>
              <a:t>dept_no</a:t>
            </a:r>
            <a:r>
              <a:rPr lang="en-US" sz="2000" b="1" dirty="0">
                <a:latin typeface="Helvetica" charset="0"/>
              </a:rPr>
              <a:t>.  </a:t>
            </a:r>
            <a:r>
              <a:rPr lang="en-US" sz="2000" b="1" dirty="0" err="1">
                <a:latin typeface="Helvetica" charset="0"/>
              </a:rPr>
              <a:t>Dept_no</a:t>
            </a:r>
            <a:r>
              <a:rPr lang="en-US" sz="2000" b="1" dirty="0">
                <a:latin typeface="Helvetica" charset="0"/>
              </a:rPr>
              <a:t> is functionally dependent on </a:t>
            </a:r>
            <a:r>
              <a:rPr lang="en-US" sz="2000" b="1" dirty="0" err="1">
                <a:latin typeface="Helvetica" charset="0"/>
              </a:rPr>
              <a:t>emp_no</a:t>
            </a:r>
            <a:r>
              <a:rPr lang="en-US" sz="2000" b="1" dirty="0">
                <a:latin typeface="Helvetica" charset="0"/>
              </a:rPr>
              <a:t>, so via the middle step of </a:t>
            </a:r>
            <a:r>
              <a:rPr lang="en-US" sz="2000" b="1" dirty="0" err="1">
                <a:latin typeface="Helvetica" charset="0"/>
              </a:rPr>
              <a:t>dept_no</a:t>
            </a:r>
            <a:r>
              <a:rPr lang="en-US" sz="2000" b="1" dirty="0">
                <a:latin typeface="Helvetica" charset="0"/>
              </a:rPr>
              <a:t>, </a:t>
            </a:r>
            <a:r>
              <a:rPr lang="en-US" sz="2000" b="1" dirty="0" err="1">
                <a:latin typeface="Helvetica" charset="0"/>
              </a:rPr>
              <a:t>dept_name</a:t>
            </a:r>
            <a:r>
              <a:rPr lang="en-US" sz="2000" b="1" dirty="0">
                <a:latin typeface="Helvetica" charset="0"/>
              </a:rPr>
              <a:t> is functionally dependent on </a:t>
            </a:r>
            <a:r>
              <a:rPr lang="en-US" sz="2000" b="1" dirty="0" err="1">
                <a:latin typeface="Helvetica" charset="0"/>
              </a:rPr>
              <a:t>emp_no</a:t>
            </a:r>
            <a:r>
              <a:rPr lang="en-US" sz="2000" b="1" dirty="0">
                <a:latin typeface="Helvetica" charset="0"/>
              </a:rPr>
              <a:t>.</a:t>
            </a:r>
          </a:p>
          <a:p>
            <a:pPr>
              <a:lnSpc>
                <a:spcPct val="75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1600" b="1" dirty="0">
                <a:latin typeface="Helvetica" charset="0"/>
              </a:rPr>
              <a:t>(</a:t>
            </a:r>
            <a:r>
              <a:rPr lang="en-US" sz="1600" b="1" dirty="0" err="1">
                <a:latin typeface="Helvetica" charset="0"/>
              </a:rPr>
              <a:t>emp_no</a:t>
            </a:r>
            <a:r>
              <a:rPr lang="en-US" sz="1600" b="1" dirty="0">
                <a:latin typeface="Helvetica" charset="0"/>
              </a:rPr>
              <a:t> -&gt; </a:t>
            </a:r>
            <a:r>
              <a:rPr lang="en-US" sz="1600" b="1" dirty="0" err="1">
                <a:latin typeface="Helvetica" charset="0"/>
              </a:rPr>
              <a:t>dept_no</a:t>
            </a:r>
            <a:r>
              <a:rPr lang="en-US" sz="1600" b="1" dirty="0">
                <a:latin typeface="Helvetica" charset="0"/>
              </a:rPr>
              <a:t> ,  </a:t>
            </a:r>
            <a:r>
              <a:rPr lang="en-US" sz="1600" b="1" dirty="0" err="1">
                <a:latin typeface="Helvetica" charset="0"/>
              </a:rPr>
              <a:t>dept_no</a:t>
            </a:r>
            <a:r>
              <a:rPr lang="en-US" sz="1600" b="1" dirty="0">
                <a:latin typeface="Helvetica" charset="0"/>
              </a:rPr>
              <a:t> -&gt; </a:t>
            </a:r>
            <a:r>
              <a:rPr lang="en-US" sz="1600" b="1" dirty="0" err="1">
                <a:latin typeface="Helvetica" charset="0"/>
              </a:rPr>
              <a:t>dept_name</a:t>
            </a:r>
            <a:r>
              <a:rPr lang="en-US" sz="1600" b="1" dirty="0">
                <a:latin typeface="Helvetica" charset="0"/>
              </a:rPr>
              <a:t>,  thus </a:t>
            </a:r>
            <a:r>
              <a:rPr lang="en-US" sz="1600" b="1" dirty="0" err="1">
                <a:latin typeface="Helvetica" charset="0"/>
              </a:rPr>
              <a:t>emp_no</a:t>
            </a:r>
            <a:r>
              <a:rPr lang="en-US" sz="1600" b="1" dirty="0">
                <a:latin typeface="Helvetica" charset="0"/>
              </a:rPr>
              <a:t> -&gt; </a:t>
            </a:r>
            <a:r>
              <a:rPr lang="en-US" sz="1600" b="1" dirty="0" err="1">
                <a:latin typeface="Helvetica" charset="0"/>
              </a:rPr>
              <a:t>dept_name</a:t>
            </a:r>
            <a:r>
              <a:rPr lang="en-US" sz="1600" b="1" dirty="0">
                <a:latin typeface="Helvetica" charset="0"/>
              </a:rPr>
              <a:t>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E81A-5D99-462B-B24F-8089DEBEF390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3BA1-ED5C-4737-BB9B-B2A742018F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E81A-5D99-462B-B24F-8089DEBEF390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3BA1-ED5C-4737-BB9B-B2A742018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E81A-5D99-462B-B24F-8089DEBEF390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3BA1-ED5C-4737-BB9B-B2A742018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E81A-5D99-462B-B24F-8089DEBEF390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3BA1-ED5C-4737-BB9B-B2A742018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E81A-5D99-462B-B24F-8089DEBEF390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3BA1-ED5C-4737-BB9B-B2A742018F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E81A-5D99-462B-B24F-8089DEBEF390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3BA1-ED5C-4737-BB9B-B2A742018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E81A-5D99-462B-B24F-8089DEBEF390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3BA1-ED5C-4737-BB9B-B2A742018F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E81A-5D99-462B-B24F-8089DEBEF390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3BA1-ED5C-4737-BB9B-B2A742018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E81A-5D99-462B-B24F-8089DEBEF390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3BA1-ED5C-4737-BB9B-B2A742018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E81A-5D99-462B-B24F-8089DEBEF390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3BA1-ED5C-4737-BB9B-B2A742018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5B49E81A-5D99-462B-B24F-8089DEBEF390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01AE3BA1-ED5C-4737-BB9B-B2A742018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B49E81A-5D99-462B-B24F-8089DEBEF390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1AE3BA1-ED5C-4737-BB9B-B2A742018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1.emf"/><Relationship Id="rId5" Type="http://schemas.openxmlformats.org/officeDocument/2006/relationships/image" Target="../media/image8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657600"/>
            <a:ext cx="8062912" cy="1470025"/>
          </a:xfrm>
        </p:spPr>
        <p:txBody>
          <a:bodyPr>
            <a:normAutofit/>
          </a:bodyPr>
          <a:lstStyle/>
          <a:p>
            <a:r>
              <a:rPr lang="en-US" sz="6000" dirty="0"/>
              <a:t>Normalization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</a:t>
            </a:r>
          </a:p>
        </p:txBody>
      </p:sp>
      <p:graphicFrame>
        <p:nvGraphicFramePr>
          <p:cNvPr id="12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160850"/>
              </p:ext>
            </p:extLst>
          </p:nvPr>
        </p:nvGraphicFramePr>
        <p:xfrm>
          <a:off x="1781175" y="1600200"/>
          <a:ext cx="4924425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Worksheet" r:id="rId4" imgW="3457713" imgH="914604" progId="Excel.Sheet.8">
                  <p:embed/>
                </p:oleObj>
              </mc:Choice>
              <mc:Fallback>
                <p:oleObj name="Worksheet" r:id="rId4" imgW="3457713" imgH="914604" progId="Excel.Shee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1600200"/>
                        <a:ext cx="4924425" cy="130175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752600" y="1219200"/>
            <a:ext cx="4876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Employee (2NF)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4597052" y="3276600"/>
            <a:ext cx="35052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Project (2NF)</a:t>
            </a: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814053"/>
              </p:ext>
            </p:extLst>
          </p:nvPr>
        </p:nvGraphicFramePr>
        <p:xfrm>
          <a:off x="4605403" y="3733800"/>
          <a:ext cx="35337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Worksheet" r:id="rId6" imgW="2190752" imgH="552522" progId="Excel.Sheet.8">
                  <p:embed/>
                </p:oleObj>
              </mc:Choice>
              <mc:Fallback>
                <p:oleObj name="Worksheet" r:id="rId6" imgW="2190752" imgH="552522" progId="Excel.Shee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403" y="3733800"/>
                        <a:ext cx="3533775" cy="9144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800747"/>
              </p:ext>
            </p:extLst>
          </p:nvPr>
        </p:nvGraphicFramePr>
        <p:xfrm>
          <a:off x="838200" y="3657600"/>
          <a:ext cx="35337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Worksheet" r:id="rId8" imgW="2190784" imgH="981143" progId="Excel.Sheet.8">
                  <p:embed/>
                </p:oleObj>
              </mc:Choice>
              <mc:Fallback>
                <p:oleObj name="Worksheet" r:id="rId8" imgW="2190784" imgH="981143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657600"/>
                        <a:ext cx="3533775" cy="1600200"/>
                      </a:xfrm>
                      <a:prstGeom prst="rect">
                        <a:avLst/>
                      </a:prstGeom>
                      <a:solidFill>
                        <a:srgbClr val="8E9B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838200" y="3200400"/>
            <a:ext cx="35052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Employee Project(2NF)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950934" y="5643497"/>
            <a:ext cx="7543800" cy="6463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>
                <a:solidFill>
                  <a:schemeClr val="tx1"/>
                </a:solidFill>
              </a:rPr>
              <a:t>emp_no</a:t>
            </a:r>
            <a:r>
              <a:rPr lang="en-US" b="1" dirty="0">
                <a:solidFill>
                  <a:schemeClr val="tx1"/>
                </a:solidFill>
              </a:rPr>
              <a:t> and  </a:t>
            </a:r>
            <a:r>
              <a:rPr lang="en-US" b="1" dirty="0" err="1">
                <a:solidFill>
                  <a:schemeClr val="tx1"/>
                </a:solidFill>
              </a:rPr>
              <a:t>project_id</a:t>
            </a:r>
            <a:r>
              <a:rPr lang="en-US" b="1" dirty="0">
                <a:solidFill>
                  <a:schemeClr val="tx1"/>
                </a:solidFill>
              </a:rPr>
              <a:t>  combine together to form the primary key. such  primary keys are called composite primary keys.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Normal Form (3NF)</a:t>
            </a: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610600" cy="49628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sz="2400" b="1" dirty="0"/>
          </a:p>
          <a:p>
            <a:pPr algn="l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800" b="1" dirty="0"/>
              <a:t>Remove transitive dependencies.</a:t>
            </a:r>
          </a:p>
          <a:p>
            <a:pPr lvl="1" algn="l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sz="2800" dirty="0"/>
              <a:t> Transitive dependency – if an attribute can be determined by another non-key attribute.</a:t>
            </a:r>
          </a:p>
          <a:p>
            <a:pPr lvl="1" algn="l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sz="2800" dirty="0"/>
              <a:t> Any transitive dependencies are moved into a smaller (subset) table.</a:t>
            </a:r>
          </a:p>
          <a:p>
            <a:pPr lvl="1" algn="l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sz="2800" b="1" dirty="0"/>
          </a:p>
          <a:p>
            <a:pPr algn="l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800" b="1" dirty="0"/>
              <a:t>3NF  further improves data integrity.</a:t>
            </a:r>
          </a:p>
          <a:p>
            <a:pPr lvl="1" algn="l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sz="2800" dirty="0"/>
              <a:t> Prevents update, insert, and delete anomalies.</a:t>
            </a:r>
            <a:endParaRPr lang="en-US" sz="2800" b="1" dirty="0"/>
          </a:p>
          <a:p>
            <a:pPr algn="l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b="1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654840"/>
            <a:ext cx="7772400" cy="6203160"/>
          </a:xfrm>
        </p:spPr>
        <p:txBody>
          <a:bodyPr>
            <a:normAutofit/>
          </a:bodyPr>
          <a:lstStyle/>
          <a:p>
            <a:pPr lvl="1">
              <a:lnSpc>
                <a:spcPct val="95000"/>
              </a:lnSpc>
              <a:buClr>
                <a:schemeClr val="tx1"/>
              </a:buClr>
              <a:buSzPct val="100000"/>
            </a:pPr>
            <a:r>
              <a:rPr lang="en-US" sz="3600" dirty="0"/>
              <a:t>If an attribute can be determined by another non-key attribute. It is called transitive dependency </a:t>
            </a:r>
          </a:p>
          <a:p>
            <a:pPr lvl="1">
              <a:lnSpc>
                <a:spcPct val="95000"/>
              </a:lnSpc>
              <a:buClr>
                <a:schemeClr val="tx1"/>
              </a:buClr>
              <a:buSzPct val="100000"/>
            </a:pPr>
            <a:r>
              <a:rPr lang="en-US" sz="3600" dirty="0"/>
              <a:t>If a  non-key attributes can be determine by another non-key attributes it needs to put another table.</a:t>
            </a:r>
          </a:p>
        </p:txBody>
      </p:sp>
    </p:spTree>
    <p:extLst>
      <p:ext uri="{BB962C8B-B14F-4D97-AF65-F5344CB8AC3E}">
        <p14:creationId xmlns:p14="http://schemas.microsoft.com/office/powerpoint/2010/main" val="301425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Dependency</a:t>
            </a: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533400" y="3810000"/>
            <a:ext cx="7924800" cy="2871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salary is determined by grade and not the key attribute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emp_no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Thus this transitive dependency needs to be removed, and grade and salary are moved to another table.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5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b="1" dirty="0">
              <a:latin typeface="Helvetica" charset="0"/>
            </a:endParaRPr>
          </a:p>
          <a:p>
            <a:pPr algn="l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b="1" dirty="0">
              <a:latin typeface="Helvetica" charset="0"/>
            </a:endParaRPr>
          </a:p>
        </p:txBody>
      </p:sp>
      <p:graphicFrame>
        <p:nvGraphicFramePr>
          <p:cNvPr id="7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053092"/>
              </p:ext>
            </p:extLst>
          </p:nvPr>
        </p:nvGraphicFramePr>
        <p:xfrm>
          <a:off x="1676400" y="1981200"/>
          <a:ext cx="4924425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Worksheet" r:id="rId4" imgW="3457713" imgH="914604" progId="Excel.Sheet.8">
                  <p:embed/>
                </p:oleObj>
              </mc:Choice>
              <mc:Fallback>
                <p:oleObj name="Worksheet" r:id="rId4" imgW="3457713" imgH="914604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81200"/>
                        <a:ext cx="4924425" cy="130175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1676400" y="1606550"/>
            <a:ext cx="4876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Employee (3NF)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3NF</a:t>
            </a:r>
          </a:p>
        </p:txBody>
      </p:sp>
      <p:graphicFrame>
        <p:nvGraphicFramePr>
          <p:cNvPr id="12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340734"/>
              </p:ext>
            </p:extLst>
          </p:nvPr>
        </p:nvGraphicFramePr>
        <p:xfrm>
          <a:off x="457200" y="1828800"/>
          <a:ext cx="4073525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" name="Worksheet" r:id="rId4" imgW="2857552" imgH="914547" progId="Excel.Sheet.8">
                  <p:embed/>
                </p:oleObj>
              </mc:Choice>
              <mc:Fallback>
                <p:oleObj name="Worksheet" r:id="rId4" imgW="2857552" imgH="914547" progId="Excel.Shee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28800"/>
                        <a:ext cx="4073525" cy="1336675"/>
                      </a:xfrm>
                      <a:prstGeom prst="rect">
                        <a:avLst/>
                      </a:prstGeom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304800" y="1447800"/>
            <a:ext cx="4108451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Employee (3NF)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5334000" y="1524000"/>
            <a:ext cx="35052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Project (3NF)</a:t>
            </a: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934728"/>
              </p:ext>
            </p:extLst>
          </p:nvPr>
        </p:nvGraphicFramePr>
        <p:xfrm>
          <a:off x="5305425" y="1981200"/>
          <a:ext cx="35337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" name="Worksheet" r:id="rId6" imgW="2467022" imgH="552312" progId="Excel.Sheet.8">
                  <p:embed/>
                </p:oleObj>
              </mc:Choice>
              <mc:Fallback>
                <p:oleObj name="Worksheet" r:id="rId6" imgW="2467022" imgH="552312" progId="Excel.Shee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425" y="1981200"/>
                        <a:ext cx="3533775" cy="9144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457200" y="3810000"/>
            <a:ext cx="35052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Employee Project(3NF)</a:t>
            </a: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825774"/>
              </p:ext>
            </p:extLst>
          </p:nvPr>
        </p:nvGraphicFramePr>
        <p:xfrm>
          <a:off x="463549" y="4191000"/>
          <a:ext cx="35337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" name="Worksheet" r:id="rId8" imgW="2190707" imgH="980942" progId="Excel.Sheet.8">
                  <p:embed/>
                </p:oleObj>
              </mc:Choice>
              <mc:Fallback>
                <p:oleObj name="Worksheet" r:id="rId8" imgW="2190707" imgH="980942" progId="Excel.Shee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49" y="4191000"/>
                        <a:ext cx="3533775" cy="16002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565651" y="3810000"/>
            <a:ext cx="35052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Grade Salary(3NF)</a:t>
            </a:r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239280"/>
              </p:ext>
            </p:extLst>
          </p:nvPr>
        </p:nvGraphicFramePr>
        <p:xfrm>
          <a:off x="4572000" y="4184650"/>
          <a:ext cx="35337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" name="Worksheet" r:id="rId10" imgW="2190707" imgH="657193" progId="Excel.Sheet.8">
                  <p:embed/>
                </p:oleObj>
              </mc:Choice>
              <mc:Fallback>
                <p:oleObj name="Worksheet" r:id="rId10" imgW="2190707" imgH="657193" progId="Excel.Shee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184650"/>
                        <a:ext cx="3533775" cy="107315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Denormalization is a technique to move from higher to lower normal forms of database modeling in order to speed up database access.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3500" dirty="0"/>
              <a:t>Normalization is the process of efficiently organizing data in a database.</a:t>
            </a:r>
          </a:p>
          <a:p>
            <a:pPr>
              <a:buNone/>
            </a:pPr>
            <a:endParaRPr lang="en-US" sz="3500" dirty="0"/>
          </a:p>
          <a:p>
            <a:r>
              <a:rPr lang="en-US" sz="3200" dirty="0"/>
              <a:t>Normalization is the process of applying a series of rules to ensure that your database achieves optimal structure.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do Normalization?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0700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There are two goals of the normalization process: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b="1" u="sng" dirty="0"/>
              <a:t>1- eliminating redundant data </a:t>
            </a:r>
          </a:p>
          <a:p>
            <a:pPr>
              <a:buNone/>
            </a:pPr>
            <a:r>
              <a:rPr lang="en-US" sz="2800" dirty="0"/>
              <a:t>For example: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storing the same data in more than</a:t>
            </a: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                         one table</a:t>
            </a:r>
          </a:p>
          <a:p>
            <a:pPr>
              <a:buNone/>
            </a:pPr>
            <a:r>
              <a:rPr lang="en-US" sz="2800" b="1" u="sng" dirty="0"/>
              <a:t>2- ensuring data dependencies make sense.</a:t>
            </a:r>
          </a:p>
          <a:p>
            <a:pPr>
              <a:buNone/>
            </a:pPr>
            <a:r>
              <a:rPr lang="en-US" sz="2800" dirty="0"/>
              <a:t>For example: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only storing related data in a table.</a:t>
            </a:r>
          </a:p>
          <a:p>
            <a:pPr>
              <a:buNone/>
            </a:pPr>
            <a:r>
              <a:rPr lang="en-US" sz="2800" dirty="0"/>
              <a:t>    </a:t>
            </a:r>
          </a:p>
          <a:p>
            <a:pPr>
              <a:buNone/>
            </a:pPr>
            <a:r>
              <a:rPr lang="en-US" sz="2400" dirty="0"/>
              <a:t>     Both of these are worthy goals as they reduce the amount of space a database consumes and ensure that data is logically stored. </a:t>
            </a:r>
          </a:p>
          <a:p>
            <a:pPr>
              <a:buNone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Forms: Review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58963"/>
            <a:ext cx="8001000" cy="4389437"/>
          </a:xfrm>
        </p:spPr>
        <p:txBody>
          <a:bodyPr>
            <a:normAutofit fontScale="77500" lnSpcReduction="20000"/>
          </a:bodyPr>
          <a:lstStyle/>
          <a:p>
            <a:pPr marL="609600" indent="-609600"/>
            <a:r>
              <a:rPr lang="en-US" sz="3600" dirty="0" err="1"/>
              <a:t>Unnormalized</a:t>
            </a:r>
            <a:r>
              <a:rPr lang="en-US" sz="3600" dirty="0"/>
              <a:t> – There are multivalued attributes or repeating groups</a:t>
            </a:r>
          </a:p>
          <a:p>
            <a:pPr marL="609600" indent="-609600"/>
            <a:r>
              <a:rPr lang="en-US" sz="3600" dirty="0"/>
              <a:t>1 NF – No multivalued attributes or repeating groups.</a:t>
            </a:r>
          </a:p>
          <a:p>
            <a:pPr marL="609600" indent="-609600"/>
            <a:r>
              <a:rPr lang="en-US" sz="3600" dirty="0"/>
              <a:t>2 NF – 1 NF plus no partial dependencies</a:t>
            </a:r>
          </a:p>
          <a:p>
            <a:pPr marL="609600" indent="-609600"/>
            <a:r>
              <a:rPr lang="en-US" sz="3600" dirty="0"/>
              <a:t>3 NF – 2 NF plus no transitive dependencies</a:t>
            </a:r>
          </a:p>
          <a:p>
            <a:pPr marL="609600" indent="-609600"/>
            <a:r>
              <a:rPr lang="en-US" sz="3600" dirty="0"/>
              <a:t>Boyce-Codd Normal Form or BCNF</a:t>
            </a:r>
          </a:p>
          <a:p>
            <a:pPr marL="585216" lvl="2" indent="0" algn="just">
              <a:buNone/>
            </a:pPr>
            <a:r>
              <a:rPr lang="en-US" sz="3000" dirty="0"/>
              <a:t>An entity is said to be in the Boyce-</a:t>
            </a:r>
            <a:r>
              <a:rPr lang="en-US" sz="3000" dirty="0" err="1"/>
              <a:t>Codd</a:t>
            </a:r>
            <a:r>
              <a:rPr lang="en-US" sz="3000" dirty="0"/>
              <a:t> normal form, if it is already in the third normal form and  contains only one unique identifier.</a:t>
            </a:r>
          </a:p>
          <a:p>
            <a:pPr marL="585216" lvl="2" indent="0">
              <a:buNone/>
            </a:pPr>
            <a:r>
              <a:rPr lang="en-US" sz="30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5702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Anomalies: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4608"/>
          </a:xfrm>
        </p:spPr>
        <p:txBody>
          <a:bodyPr/>
          <a:lstStyle/>
          <a:p>
            <a:r>
              <a:rPr lang="en-US" dirty="0"/>
              <a:t>Repetition Anomaly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Insertion Anomaly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Deletion Anomaly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Updating Anomaly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 Form (1NF)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buClr>
                <a:schemeClr val="tx1"/>
              </a:buClr>
              <a:buSzPct val="100000"/>
            </a:pPr>
            <a:r>
              <a:rPr lang="en-US" b="1" dirty="0">
                <a:latin typeface="Helvetica" charset="0"/>
              </a:rPr>
              <a:t>Each attribute must be atomic</a:t>
            </a:r>
          </a:p>
          <a:p>
            <a:pPr lvl="1">
              <a:lnSpc>
                <a:spcPct val="95000"/>
              </a:lnSpc>
              <a:buClr>
                <a:schemeClr val="tx1"/>
              </a:buClr>
              <a:buSzPct val="100000"/>
              <a:buFontTx/>
              <a:buChar char="•"/>
            </a:pPr>
            <a:r>
              <a:rPr lang="en-US" dirty="0"/>
              <a:t> No repeating columns within a row.</a:t>
            </a:r>
          </a:p>
          <a:p>
            <a:pPr lvl="1">
              <a:lnSpc>
                <a:spcPct val="95000"/>
              </a:lnSpc>
              <a:buClr>
                <a:schemeClr val="tx1"/>
              </a:buClr>
              <a:buSzPct val="100000"/>
              <a:buFontTx/>
              <a:buChar char="•"/>
            </a:pPr>
            <a:r>
              <a:rPr lang="en-US" dirty="0"/>
              <a:t> No multi-valued columns.</a:t>
            </a:r>
            <a:endParaRPr lang="en-US" b="1" dirty="0">
              <a:latin typeface="Helvetica" charset="0"/>
            </a:endParaRPr>
          </a:p>
          <a:p>
            <a:pPr>
              <a:lnSpc>
                <a:spcPct val="95000"/>
              </a:lnSpc>
              <a:buClr>
                <a:schemeClr val="tx1"/>
              </a:buClr>
              <a:buSzPct val="100000"/>
            </a:pPr>
            <a:endParaRPr lang="en-US" b="1" dirty="0">
              <a:latin typeface="Helvetica" charset="0"/>
            </a:endParaRPr>
          </a:p>
          <a:p>
            <a:pPr>
              <a:lnSpc>
                <a:spcPct val="95000"/>
              </a:lnSpc>
              <a:buClr>
                <a:schemeClr val="tx1"/>
              </a:buClr>
              <a:buSzPct val="100000"/>
            </a:pPr>
            <a:r>
              <a:rPr lang="en-US" b="1" dirty="0">
                <a:latin typeface="Helvetica" charset="0"/>
              </a:rPr>
              <a:t>1NF simplifies attributes</a:t>
            </a:r>
          </a:p>
          <a:p>
            <a:pPr lvl="1">
              <a:lnSpc>
                <a:spcPct val="95000"/>
              </a:lnSpc>
              <a:buClr>
                <a:schemeClr val="tx1"/>
              </a:buClr>
              <a:buSzPct val="100000"/>
              <a:buFontTx/>
              <a:buChar char="•"/>
            </a:pPr>
            <a:r>
              <a:rPr lang="en-US" dirty="0"/>
              <a:t> Queries become easier.</a:t>
            </a:r>
            <a:endParaRPr lang="en-US" b="1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53278" y="2057400"/>
            <a:ext cx="7772400" cy="91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533400" y="381000"/>
            <a:ext cx="7620000" cy="34636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Employee  (unnormalized)</a:t>
            </a:r>
          </a:p>
        </p:txBody>
      </p:sp>
      <p:graphicFrame>
        <p:nvGraphicFramePr>
          <p:cNvPr id="200704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164755"/>
              </p:ext>
            </p:extLst>
          </p:nvPr>
        </p:nvGraphicFramePr>
        <p:xfrm>
          <a:off x="533400" y="778867"/>
          <a:ext cx="76962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Worksheet" r:id="rId4" imgW="4743377" imgH="657142" progId="Excel.Sheet.8">
                  <p:embed/>
                </p:oleObj>
              </mc:Choice>
              <mc:Fallback>
                <p:oleObj name="Worksheet" r:id="rId4" imgW="4743377" imgH="657142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778867"/>
                        <a:ext cx="7696200" cy="107315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6" name="Text Box 16"/>
          <p:cNvSpPr txBox="1">
            <a:spLocks noChangeArrowheads="1"/>
          </p:cNvSpPr>
          <p:nvPr/>
        </p:nvSpPr>
        <p:spPr bwMode="auto">
          <a:xfrm>
            <a:off x="629478" y="2945296"/>
            <a:ext cx="7620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Employee (1NF)</a:t>
            </a:r>
          </a:p>
        </p:txBody>
      </p:sp>
      <p:graphicFrame>
        <p:nvGraphicFramePr>
          <p:cNvPr id="10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536771"/>
              </p:ext>
            </p:extLst>
          </p:nvPr>
        </p:nvGraphicFramePr>
        <p:xfrm>
          <a:off x="609600" y="3352800"/>
          <a:ext cx="7666038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Worksheet" r:id="rId6" imgW="4743377" imgH="818975" progId="Excel.Sheet.8">
                  <p:embed/>
                </p:oleObj>
              </mc:Choice>
              <mc:Fallback>
                <p:oleObj name="Worksheet" r:id="rId6" imgW="4743377" imgH="818975" progId="Excel.Shee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352800"/>
                        <a:ext cx="7666038" cy="1325563"/>
                      </a:xfrm>
                      <a:prstGeom prst="rect">
                        <a:avLst/>
                      </a:prstGeom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399032"/>
          </a:xfrm>
        </p:spPr>
        <p:txBody>
          <a:bodyPr/>
          <a:lstStyle/>
          <a:p>
            <a:r>
              <a:rPr lang="en-US" dirty="0"/>
              <a:t>Functional Dependency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3400" y="3733800"/>
            <a:ext cx="7696200" cy="295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400" b="1" dirty="0" err="1">
                <a:latin typeface="Helvetica" charset="0"/>
              </a:rPr>
              <a:t>Emp_name</a:t>
            </a:r>
            <a:r>
              <a:rPr lang="en-US" sz="2400" b="1" dirty="0">
                <a:latin typeface="Helvetica" charset="0"/>
              </a:rPr>
              <a:t>, grade and salary are functionally dependent only on </a:t>
            </a:r>
            <a:r>
              <a:rPr lang="en-US" sz="2400" b="1" dirty="0" err="1">
                <a:latin typeface="Helvetica" charset="0"/>
              </a:rPr>
              <a:t>emp_no</a:t>
            </a:r>
            <a:r>
              <a:rPr lang="en-US" sz="2400" b="1" dirty="0">
                <a:latin typeface="Helvetica" charset="0"/>
              </a:rPr>
              <a:t>.   </a:t>
            </a:r>
            <a:r>
              <a:rPr lang="en-US" b="1" dirty="0">
                <a:latin typeface="Helvetica" charset="0"/>
              </a:rPr>
              <a:t>(</a:t>
            </a:r>
            <a:r>
              <a:rPr lang="en-US" b="1" dirty="0" err="1">
                <a:latin typeface="Helvetica" charset="0"/>
              </a:rPr>
              <a:t>emp_no</a:t>
            </a:r>
            <a:r>
              <a:rPr lang="en-US" b="1" dirty="0">
                <a:latin typeface="Helvetica" charset="0"/>
              </a:rPr>
              <a:t> -&gt; </a:t>
            </a:r>
            <a:r>
              <a:rPr lang="en-US" b="1" dirty="0" err="1">
                <a:latin typeface="Helvetica" charset="0"/>
              </a:rPr>
              <a:t>emp_name</a:t>
            </a:r>
            <a:r>
              <a:rPr lang="en-US" b="1" dirty="0">
                <a:latin typeface="Helvetica" charset="0"/>
              </a:rPr>
              <a:t>, grade, salary)</a:t>
            </a:r>
          </a:p>
          <a:p>
            <a:pPr>
              <a:lnSpc>
                <a:spcPct val="5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sz="2400" b="1" dirty="0">
              <a:latin typeface="Helvetica" charset="0"/>
            </a:endParaRPr>
          </a:p>
          <a:p>
            <a:pPr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400" b="1" dirty="0" err="1">
                <a:latin typeface="Helvetica" charset="0"/>
              </a:rPr>
              <a:t>Project_name</a:t>
            </a:r>
            <a:r>
              <a:rPr lang="en-US" sz="2400" b="1" dirty="0">
                <a:latin typeface="Helvetica" charset="0"/>
              </a:rPr>
              <a:t> is dependent only on </a:t>
            </a:r>
            <a:r>
              <a:rPr lang="en-US" sz="2400" b="1" dirty="0" err="1">
                <a:latin typeface="Helvetica" charset="0"/>
              </a:rPr>
              <a:t>project_id</a:t>
            </a:r>
            <a:r>
              <a:rPr lang="en-US" sz="2400" b="1" dirty="0">
                <a:latin typeface="Helvetica" charset="0"/>
              </a:rPr>
              <a:t>.</a:t>
            </a:r>
          </a:p>
          <a:p>
            <a:pPr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sz="2400" b="1" dirty="0">
              <a:latin typeface="Helvetica" charset="0"/>
            </a:endParaRPr>
          </a:p>
          <a:p>
            <a:pPr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400" b="1" dirty="0">
                <a:latin typeface="Helvetica" charset="0"/>
              </a:rPr>
              <a:t>But these table should be related through foreign keys.</a:t>
            </a:r>
          </a:p>
        </p:txBody>
      </p:sp>
      <p:graphicFrame>
        <p:nvGraphicFramePr>
          <p:cNvPr id="14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699009"/>
              </p:ext>
            </p:extLst>
          </p:nvPr>
        </p:nvGraphicFramePr>
        <p:xfrm>
          <a:off x="409575" y="1822450"/>
          <a:ext cx="4924425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Worksheet" r:id="rId4" imgW="3457713" imgH="914604" progId="Excel.Sheet.8">
                  <p:embed/>
                </p:oleObj>
              </mc:Choice>
              <mc:Fallback>
                <p:oleObj name="Worksheet" r:id="rId4" imgW="3457713" imgH="914604" progId="Excel.Shee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1822450"/>
                        <a:ext cx="4924425" cy="130175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57200" y="1447800"/>
            <a:ext cx="4876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Employee (1NF)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562600" y="1447800"/>
            <a:ext cx="35052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Project (1NF)</a:t>
            </a: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167666"/>
              </p:ext>
            </p:extLst>
          </p:nvPr>
        </p:nvGraphicFramePr>
        <p:xfrm>
          <a:off x="5534025" y="1822450"/>
          <a:ext cx="35337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Worksheet" r:id="rId6" imgW="2190752" imgH="571321" progId="Excel.Sheet.8">
                  <p:embed/>
                </p:oleObj>
              </mc:Choice>
              <mc:Fallback>
                <p:oleObj name="Worksheet" r:id="rId6" imgW="2190752" imgH="571321" progId="Excel.Shee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025" y="1822450"/>
                        <a:ext cx="3533775" cy="9144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Normal Form (2NF)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>
              <a:lnSpc>
                <a:spcPct val="95000"/>
              </a:lnSpc>
              <a:buClr>
                <a:schemeClr val="tx1"/>
              </a:buClr>
              <a:buSzPct val="100000"/>
            </a:pPr>
            <a:r>
              <a:rPr lang="en-US" b="1" dirty="0">
                <a:latin typeface="Helvetica" charset="0"/>
              </a:rPr>
              <a:t>Each attribute must be functionally dependent on the primary key.</a:t>
            </a:r>
          </a:p>
          <a:p>
            <a:pPr lvl="1">
              <a:lnSpc>
                <a:spcPct val="95000"/>
              </a:lnSpc>
              <a:buClr>
                <a:schemeClr val="tx1"/>
              </a:buClr>
              <a:buSzPct val="100000"/>
              <a:buFontTx/>
              <a:buChar char="•"/>
            </a:pPr>
            <a:r>
              <a:rPr lang="en-US" dirty="0"/>
              <a:t> Partial Functional dependency – a non-key attribute should not be partially(functionally) dependent on more than one key attribute.</a:t>
            </a:r>
          </a:p>
          <a:p>
            <a:pPr lvl="1">
              <a:lnSpc>
                <a:spcPct val="95000"/>
              </a:lnSpc>
              <a:buClr>
                <a:schemeClr val="tx1"/>
              </a:buClr>
              <a:buSzPct val="100000"/>
              <a:buFontTx/>
              <a:buChar char="•"/>
            </a:pPr>
            <a:r>
              <a:rPr lang="en-US" dirty="0"/>
              <a:t> Any non-dependent attributes are moved into a smaller (subset) table.</a:t>
            </a:r>
            <a:endParaRPr lang="en-US" b="1" dirty="0">
              <a:latin typeface="Helvetica" charset="0"/>
            </a:endParaRPr>
          </a:p>
          <a:p>
            <a:pPr>
              <a:lnSpc>
                <a:spcPct val="95000"/>
              </a:lnSpc>
              <a:buClr>
                <a:schemeClr val="tx1"/>
              </a:buClr>
              <a:buSzPct val="100000"/>
            </a:pPr>
            <a:r>
              <a:rPr lang="en-US" b="1" dirty="0">
                <a:latin typeface="Helvetica" charset="0"/>
              </a:rPr>
              <a:t>2NF improves data integrity.</a:t>
            </a:r>
          </a:p>
          <a:p>
            <a:pPr lvl="1">
              <a:lnSpc>
                <a:spcPct val="95000"/>
              </a:lnSpc>
              <a:buClr>
                <a:schemeClr val="tx1"/>
              </a:buClr>
              <a:buSzPct val="100000"/>
              <a:buFontTx/>
              <a:buChar char="•"/>
            </a:pPr>
            <a:r>
              <a:rPr lang="en-US" dirty="0"/>
              <a:t> Prevents update, insert, and delete anomalies.</a:t>
            </a:r>
            <a:endParaRPr lang="en-US" b="1" dirty="0">
              <a:latin typeface="Helvetica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697</TotalTime>
  <Words>642</Words>
  <Application>Microsoft Office PowerPoint</Application>
  <PresentationFormat>On-screen Show (4:3)</PresentationFormat>
  <Paragraphs>84</Paragraphs>
  <Slides>15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Consolas</vt:lpstr>
      <vt:lpstr>Corbel</vt:lpstr>
      <vt:lpstr>Helvetica</vt:lpstr>
      <vt:lpstr>Wingdings</vt:lpstr>
      <vt:lpstr>Wingdings 2</vt:lpstr>
      <vt:lpstr>Wingdings 3</vt:lpstr>
      <vt:lpstr>Metro</vt:lpstr>
      <vt:lpstr>Worksheet</vt:lpstr>
      <vt:lpstr>Normalization</vt:lpstr>
      <vt:lpstr>Normalization</vt:lpstr>
      <vt:lpstr>Why we do Normalization?</vt:lpstr>
      <vt:lpstr>Normal Forms: Review</vt:lpstr>
      <vt:lpstr>Database Anomalies:</vt:lpstr>
      <vt:lpstr>First Normal Form (1NF)</vt:lpstr>
      <vt:lpstr>PowerPoint Presentation</vt:lpstr>
      <vt:lpstr>Functional Dependency</vt:lpstr>
      <vt:lpstr>Second Normal Form (2NF)</vt:lpstr>
      <vt:lpstr>2NF</vt:lpstr>
      <vt:lpstr>Third Normal Form (3NF)</vt:lpstr>
      <vt:lpstr>PowerPoint Presentation</vt:lpstr>
      <vt:lpstr>Transitive Dependency</vt:lpstr>
      <vt:lpstr>3NF</vt:lpstr>
      <vt:lpstr>Denormalization</vt:lpstr>
    </vt:vector>
  </TitlesOfParts>
  <Company>Aptech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Normailzation</dc:title>
  <dc:creator>adeel</dc:creator>
  <cp:lastModifiedBy>Marium</cp:lastModifiedBy>
  <cp:revision>150</cp:revision>
  <dcterms:created xsi:type="dcterms:W3CDTF">2010-07-01T07:28:47Z</dcterms:created>
  <dcterms:modified xsi:type="dcterms:W3CDTF">2020-07-11T08:02:04Z</dcterms:modified>
</cp:coreProperties>
</file>