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7" r:id="rId7"/>
    <p:sldId id="265" r:id="rId8"/>
    <p:sldId id="268" r:id="rId9"/>
    <p:sldId id="291" r:id="rId10"/>
    <p:sldId id="277" r:id="rId11"/>
    <p:sldId id="278" r:id="rId12"/>
    <p:sldId id="279" r:id="rId13"/>
    <p:sldId id="282" r:id="rId14"/>
    <p:sldId id="292" r:id="rId15"/>
    <p:sldId id="285" r:id="rId16"/>
    <p:sldId id="286" r:id="rId17"/>
    <p:sldId id="289" r:id="rId18"/>
    <p:sldId id="290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437387" y="0"/>
                </a:moveTo>
                <a:lnTo>
                  <a:pt x="0" y="0"/>
                </a:lnTo>
                <a:lnTo>
                  <a:pt x="0" y="473963"/>
                </a:lnTo>
                <a:lnTo>
                  <a:pt x="437387" y="473963"/>
                </a:lnTo>
                <a:lnTo>
                  <a:pt x="4373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8640" y="9113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47" y="0"/>
                </a:move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lnTo>
                  <a:pt x="422147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487" y="626110"/>
            <a:ext cx="77010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558099"/>
            <a:ext cx="7543165" cy="445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0" dirty="0"/>
              <a:t> </a:t>
            </a:r>
            <a:r>
              <a:rPr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38400"/>
            <a:ext cx="9008745" cy="1053465"/>
            <a:chOff x="76200" y="24384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370331" y="2546604"/>
              <a:ext cx="439420" cy="474345"/>
            </a:xfrm>
            <a:custGeom>
              <a:avLst/>
              <a:gdLst/>
              <a:ahLst/>
              <a:cxnLst/>
              <a:rect l="l" t="t" r="r" b="b"/>
              <a:pathLst>
                <a:path w="439420" h="474344">
                  <a:moveTo>
                    <a:pt x="438912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8912" y="473963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4380" y="25466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776" y="29687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5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4108" y="2968751"/>
              <a:ext cx="368808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28956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708" y="24384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668" y="3261360"/>
              <a:ext cx="8692896" cy="54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91761" y="3917060"/>
            <a:ext cx="1360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DTDs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768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Lesson 4 -</a:t>
            </a:r>
            <a:r>
              <a:rPr sz="4400" spc="-100" dirty="0"/>
              <a:t> </a:t>
            </a:r>
            <a:r>
              <a:rPr sz="4400" spc="-5" dirty="0"/>
              <a:t>Declarations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58099"/>
            <a:ext cx="6930390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last lesson, </a:t>
            </a:r>
            <a:r>
              <a:rPr sz="2400" b="1" spc="-5" dirty="0">
                <a:latin typeface="Tahoma"/>
                <a:cs typeface="Tahoma"/>
              </a:rPr>
              <a:t>Declarations</a:t>
            </a:r>
            <a:r>
              <a:rPr sz="2400" spc="-5" dirty="0">
                <a:latin typeface="Tahoma"/>
                <a:cs typeface="Tahoma"/>
              </a:rPr>
              <a:t>, 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to: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Explain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declare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Explain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declare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attributes.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Describe entity </a:t>
            </a:r>
            <a:r>
              <a:rPr sz="2400" dirty="0">
                <a:latin typeface="Tahoma"/>
                <a:cs typeface="Tahoma"/>
              </a:rPr>
              <a:t>declaration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46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</a:t>
            </a:r>
            <a:r>
              <a:rPr sz="4400" spc="-85" dirty="0"/>
              <a:t> </a:t>
            </a:r>
            <a:r>
              <a:rPr sz="4400" spc="-5" dirty="0"/>
              <a:t>Elements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145844" y="1631645"/>
            <a:ext cx="6670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are declared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element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declaration.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25915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3200400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element-name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element-rule&gt;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3657600"/>
            <a:ext cx="6248400" cy="2057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ELEMENT</a:t>
            </a:r>
            <a:r>
              <a:rPr sz="1600" spc="-4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keyword,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element-name</a:t>
            </a:r>
            <a:r>
              <a:rPr sz="1600" spc="-3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element,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element-rule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one of the </a:t>
            </a:r>
            <a:r>
              <a:rPr sz="1600" spc="-10" dirty="0">
                <a:latin typeface="Tahoma"/>
                <a:cs typeface="Tahoma"/>
              </a:rPr>
              <a:t>following: </a:t>
            </a:r>
            <a:r>
              <a:rPr sz="1600" spc="-5" dirty="0">
                <a:latin typeface="Tahoma"/>
                <a:cs typeface="Tahoma"/>
              </a:rPr>
              <a:t>No </a:t>
            </a:r>
            <a:r>
              <a:rPr sz="1600" spc="-10" dirty="0">
                <a:latin typeface="Tahoma"/>
                <a:cs typeface="Tahoma"/>
              </a:rPr>
              <a:t>Content,</a:t>
            </a:r>
            <a:r>
              <a:rPr sz="1600" spc="-2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Only</a:t>
            </a:r>
            <a:endParaRPr sz="1600">
              <a:latin typeface="Tahoma"/>
              <a:cs typeface="Tahoma"/>
            </a:endParaRPr>
          </a:p>
          <a:p>
            <a:pPr marL="320040" marR="534670">
              <a:lnSpc>
                <a:spcPct val="97500"/>
              </a:lnSpc>
              <a:spcBef>
                <a:spcPts val="195"/>
              </a:spcBef>
              <a:tabLst>
                <a:tab pos="1606550" algn="l"/>
              </a:tabLst>
            </a:pPr>
            <a:r>
              <a:rPr sz="1600" spc="-10" dirty="0">
                <a:latin typeface="Tahoma"/>
                <a:cs typeface="Tahoma"/>
              </a:rPr>
              <a:t>Parsed </a:t>
            </a:r>
            <a:r>
              <a:rPr sz="1600" spc="-5" dirty="0">
                <a:latin typeface="Tahoma"/>
                <a:cs typeface="Tahoma"/>
              </a:rPr>
              <a:t>Character Data, </a:t>
            </a:r>
            <a:r>
              <a:rPr sz="1600" spc="-10" dirty="0">
                <a:latin typeface="Tahoma"/>
                <a:cs typeface="Tahoma"/>
              </a:rPr>
              <a:t>Any Contents, Children, Only </a:t>
            </a:r>
            <a:r>
              <a:rPr sz="1600" spc="-5" dirty="0">
                <a:latin typeface="Tahoma"/>
                <a:cs typeface="Tahoma"/>
              </a:rPr>
              <a:t>One  </a:t>
            </a:r>
            <a:r>
              <a:rPr sz="1600" spc="-10" dirty="0">
                <a:latin typeface="Tahoma"/>
                <a:cs typeface="Tahoma"/>
              </a:rPr>
              <a:t>Occurrence, Minimum </a:t>
            </a: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Occurrence, </a:t>
            </a:r>
            <a:r>
              <a:rPr sz="1600" spc="-25" dirty="0">
                <a:latin typeface="Tahoma"/>
                <a:cs typeface="Tahoma"/>
              </a:rPr>
              <a:t>Zero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10" dirty="0">
                <a:latin typeface="Tahoma"/>
                <a:cs typeface="Tahoma"/>
              </a:rPr>
              <a:t>More  Occurrences,	</a:t>
            </a:r>
            <a:r>
              <a:rPr sz="1600" spc="-20" dirty="0">
                <a:latin typeface="Tahoma"/>
                <a:cs typeface="Tahoma"/>
              </a:rPr>
              <a:t>Zero </a:t>
            </a:r>
            <a:r>
              <a:rPr sz="1600" spc="-5" dirty="0">
                <a:latin typeface="Tahoma"/>
                <a:cs typeface="Tahoma"/>
              </a:rPr>
              <a:t>or One </a:t>
            </a:r>
            <a:r>
              <a:rPr sz="1600" spc="-10" dirty="0">
                <a:latin typeface="Tahoma"/>
                <a:cs typeface="Tahoma"/>
              </a:rPr>
              <a:t>Occurrence, </a:t>
            </a:r>
            <a:r>
              <a:rPr sz="1600" spc="-5" dirty="0">
                <a:latin typeface="Tahoma"/>
                <a:cs typeface="Tahoma"/>
              </a:rPr>
              <a:t>Either/Or Content or  </a:t>
            </a:r>
            <a:r>
              <a:rPr sz="1600" spc="-15" dirty="0">
                <a:latin typeface="Tahoma"/>
                <a:cs typeface="Tahoma"/>
              </a:rPr>
              <a:t>Mixed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Content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59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</a:t>
            </a:r>
            <a:r>
              <a:rPr sz="4400" spc="-95" dirty="0"/>
              <a:t> </a:t>
            </a:r>
            <a:r>
              <a:rPr sz="4400" dirty="0"/>
              <a:t>Validity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143000" y="1524000"/>
            <a:ext cx="7315200" cy="307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10" dirty="0"/>
              <a:t> </a:t>
            </a:r>
            <a:r>
              <a:rPr sz="4400" spc="-5" dirty="0"/>
              <a:t>1-3</a:t>
            </a:r>
            <a:endParaRPr sz="4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23113"/>
              </p:ext>
            </p:extLst>
          </p:nvPr>
        </p:nvGraphicFramePr>
        <p:xfrm>
          <a:off x="1052512" y="2195512"/>
          <a:ext cx="6655434" cy="2170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Value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Default 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#REQUIRED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must be</a:t>
                      </a:r>
                      <a:r>
                        <a:rPr sz="2000" spc="-4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#IMPLIED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does not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have to be</a:t>
                      </a:r>
                      <a:r>
                        <a:rPr sz="2000" spc="-7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#FIXED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1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fixed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227F2-7E85-491A-8842-DC9C7FE6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6799"/>
            <a:ext cx="6858000" cy="65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2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8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Entities </a:t>
            </a:r>
            <a:r>
              <a:rPr sz="4400" spc="-5" dirty="0"/>
              <a:t>in DTD</a:t>
            </a:r>
            <a:r>
              <a:rPr sz="4400" spc="-110" dirty="0"/>
              <a:t> </a:t>
            </a:r>
            <a:r>
              <a:rPr sz="4400" spc="-5" dirty="0"/>
              <a:t>1-2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069644" y="1631645"/>
            <a:ext cx="7385684" cy="115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It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a placeholder </a:t>
            </a:r>
            <a:r>
              <a:rPr sz="2000" spc="-5" dirty="0">
                <a:latin typeface="Tahoma"/>
                <a:cs typeface="Tahoma"/>
              </a:rPr>
              <a:t>that consists </a:t>
            </a:r>
            <a:r>
              <a:rPr sz="2000" dirty="0">
                <a:latin typeface="Tahoma"/>
                <a:cs typeface="Tahoma"/>
              </a:rPr>
              <a:t>of a name and 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value.</a:t>
            </a:r>
            <a:endParaRPr sz="20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dirty="0">
                <a:latin typeface="Tahoma"/>
                <a:cs typeface="Tahoma"/>
              </a:rPr>
              <a:t>declared once </a:t>
            </a:r>
            <a:r>
              <a:rPr sz="2000" spc="-5" dirty="0">
                <a:latin typeface="Tahoma"/>
                <a:cs typeface="Tahoma"/>
              </a:rPr>
              <a:t>and then repeatedly used </a:t>
            </a:r>
            <a:r>
              <a:rPr sz="2000" spc="-10" dirty="0">
                <a:latin typeface="Tahoma"/>
                <a:cs typeface="Tahoma"/>
              </a:rPr>
              <a:t>through </a:t>
            </a:r>
            <a:r>
              <a:rPr sz="2000" dirty="0">
                <a:latin typeface="Tahoma"/>
                <a:cs typeface="Tahoma"/>
              </a:rPr>
              <a:t>out </a:t>
            </a:r>
            <a:r>
              <a:rPr sz="2000" spc="-5" dirty="0">
                <a:latin typeface="Tahoma"/>
                <a:cs typeface="Tahoma"/>
              </a:rPr>
              <a:t>the  </a:t>
            </a:r>
            <a:r>
              <a:rPr sz="2000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33535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1148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2729" indent="-161925">
              <a:lnSpc>
                <a:spcPts val="1830"/>
              </a:lnSpc>
              <a:spcBef>
                <a:spcPts val="360"/>
              </a:spcBef>
              <a:buSzPct val="93750"/>
              <a:buFont typeface="Wingdings"/>
              <a:buChar char=""/>
              <a:tabLst>
                <a:tab pos="253365" algn="l"/>
              </a:tabLst>
            </a:pP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declaration: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urier New"/>
              <a:cs typeface="Courier New"/>
            </a:endParaRPr>
          </a:p>
          <a:p>
            <a:pPr marL="252729" indent="-161925">
              <a:lnSpc>
                <a:spcPts val="1830"/>
              </a:lnSpc>
              <a:buSzPct val="93750"/>
              <a:buFont typeface="Wingdings"/>
              <a:buChar char=""/>
              <a:tabLst>
                <a:tab pos="253365" algn="l"/>
              </a:tabLst>
            </a:pP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Reference: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&amp;entity-name;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425195" y="489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5" h="474344">
                  <a:moveTo>
                    <a:pt x="437387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7" y="473963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719" y="489204"/>
              <a:ext cx="329184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" y="911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lnTo>
                    <a:pt x="422147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3692" y="563626"/>
            <a:ext cx="468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Entities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in DTD</a:t>
            </a:r>
            <a:r>
              <a:rPr sz="44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2-2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400" y="1892807"/>
            <a:ext cx="6248400" cy="454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7161" y="1372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0" dirty="0"/>
              <a:t> </a:t>
            </a:r>
            <a:r>
              <a:rPr spc="15" dirty="0"/>
              <a:t>3-4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444" y="1567137"/>
            <a:ext cx="7614920" cy="144716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latin typeface="Tahoma"/>
                <a:cs typeface="Tahoma"/>
              </a:rPr>
              <a:t>External Entity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Declaration</a:t>
            </a: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ts val="2590"/>
              </a:lnSpc>
              <a:spcBef>
                <a:spcPts val="175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708660" algn="l"/>
                <a:tab pos="1341120" algn="l"/>
                <a:tab pos="1784985" algn="l"/>
                <a:tab pos="2556510" algn="l"/>
                <a:tab pos="2993390" algn="l"/>
                <a:tab pos="3594100" algn="l"/>
                <a:tab pos="4519295" algn="l"/>
                <a:tab pos="5396230" algn="l"/>
                <a:tab pos="5772785" algn="l"/>
                <a:tab pos="7364095" algn="l"/>
              </a:tabLst>
            </a:pPr>
            <a:r>
              <a:rPr sz="2400" spc="-5" dirty="0">
                <a:latin typeface="Tahoma"/>
                <a:cs typeface="Tahoma"/>
              </a:rPr>
              <a:t>A	li</a:t>
            </a:r>
            <a:r>
              <a:rPr sz="2400" dirty="0">
                <a:latin typeface="Tahoma"/>
                <a:cs typeface="Tahoma"/>
              </a:rPr>
              <a:t>nk	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	pa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1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6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al</a:t>
            </a:r>
            <a:r>
              <a:rPr sz="2400" dirty="0">
                <a:latin typeface="Tahoma"/>
                <a:cs typeface="Tahoma"/>
              </a:rPr>
              <a:t>ue	is	m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ntion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5" dirty="0">
                <a:latin typeface="Tahoma"/>
                <a:cs typeface="Tahoma"/>
              </a:rPr>
              <a:t>in  </a:t>
            </a:r>
            <a:r>
              <a:rPr sz="2400" dirty="0">
                <a:latin typeface="Tahoma"/>
                <a:cs typeface="Tahoma"/>
              </a:rPr>
              <a:t>place of the </a:t>
            </a:r>
            <a:r>
              <a:rPr sz="2400" spc="-10" dirty="0">
                <a:latin typeface="Tahoma"/>
                <a:cs typeface="Tahoma"/>
              </a:rPr>
              <a:t>entity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value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0" dirty="0"/>
              <a:t> </a:t>
            </a:r>
            <a:r>
              <a:rPr spc="15" dirty="0"/>
              <a:t>4-4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2168651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&lt;!ENTITY entity-name SYSTEM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“URI/URL”&gt;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2734055"/>
            <a:ext cx="7162800" cy="360616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000" spc="-5" dirty="0">
                <a:latin typeface="Courier New"/>
                <a:cs typeface="Courier New"/>
              </a:rPr>
              <a:t>&lt;!DOCTYPE Mobile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Mobile (Company, Model, Price,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Accessories)&gt;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Company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Model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Price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Accessories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ts val="1185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&lt;!ATTLIST Model Type CDATA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“Camera</a:t>
            </a:r>
            <a:r>
              <a:rPr sz="1000" spc="-5" dirty="0">
                <a:latin typeface="Tahoma"/>
                <a:cs typeface="Tahoma"/>
              </a:rPr>
              <a:t>”&gt;</a:t>
            </a:r>
            <a:endParaRPr sz="1000">
              <a:latin typeface="Tahoma"/>
              <a:cs typeface="Tahoma"/>
            </a:endParaRPr>
          </a:p>
          <a:p>
            <a:pPr marL="320040">
              <a:lnSpc>
                <a:spcPts val="1185"/>
              </a:lnSpc>
            </a:pPr>
            <a:r>
              <a:rPr sz="1000" spc="-5" dirty="0">
                <a:latin typeface="Courier New"/>
                <a:cs typeface="Courier New"/>
              </a:rPr>
              <a:t>&lt;!ENTITY HP SYSTEM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“hp.txt”&gt;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&lt;!ENTITY CH SYSTEM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“ch.txt”&gt;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&lt;!ENTITY SK SYSTEM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“sk.txt”&gt;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]&gt;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&lt;Mobile&gt;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&lt;Company&gt; Nokia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&lt;/Company&gt;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&lt;Model Type=”Camera”&gt; 6600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&lt;/Model&gt;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&lt;Price&gt; 9999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&lt;/Price&gt;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&lt;Accessories&gt; &amp;HP;, &amp;CH; and a &amp;SK;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&lt;/Accessories&gt;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&lt;/Mobile&gt;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hp.txt</a:t>
            </a:r>
            <a:endParaRPr sz="1000">
              <a:latin typeface="Courier New"/>
              <a:cs typeface="Courier New"/>
            </a:endParaRPr>
          </a:p>
          <a:p>
            <a:pPr marL="91440" marR="61487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Head Phones  ch.txt  Charger  sk.txt  Starters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Kit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761" y="15567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687070"/>
            <a:ext cx="759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Lesson 1 – </a:t>
            </a:r>
            <a:r>
              <a:rPr sz="3600" spc="-5" dirty="0"/>
              <a:t>Document </a:t>
            </a:r>
            <a:r>
              <a:rPr sz="3600" dirty="0"/>
              <a:t>Type</a:t>
            </a:r>
            <a:r>
              <a:rPr sz="3600" spc="-70" dirty="0"/>
              <a:t> </a:t>
            </a:r>
            <a:r>
              <a:rPr sz="3600" dirty="0"/>
              <a:t>Definition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728218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this first lesson, </a:t>
            </a:r>
            <a:r>
              <a:rPr sz="2400" b="1" spc="-5" dirty="0">
                <a:latin typeface="Tahoma"/>
                <a:cs typeface="Tahoma"/>
              </a:rPr>
              <a:t>Document Type Definition</a:t>
            </a:r>
            <a:r>
              <a:rPr sz="2400" spc="-5" dirty="0">
                <a:latin typeface="Tahoma"/>
                <a:cs typeface="Tahoma"/>
              </a:rPr>
              <a:t>,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to: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Define what </a:t>
            </a:r>
            <a:r>
              <a:rPr sz="2400" dirty="0">
                <a:latin typeface="Tahoma"/>
                <a:cs typeface="Tahoma"/>
              </a:rPr>
              <a:t>is meant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Identify the </a:t>
            </a:r>
            <a:r>
              <a:rPr sz="2400" dirty="0">
                <a:latin typeface="Tahoma"/>
                <a:cs typeface="Tahoma"/>
              </a:rPr>
              <a:t>need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52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Definition </a:t>
            </a:r>
            <a:r>
              <a:rPr sz="4400" dirty="0"/>
              <a:t>of a</a:t>
            </a:r>
            <a:r>
              <a:rPr sz="4400" spc="-95" dirty="0"/>
              <a:t> </a:t>
            </a:r>
            <a:r>
              <a:rPr sz="4400" spc="-5" dirty="0"/>
              <a:t>DTD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732726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a non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 made up of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element,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attribute </a:t>
            </a:r>
            <a:r>
              <a:rPr sz="2400" spc="-5" dirty="0">
                <a:latin typeface="Tahoma"/>
                <a:cs typeface="Tahoma"/>
              </a:rPr>
              <a:t>and entity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helps XML </a:t>
            </a:r>
            <a:r>
              <a:rPr sz="2400" dirty="0">
                <a:latin typeface="Tahoma"/>
                <a:cs typeface="Tahoma"/>
              </a:rPr>
              <a:t>parsers </a:t>
            </a:r>
            <a:r>
              <a:rPr sz="2400" spc="-5" dirty="0">
                <a:latin typeface="Tahoma"/>
                <a:cs typeface="Tahoma"/>
              </a:rPr>
              <a:t>to validate the XML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352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Need for a</a:t>
            </a:r>
            <a:r>
              <a:rPr spc="-70" dirty="0"/>
              <a:t> </a:t>
            </a:r>
            <a:r>
              <a:rPr spc="-10" dirty="0"/>
              <a:t>DTD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2044" y="1558099"/>
            <a:ext cx="7274559" cy="20751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allows a user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define his/her own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tag.</a:t>
            </a:r>
            <a:endParaRPr sz="2400">
              <a:latin typeface="Tahoma"/>
              <a:cs typeface="Tahoma"/>
            </a:endParaRPr>
          </a:p>
          <a:p>
            <a:pPr marL="354965" marR="58229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Standardization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attributes </a:t>
            </a:r>
            <a:r>
              <a:rPr sz="2400" spc="-5" dirty="0">
                <a:latin typeface="Tahoma"/>
                <a:cs typeface="Tahoma"/>
              </a:rPr>
              <a:t>was  </a:t>
            </a:r>
            <a:r>
              <a:rPr sz="2400" dirty="0">
                <a:latin typeface="Tahoma"/>
                <a:cs typeface="Tahoma"/>
              </a:rPr>
              <a:t>needed.</a:t>
            </a: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DTD can </a:t>
            </a:r>
            <a:r>
              <a:rPr sz="2400" dirty="0">
                <a:latin typeface="Tahoma"/>
                <a:cs typeface="Tahoma"/>
              </a:rPr>
              <a:t>define </a:t>
            </a:r>
            <a:r>
              <a:rPr sz="2400" spc="-5" dirty="0">
                <a:latin typeface="Tahoma"/>
                <a:cs typeface="Tahoma"/>
              </a:rPr>
              <a:t>all the possible combinations and  sequences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04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Structure </a:t>
            </a:r>
            <a:r>
              <a:rPr sz="4400" dirty="0"/>
              <a:t>of</a:t>
            </a:r>
            <a:r>
              <a:rPr sz="4400" spc="-60" dirty="0"/>
              <a:t> </a:t>
            </a:r>
            <a:r>
              <a:rPr sz="4400" spc="-5" dirty="0"/>
              <a:t>DTD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58099"/>
            <a:ext cx="327977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Attribute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Entity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593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DOCTYPE Declarations</a:t>
            </a:r>
            <a:r>
              <a:rPr sz="4400" spc="-90" dirty="0"/>
              <a:t> </a:t>
            </a:r>
            <a:r>
              <a:rPr sz="4400" spc="10" dirty="0"/>
              <a:t>2-2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066800" y="23622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65722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&lt;!DOCTYPE name_of_root_element [ internal DTD  subset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]&gt;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83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&lt;!DOCTYPE name_of_root_element SYSTEM “URL of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external DTD subset”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561" y="1677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7597" y="703739"/>
            <a:ext cx="762228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/>
              <a:t>Type-1 : XML document with an </a:t>
            </a:r>
            <a:r>
              <a:rPr lang="en-US" sz="2400" b="1" dirty="0">
                <a:solidFill>
                  <a:srgbClr val="7030A0"/>
                </a:solidFill>
              </a:rPr>
              <a:t>Internal DTD</a:t>
            </a:r>
            <a:endParaRPr sz="2800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EBBCB9-7950-4439-BCC8-E9BE26D6B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8" y="1910342"/>
            <a:ext cx="8164064" cy="4639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5600D-C31F-49F5-8BC9-F2402858112E}"/>
              </a:ext>
            </a:extLst>
          </p:cNvPr>
          <p:cNvSpPr/>
          <p:nvPr/>
        </p:nvSpPr>
        <p:spPr>
          <a:xfrm>
            <a:off x="489968" y="1562413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9"/>
                </a:solidFill>
                <a:latin typeface="Tahoma"/>
                <a:ea typeface="+mj-ea"/>
                <a:cs typeface="Tahoma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2044" y="1631645"/>
            <a:ext cx="731202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DTDs 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classified as Internal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External.</a:t>
            </a:r>
            <a:endParaRPr sz="240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Tahoma"/>
                <a:cs typeface="Tahoma"/>
              </a:rPr>
              <a:t>External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DTDs</a:t>
            </a:r>
            <a:endParaRPr sz="2400" dirty="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6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1143000" algn="l"/>
                <a:tab pos="2370455" algn="l"/>
                <a:tab pos="2802890" algn="l"/>
                <a:tab pos="3405504" algn="l"/>
                <a:tab pos="4165600" algn="l"/>
                <a:tab pos="5081905" algn="l"/>
                <a:tab pos="6376035" algn="l"/>
                <a:tab pos="6866890" algn="l"/>
              </a:tabLst>
            </a:pPr>
            <a:r>
              <a:rPr sz="2400" dirty="0">
                <a:latin typeface="Tahoma"/>
                <a:cs typeface="Tahoma"/>
              </a:rPr>
              <a:t>It	</a:t>
            </a:r>
            <a:r>
              <a:rPr sz="2400" spc="-5" dirty="0">
                <a:latin typeface="Tahoma"/>
                <a:cs typeface="Tahoma"/>
              </a:rPr>
              <a:t>co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sist</a:t>
            </a:r>
            <a:r>
              <a:rPr sz="2400" dirty="0">
                <a:latin typeface="Tahoma"/>
                <a:cs typeface="Tahoma"/>
              </a:rPr>
              <a:t>s	of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	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TD	name	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llow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5" dirty="0">
                <a:latin typeface="Tahoma"/>
                <a:cs typeface="Tahoma"/>
              </a:rPr>
              <a:t>the  DTD enclosed in </a:t>
            </a:r>
            <a:r>
              <a:rPr sz="2400" dirty="0">
                <a:latin typeface="Tahoma"/>
                <a:cs typeface="Tahoma"/>
              </a:rPr>
              <a:t>square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brackets.</a:t>
            </a:r>
          </a:p>
        </p:txBody>
      </p:sp>
      <p:sp>
        <p:nvSpPr>
          <p:cNvPr id="8" name="object 8"/>
          <p:cNvSpPr/>
          <p:nvPr/>
        </p:nvSpPr>
        <p:spPr>
          <a:xfrm>
            <a:off x="1409700" y="4203191"/>
            <a:ext cx="6134100" cy="1588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 of </a:t>
            </a:r>
            <a:r>
              <a:rPr sz="4400" spc="-5" dirty="0"/>
              <a:t>DTDs</a:t>
            </a:r>
            <a:r>
              <a:rPr sz="4400" spc="-70" dirty="0"/>
              <a:t> </a:t>
            </a:r>
            <a:r>
              <a:rPr sz="4400" dirty="0"/>
              <a:t>1-2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DCA1-E563-4F0B-AB45-A03FA054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26110"/>
            <a:ext cx="7203312" cy="369332"/>
          </a:xfrm>
        </p:spPr>
        <p:txBody>
          <a:bodyPr/>
          <a:lstStyle/>
          <a:p>
            <a:r>
              <a:rPr lang="en-US" sz="2400" b="1" dirty="0"/>
              <a:t>XML document with an external DTD: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C9958-E8ED-4881-98E2-51258FF7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5963856" cy="24384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6F768-F475-4BE1-9648-6CE7B2225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62400"/>
            <a:ext cx="5963856" cy="270301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6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529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Courier New</vt:lpstr>
      <vt:lpstr>Tahoma</vt:lpstr>
      <vt:lpstr>Wingdings</vt:lpstr>
      <vt:lpstr>Office Theme</vt:lpstr>
      <vt:lpstr>PowerPoint Presentation</vt:lpstr>
      <vt:lpstr>Lesson 1 – Document Type Definition</vt:lpstr>
      <vt:lpstr>Definition of a DTD</vt:lpstr>
      <vt:lpstr>Need for a DTD</vt:lpstr>
      <vt:lpstr>Structure of DTD</vt:lpstr>
      <vt:lpstr>DOCTYPE Declarations 2-2</vt:lpstr>
      <vt:lpstr>Type-1 : XML document with an Internal DTD</vt:lpstr>
      <vt:lpstr>Types of DTDs 1-2</vt:lpstr>
      <vt:lpstr>XML document with an external DTD:</vt:lpstr>
      <vt:lpstr>Lesson 4 - Declarations</vt:lpstr>
      <vt:lpstr>Declaring Elements</vt:lpstr>
      <vt:lpstr>Testing XML for Validity</vt:lpstr>
      <vt:lpstr>Specifying Attribute Values 1-3</vt:lpstr>
      <vt:lpstr>PowerPoint Presentation</vt:lpstr>
      <vt:lpstr>Entities in DTD 1-2</vt:lpstr>
      <vt:lpstr>PowerPoint Presentation</vt:lpstr>
      <vt:lpstr>Kinds of Entity Declarations 3-4</vt:lpstr>
      <vt:lpstr>Kinds of Entity Declarations 4-4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DTDs</dc:title>
  <dc:creator>Aptech Limited</dc:creator>
  <cp:lastModifiedBy>Marium</cp:lastModifiedBy>
  <cp:revision>23</cp:revision>
  <dcterms:created xsi:type="dcterms:W3CDTF">2022-03-18T09:41:29Z</dcterms:created>
  <dcterms:modified xsi:type="dcterms:W3CDTF">2022-03-24T04:12:16Z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2022-03-18T00:00:00Z</vt:filetime>
  </property>
</Properties>
</file>