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70331" y="2546604"/>
            <a:ext cx="439420" cy="474345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438912" y="0"/>
                </a:moveTo>
                <a:lnTo>
                  <a:pt x="0" y="0"/>
                </a:lnTo>
                <a:lnTo>
                  <a:pt x="0" y="473963"/>
                </a:lnTo>
                <a:lnTo>
                  <a:pt x="438912" y="473963"/>
                </a:lnTo>
                <a:lnTo>
                  <a:pt x="43891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4380" y="2546604"/>
            <a:ext cx="327660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93776" y="29687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422148" y="0"/>
                </a:moveTo>
                <a:lnTo>
                  <a:pt x="0" y="0"/>
                </a:lnTo>
                <a:lnTo>
                  <a:pt x="0" y="473963"/>
                </a:lnTo>
                <a:lnTo>
                  <a:pt x="422148" y="473963"/>
                </a:lnTo>
                <a:lnTo>
                  <a:pt x="422148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4108" y="2968751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200" y="2895600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11708" y="2438400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4">
                <a:moveTo>
                  <a:pt x="32004" y="0"/>
                </a:moveTo>
                <a:lnTo>
                  <a:pt x="0" y="0"/>
                </a:lnTo>
                <a:lnTo>
                  <a:pt x="0" y="1053084"/>
                </a:lnTo>
                <a:lnTo>
                  <a:pt x="32004" y="1053084"/>
                </a:lnTo>
                <a:lnTo>
                  <a:pt x="3200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91668" y="32613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22930" y="2240407"/>
            <a:ext cx="289813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15260" y="3917060"/>
            <a:ext cx="3713479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2/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55" dirty="0"/>
              <a:t> </a:t>
            </a:r>
            <a:r>
              <a:rPr dirty="0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2/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55" dirty="0"/>
              <a:t> </a:t>
            </a:r>
            <a:r>
              <a:rPr dirty="0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2/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55" dirty="0"/>
              <a:t> </a:t>
            </a:r>
            <a:r>
              <a:rPr dirty="0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437387" y="0"/>
                </a:moveTo>
                <a:lnTo>
                  <a:pt x="0" y="0"/>
                </a:lnTo>
                <a:lnTo>
                  <a:pt x="0" y="473963"/>
                </a:lnTo>
                <a:lnTo>
                  <a:pt x="437387" y="473963"/>
                </a:lnTo>
                <a:lnTo>
                  <a:pt x="43738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8640" y="9113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422147" y="0"/>
                </a:moveTo>
                <a:lnTo>
                  <a:pt x="0" y="0"/>
                </a:lnTo>
                <a:lnTo>
                  <a:pt x="0" y="473963"/>
                </a:lnTo>
                <a:lnTo>
                  <a:pt x="422147" y="473963"/>
                </a:lnTo>
                <a:lnTo>
                  <a:pt x="422147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972" y="911351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9619" y="381000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5">
                <a:moveTo>
                  <a:pt x="32004" y="0"/>
                </a:moveTo>
                <a:lnTo>
                  <a:pt x="0" y="0"/>
                </a:lnTo>
                <a:lnTo>
                  <a:pt x="0" y="1053084"/>
                </a:lnTo>
                <a:lnTo>
                  <a:pt x="32004" y="1053084"/>
                </a:lnTo>
                <a:lnTo>
                  <a:pt x="3200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2/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55" dirty="0"/>
              <a:t> </a:t>
            </a:r>
            <a:r>
              <a:rPr dirty="0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2/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55" dirty="0"/>
              <a:t> </a:t>
            </a:r>
            <a:r>
              <a:rPr dirty="0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437387" y="0"/>
                </a:moveTo>
                <a:lnTo>
                  <a:pt x="0" y="0"/>
                </a:lnTo>
                <a:lnTo>
                  <a:pt x="0" y="473963"/>
                </a:lnTo>
                <a:lnTo>
                  <a:pt x="437387" y="473963"/>
                </a:lnTo>
                <a:lnTo>
                  <a:pt x="43738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8640" y="9113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422147" y="0"/>
                </a:moveTo>
                <a:lnTo>
                  <a:pt x="0" y="0"/>
                </a:lnTo>
                <a:lnTo>
                  <a:pt x="0" y="473963"/>
                </a:lnTo>
                <a:lnTo>
                  <a:pt x="422147" y="473963"/>
                </a:lnTo>
                <a:lnTo>
                  <a:pt x="422147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7867" y="746506"/>
            <a:ext cx="720826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2044" y="1414773"/>
            <a:ext cx="7616190" cy="315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1140" y="6540120"/>
            <a:ext cx="121094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06721" y="6540120"/>
            <a:ext cx="392239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2/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55" dirty="0"/>
              <a:t> </a:t>
            </a:r>
            <a:r>
              <a:rPr dirty="0"/>
              <a:t>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ptechworldwide.com/" TargetMode="Externa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pectrafocus.com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ct val="100000"/>
              </a:lnSpc>
              <a:spcBef>
                <a:spcPts val="100"/>
              </a:spcBef>
            </a:pPr>
            <a:r>
              <a:rPr dirty="0"/>
              <a:t>Namespaces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679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Namespace Syntax</a:t>
            </a:r>
            <a:r>
              <a:rPr sz="4400" spc="-70" dirty="0"/>
              <a:t> </a:t>
            </a:r>
            <a:r>
              <a:rPr sz="4400" spc="10" dirty="0"/>
              <a:t>1-3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200" y="1676400"/>
            <a:ext cx="6858000" cy="2887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679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Namespace Syntax</a:t>
            </a:r>
            <a:r>
              <a:rPr sz="4400" spc="-70" dirty="0"/>
              <a:t> </a:t>
            </a:r>
            <a:r>
              <a:rPr sz="4400" spc="10" dirty="0"/>
              <a:t>2-3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222044" y="1554118"/>
            <a:ext cx="6644640" cy="457517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000" b="1" spc="-5" dirty="0">
                <a:latin typeface="Tahoma"/>
                <a:cs typeface="Tahoma"/>
              </a:rPr>
              <a:t>NamespacePrefix</a:t>
            </a:r>
            <a:endParaRPr sz="20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Used as a </a:t>
            </a:r>
            <a:r>
              <a:rPr sz="2000" spc="-10" dirty="0">
                <a:latin typeface="Tahoma"/>
                <a:cs typeface="Tahoma"/>
              </a:rPr>
              <a:t>reference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namespace</a:t>
            </a:r>
            <a:endParaRPr sz="20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49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Prefixes </a:t>
            </a:r>
            <a:r>
              <a:rPr sz="2000" dirty="0">
                <a:latin typeface="Tahoma"/>
                <a:cs typeface="Tahoma"/>
              </a:rPr>
              <a:t>must not </a:t>
            </a:r>
            <a:r>
              <a:rPr sz="2000" spc="-5" dirty="0">
                <a:latin typeface="Tahoma"/>
                <a:cs typeface="Tahoma"/>
              </a:rPr>
              <a:t>begin with </a:t>
            </a:r>
            <a:r>
              <a:rPr sz="2000" spc="-5" dirty="0">
                <a:latin typeface="Courier New"/>
                <a:cs typeface="Courier New"/>
              </a:rPr>
              <a:t>xmlns</a:t>
            </a:r>
            <a:r>
              <a:rPr sz="2000" spc="-595" dirty="0">
                <a:latin typeface="Courier New"/>
                <a:cs typeface="Courier New"/>
              </a:rPr>
              <a:t> 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Courier New"/>
                <a:cs typeface="Courier New"/>
              </a:rPr>
              <a:t>xml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000" b="1" spc="-5" dirty="0">
                <a:latin typeface="Tahoma"/>
                <a:cs typeface="Tahoma"/>
              </a:rPr>
              <a:t>ElementName</a:t>
            </a:r>
            <a:endParaRPr sz="20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1689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Specifies the </a:t>
            </a:r>
            <a:r>
              <a:rPr sz="2000" dirty="0">
                <a:latin typeface="Tahoma"/>
                <a:cs typeface="Tahoma"/>
              </a:rPr>
              <a:t>name of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element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000" b="1" spc="-5" dirty="0">
                <a:latin typeface="Tahoma"/>
                <a:cs typeface="Tahoma"/>
              </a:rPr>
              <a:t>xmlns</a:t>
            </a:r>
            <a:endParaRPr sz="20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153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Courier New"/>
                <a:cs typeface="Courier New"/>
              </a:rPr>
              <a:t>xmlns</a:t>
            </a:r>
            <a:r>
              <a:rPr sz="2000" spc="-6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ahoma"/>
                <a:cs typeface="Tahoma"/>
              </a:rPr>
              <a:t>stands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dirty="0">
                <a:latin typeface="Tahoma"/>
                <a:cs typeface="Tahoma"/>
              </a:rPr>
              <a:t>XML namespace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sz="2000" b="1" spc="-5" dirty="0">
                <a:latin typeface="Tahoma"/>
                <a:cs typeface="Tahoma"/>
              </a:rPr>
              <a:t>URI</a:t>
            </a:r>
            <a:endParaRPr sz="20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17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URI is a </a:t>
            </a:r>
            <a:r>
              <a:rPr sz="2000" spc="-5" dirty="0">
                <a:latin typeface="Tahoma"/>
                <a:cs typeface="Tahoma"/>
              </a:rPr>
              <a:t>string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characters which </a:t>
            </a:r>
            <a:r>
              <a:rPr sz="2000" dirty="0">
                <a:latin typeface="Tahoma"/>
                <a:cs typeface="Tahoma"/>
              </a:rPr>
              <a:t>identifies an </a:t>
            </a:r>
            <a:r>
              <a:rPr sz="2000" spc="-5" dirty="0">
                <a:latin typeface="Tahoma"/>
                <a:cs typeface="Tahoma"/>
              </a:rPr>
              <a:t>Internet  </a:t>
            </a:r>
            <a:r>
              <a:rPr sz="2000" spc="-10" dirty="0">
                <a:latin typeface="Tahoma"/>
                <a:cs typeface="Tahoma"/>
              </a:rPr>
              <a:t>Resource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23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0" dirty="0">
                <a:latin typeface="Tahoma"/>
                <a:cs typeface="Tahoma"/>
              </a:rPr>
              <a:t>Attributes belong to particular</a:t>
            </a:r>
            <a:r>
              <a:rPr sz="2400" b="0" spc="-85" dirty="0">
                <a:latin typeface="Tahoma"/>
                <a:cs typeface="Tahoma"/>
              </a:rPr>
              <a:t> </a:t>
            </a:r>
            <a:r>
              <a:rPr sz="2400" b="0" spc="-5" dirty="0">
                <a:latin typeface="Tahoma"/>
                <a:cs typeface="Tahoma"/>
              </a:rPr>
              <a:t>elements</a:t>
            </a:r>
            <a:endParaRPr sz="2400">
              <a:latin typeface="Tahoma"/>
              <a:cs typeface="Tahoma"/>
            </a:endParaRPr>
          </a:p>
          <a:p>
            <a:pPr marL="354965" marR="5080" indent="-342900">
              <a:lnSpc>
                <a:spcPts val="2300"/>
              </a:lnSpc>
              <a:spcBef>
                <a:spcPts val="1689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  <a:tab pos="1229995" algn="l"/>
                <a:tab pos="1870710" algn="l"/>
                <a:tab pos="2520950" algn="l"/>
                <a:tab pos="2893060" algn="l"/>
                <a:tab pos="3644900" algn="l"/>
                <a:tab pos="4118610" algn="l"/>
                <a:tab pos="5937250" algn="l"/>
                <a:tab pos="6792595" algn="l"/>
                <a:tab pos="7171690" algn="l"/>
              </a:tabLst>
            </a:pPr>
            <a:r>
              <a:rPr sz="2400" b="0" spc="-5" dirty="0">
                <a:latin typeface="Tahoma"/>
                <a:cs typeface="Tahoma"/>
              </a:rPr>
              <a:t>The</a:t>
            </a:r>
            <a:r>
              <a:rPr sz="2400" b="0" dirty="0">
                <a:latin typeface="Tahoma"/>
                <a:cs typeface="Tahoma"/>
              </a:rPr>
              <a:t>y	are	not	a	pa</a:t>
            </a:r>
            <a:r>
              <a:rPr sz="2400" b="0" spc="-15" dirty="0">
                <a:latin typeface="Tahoma"/>
                <a:cs typeface="Tahoma"/>
              </a:rPr>
              <a:t>r</a:t>
            </a:r>
            <a:r>
              <a:rPr sz="2400" b="0" dirty="0">
                <a:latin typeface="Tahoma"/>
                <a:cs typeface="Tahoma"/>
              </a:rPr>
              <a:t>t	of	namespace,	</a:t>
            </a:r>
            <a:r>
              <a:rPr sz="2400" b="0" spc="-5" dirty="0">
                <a:latin typeface="Tahoma"/>
                <a:cs typeface="Tahoma"/>
              </a:rPr>
              <a:t>eve</a:t>
            </a:r>
            <a:r>
              <a:rPr sz="2400" b="0" dirty="0">
                <a:latin typeface="Tahoma"/>
                <a:cs typeface="Tahoma"/>
              </a:rPr>
              <a:t>n	if	</a:t>
            </a:r>
            <a:r>
              <a:rPr sz="2400" b="0" spc="-15" dirty="0">
                <a:latin typeface="Tahoma"/>
                <a:cs typeface="Tahoma"/>
              </a:rPr>
              <a:t>t</a:t>
            </a:r>
            <a:r>
              <a:rPr sz="2400" b="0" dirty="0">
                <a:latin typeface="Tahoma"/>
                <a:cs typeface="Tahoma"/>
              </a:rPr>
              <a:t>he  </a:t>
            </a:r>
            <a:r>
              <a:rPr sz="2400" b="0" spc="-5" dirty="0">
                <a:latin typeface="Tahoma"/>
                <a:cs typeface="Tahoma"/>
              </a:rPr>
              <a:t>element </a:t>
            </a:r>
            <a:r>
              <a:rPr sz="2400" b="0" dirty="0">
                <a:latin typeface="Tahoma"/>
                <a:cs typeface="Tahoma"/>
              </a:rPr>
              <a:t>is </a:t>
            </a:r>
            <a:r>
              <a:rPr sz="2400" b="0" spc="-5" dirty="0">
                <a:latin typeface="Tahoma"/>
                <a:cs typeface="Tahoma"/>
              </a:rPr>
              <a:t>within some</a:t>
            </a:r>
            <a:r>
              <a:rPr sz="2400" b="0" spc="5" dirty="0">
                <a:latin typeface="Tahoma"/>
                <a:cs typeface="Tahoma"/>
              </a:rPr>
              <a:t> </a:t>
            </a:r>
            <a:r>
              <a:rPr sz="2400" b="0" dirty="0">
                <a:latin typeface="Tahoma"/>
                <a:cs typeface="Tahoma"/>
              </a:rPr>
              <a:t>namespace</a:t>
            </a: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114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0" dirty="0">
                <a:latin typeface="Tahoma"/>
                <a:cs typeface="Tahoma"/>
              </a:rPr>
              <a:t>If </a:t>
            </a:r>
            <a:r>
              <a:rPr sz="2400" b="0" spc="-5" dirty="0">
                <a:latin typeface="Tahoma"/>
                <a:cs typeface="Tahoma"/>
              </a:rPr>
              <a:t>an </a:t>
            </a:r>
            <a:r>
              <a:rPr sz="2400" b="0" dirty="0">
                <a:latin typeface="Tahoma"/>
                <a:cs typeface="Tahoma"/>
              </a:rPr>
              <a:t>attribute has no prefix, it has no</a:t>
            </a:r>
            <a:r>
              <a:rPr sz="2400" b="0" spc="-90" dirty="0">
                <a:latin typeface="Tahoma"/>
                <a:cs typeface="Tahoma"/>
              </a:rPr>
              <a:t> </a:t>
            </a:r>
            <a:r>
              <a:rPr sz="2400" b="0" dirty="0">
                <a:latin typeface="Tahoma"/>
                <a:cs typeface="Tahoma"/>
              </a:rPr>
              <a:t>namespace</a:t>
            </a: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113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0" spc="-5" dirty="0">
                <a:latin typeface="Tahoma"/>
                <a:cs typeface="Tahoma"/>
              </a:rPr>
              <a:t>An </a:t>
            </a:r>
            <a:r>
              <a:rPr sz="2400" b="0" dirty="0">
                <a:latin typeface="Tahoma"/>
                <a:cs typeface="Tahoma"/>
              </a:rPr>
              <a:t>attribute </a:t>
            </a:r>
            <a:r>
              <a:rPr sz="2400" b="0" spc="-5" dirty="0">
                <a:latin typeface="Tahoma"/>
                <a:cs typeface="Tahoma"/>
              </a:rPr>
              <a:t>without </a:t>
            </a:r>
            <a:r>
              <a:rPr sz="2400" b="0" dirty="0">
                <a:latin typeface="Tahoma"/>
                <a:cs typeface="Tahoma"/>
              </a:rPr>
              <a:t>a prefix is </a:t>
            </a:r>
            <a:r>
              <a:rPr sz="2400" b="0" spc="-5" dirty="0">
                <a:latin typeface="Tahoma"/>
                <a:cs typeface="Tahoma"/>
              </a:rPr>
              <a:t>in </a:t>
            </a:r>
            <a:r>
              <a:rPr sz="2400" b="0" dirty="0">
                <a:latin typeface="Tahoma"/>
                <a:cs typeface="Tahoma"/>
              </a:rPr>
              <a:t>default</a:t>
            </a:r>
            <a:r>
              <a:rPr sz="2400" b="0" spc="-80" dirty="0">
                <a:latin typeface="Tahoma"/>
                <a:cs typeface="Tahoma"/>
              </a:rPr>
              <a:t> </a:t>
            </a:r>
            <a:r>
              <a:rPr sz="2400" b="0" dirty="0">
                <a:latin typeface="Tahoma"/>
                <a:cs typeface="Tahoma"/>
              </a:rPr>
              <a:t>namespace</a:t>
            </a:r>
            <a:endParaRPr sz="2400">
              <a:latin typeface="Tahoma"/>
              <a:cs typeface="Tahoma"/>
            </a:endParaRPr>
          </a:p>
          <a:p>
            <a:pPr marL="354965" marR="5715" indent="-342900">
              <a:lnSpc>
                <a:spcPts val="2300"/>
              </a:lnSpc>
              <a:spcBef>
                <a:spcPts val="168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0" dirty="0">
                <a:latin typeface="Tahoma"/>
                <a:cs typeface="Tahoma"/>
              </a:rPr>
              <a:t>If </a:t>
            </a:r>
            <a:r>
              <a:rPr sz="2400" b="0" spc="-5" dirty="0">
                <a:latin typeface="Tahoma"/>
                <a:cs typeface="Tahoma"/>
              </a:rPr>
              <a:t>an attribute </a:t>
            </a:r>
            <a:r>
              <a:rPr sz="2400" b="0" dirty="0">
                <a:latin typeface="Tahoma"/>
                <a:cs typeface="Tahoma"/>
              </a:rPr>
              <a:t>name has a </a:t>
            </a:r>
            <a:r>
              <a:rPr sz="2400" b="0" spc="-5" dirty="0">
                <a:latin typeface="Tahoma"/>
                <a:cs typeface="Tahoma"/>
              </a:rPr>
              <a:t>prefix, </a:t>
            </a:r>
            <a:r>
              <a:rPr sz="2400" b="0" dirty="0">
                <a:latin typeface="Tahoma"/>
                <a:cs typeface="Tahoma"/>
              </a:rPr>
              <a:t>its name is </a:t>
            </a:r>
            <a:r>
              <a:rPr sz="2400" b="0" spc="-5" dirty="0">
                <a:latin typeface="Tahoma"/>
                <a:cs typeface="Tahoma"/>
              </a:rPr>
              <a:t>in the  </a:t>
            </a:r>
            <a:r>
              <a:rPr sz="2400" b="0" dirty="0">
                <a:latin typeface="Tahoma"/>
                <a:cs typeface="Tahoma"/>
              </a:rPr>
              <a:t>namespace indicated by </a:t>
            </a:r>
            <a:r>
              <a:rPr sz="2400" b="0" spc="-5" dirty="0">
                <a:latin typeface="Tahoma"/>
                <a:cs typeface="Tahoma"/>
              </a:rPr>
              <a:t>the</a:t>
            </a:r>
            <a:r>
              <a:rPr sz="2400" b="0" spc="-35" dirty="0">
                <a:latin typeface="Tahoma"/>
                <a:cs typeface="Tahoma"/>
              </a:rPr>
              <a:t> </a:t>
            </a:r>
            <a:r>
              <a:rPr sz="2400" b="0" dirty="0">
                <a:latin typeface="Tahoma"/>
                <a:cs typeface="Tahoma"/>
              </a:rPr>
              <a:t>prefix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Placing </a:t>
            </a:r>
            <a:r>
              <a:rPr dirty="0"/>
              <a:t>attributes in a Namespace</a:t>
            </a:r>
            <a:r>
              <a:rPr spc="-55" dirty="0"/>
              <a:t> </a:t>
            </a:r>
            <a:r>
              <a:rPr spc="5" dirty="0"/>
              <a:t>1-3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Placing </a:t>
            </a:r>
            <a:r>
              <a:rPr dirty="0"/>
              <a:t>attributes in a Namespace</a:t>
            </a:r>
            <a:r>
              <a:rPr spc="-55" dirty="0"/>
              <a:t> </a:t>
            </a:r>
            <a:r>
              <a:rPr spc="5" dirty="0"/>
              <a:t>2-3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95400" y="2133600"/>
            <a:ext cx="6248400" cy="2057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212217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&lt;Catalog xmlns:Book =  </a:t>
            </a:r>
            <a:r>
              <a:rPr sz="1600" spc="-5" dirty="0">
                <a:latin typeface="Courier New"/>
                <a:cs typeface="Courier New"/>
                <a:hlinkClick r:id="rId5"/>
              </a:rPr>
              <a:t>“http:</a:t>
            </a:r>
            <a:r>
              <a:rPr sz="1600" spc="-5" dirty="0">
                <a:latin typeface="Courier New"/>
                <a:cs typeface="Courier New"/>
              </a:rPr>
              <a:t>/</a:t>
            </a:r>
            <a:r>
              <a:rPr sz="1600" spc="-5" dirty="0">
                <a:latin typeface="Courier New"/>
                <a:cs typeface="Courier New"/>
                <a:hlinkClick r:id="rId5"/>
              </a:rPr>
              <a:t>/www.aptechworldwide.com</a:t>
            </a:r>
            <a:r>
              <a:rPr sz="1600" spc="-5" dirty="0">
                <a:latin typeface="Courier New"/>
                <a:cs typeface="Courier New"/>
              </a:rPr>
              <a:t>”&gt;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&lt;Book:Booklist&gt;</a:t>
            </a:r>
            <a:endParaRPr sz="1600" dirty="0">
              <a:latin typeface="Courier New"/>
              <a:cs typeface="Courier New"/>
            </a:endParaRPr>
          </a:p>
          <a:p>
            <a:pPr marL="91440" marR="77914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&lt;Book:Title Book:Type = “Fiction”&gt;Evening </a:t>
            </a:r>
            <a:r>
              <a:rPr sz="1600" dirty="0">
                <a:latin typeface="Courier New"/>
                <a:cs typeface="Courier New"/>
              </a:rPr>
              <a:t>in  </a:t>
            </a:r>
            <a:r>
              <a:rPr sz="1600" spc="-5" dirty="0">
                <a:latin typeface="Courier New"/>
                <a:cs typeface="Courier New"/>
              </a:rPr>
              <a:t>Paris&lt;/Book:Title&gt;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&lt;Book:Price&gt;$123&lt;/Book:Price&gt;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&lt;/Book:Booklist&gt;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&lt;/Catalog&gt;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6161" y="1632966"/>
            <a:ext cx="12192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Placing </a:t>
            </a:r>
            <a:r>
              <a:rPr dirty="0"/>
              <a:t>attributes in a Namespace</a:t>
            </a:r>
            <a:r>
              <a:rPr spc="-55" dirty="0"/>
              <a:t> </a:t>
            </a:r>
            <a:r>
              <a:rPr spc="5" dirty="0"/>
              <a:t>3-3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95400" y="2133600"/>
            <a:ext cx="6248400" cy="8356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322135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prefix:localname=’value’  </a:t>
            </a:r>
            <a:r>
              <a:rPr sz="1600" spc="-10" dirty="0">
                <a:latin typeface="Tahoma"/>
                <a:cs typeface="Tahoma"/>
              </a:rPr>
              <a:t>or  </a:t>
            </a:r>
            <a:r>
              <a:rPr sz="1600" spc="-5" dirty="0">
                <a:latin typeface="Courier New"/>
                <a:cs typeface="Courier New"/>
              </a:rPr>
              <a:t>prefix:localname=”value”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5400" y="3200400"/>
            <a:ext cx="6248400" cy="13246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185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ts val="1850"/>
              </a:lnSpc>
            </a:pPr>
            <a:r>
              <a:rPr sz="1600" spc="-5" dirty="0">
                <a:latin typeface="Courier New"/>
                <a:cs typeface="Courier New"/>
              </a:rPr>
              <a:t>prefix </a:t>
            </a:r>
            <a:r>
              <a:rPr sz="1600" spc="-5" dirty="0">
                <a:latin typeface="Tahoma"/>
                <a:cs typeface="Tahoma"/>
              </a:rPr>
              <a:t>is used as a </a:t>
            </a:r>
            <a:r>
              <a:rPr sz="1600" spc="-10" dirty="0">
                <a:latin typeface="Tahoma"/>
                <a:cs typeface="Tahoma"/>
              </a:rPr>
              <a:t>reference </a:t>
            </a:r>
            <a:r>
              <a:rPr sz="1600" spc="-5" dirty="0">
                <a:latin typeface="Tahoma"/>
                <a:cs typeface="Tahoma"/>
              </a:rPr>
              <a:t>to the namespace. </a:t>
            </a:r>
            <a:r>
              <a:rPr sz="1600" spc="-10" dirty="0">
                <a:latin typeface="Tahoma"/>
                <a:cs typeface="Tahoma"/>
              </a:rPr>
              <a:t>Prefixes</a:t>
            </a:r>
            <a:r>
              <a:rPr sz="1600" spc="1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must</a:t>
            </a:r>
            <a:endParaRPr sz="1600">
              <a:latin typeface="Tahoma"/>
              <a:cs typeface="Tahoma"/>
            </a:endParaRPr>
          </a:p>
          <a:p>
            <a:pPr marL="320040" marR="230632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not begin </a:t>
            </a:r>
            <a:r>
              <a:rPr sz="1600" spc="-10" dirty="0">
                <a:latin typeface="Tahoma"/>
                <a:cs typeface="Tahoma"/>
              </a:rPr>
              <a:t>with </a:t>
            </a:r>
            <a:r>
              <a:rPr sz="1600" spc="-5" dirty="0">
                <a:latin typeface="Courier New"/>
                <a:cs typeface="Courier New"/>
              </a:rPr>
              <a:t>xmlns </a:t>
            </a:r>
            <a:r>
              <a:rPr sz="1600" spc="-5" dirty="0">
                <a:latin typeface="Tahoma"/>
                <a:cs typeface="Tahoma"/>
              </a:rPr>
              <a:t>or </a:t>
            </a:r>
            <a:r>
              <a:rPr sz="1600" spc="-5" dirty="0">
                <a:latin typeface="Courier New"/>
                <a:cs typeface="Courier New"/>
              </a:rPr>
              <a:t>xml  localname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name </a:t>
            </a:r>
            <a:r>
              <a:rPr sz="1600" spc="-10" dirty="0">
                <a:latin typeface="Tahoma"/>
                <a:cs typeface="Tahoma"/>
              </a:rPr>
              <a:t>of 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spc="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attribute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value</a:t>
            </a:r>
            <a:r>
              <a:rPr sz="1600" spc="-3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ahoma"/>
                <a:cs typeface="Tahoma"/>
              </a:rPr>
              <a:t>mentions a </a:t>
            </a:r>
            <a:r>
              <a:rPr sz="1600" spc="-10" dirty="0">
                <a:latin typeface="Tahoma"/>
                <a:cs typeface="Tahoma"/>
              </a:rPr>
              <a:t>user </a:t>
            </a:r>
            <a:r>
              <a:rPr sz="1600" spc="-5" dirty="0">
                <a:latin typeface="Tahoma"/>
                <a:cs typeface="Tahoma"/>
              </a:rPr>
              <a:t>defined </a:t>
            </a:r>
            <a:r>
              <a:rPr sz="1600" spc="-15" dirty="0">
                <a:latin typeface="Tahoma"/>
                <a:cs typeface="Tahoma"/>
              </a:rPr>
              <a:t>value </a:t>
            </a:r>
            <a:r>
              <a:rPr sz="1600" spc="-10" dirty="0">
                <a:latin typeface="Tahoma"/>
                <a:cs typeface="Tahoma"/>
              </a:rPr>
              <a:t>for </a:t>
            </a:r>
            <a:r>
              <a:rPr sz="1600" spc="-5" dirty="0">
                <a:latin typeface="Tahoma"/>
                <a:cs typeface="Tahoma"/>
              </a:rPr>
              <a:t>an </a:t>
            </a:r>
            <a:r>
              <a:rPr sz="1600" spc="-10" dirty="0">
                <a:latin typeface="Tahoma"/>
                <a:cs typeface="Tahoma"/>
              </a:rPr>
              <a:t>attribute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6161" y="1632966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E4F95D-11A4-4CDE-8855-34F24B13B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81" y="1828800"/>
            <a:ext cx="8263437" cy="418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6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38DAA8-7CD0-460B-A0A6-1478E63F6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6" y="1752600"/>
            <a:ext cx="8114668" cy="35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7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265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Module</a:t>
            </a:r>
            <a:r>
              <a:rPr sz="4400" spc="-100" dirty="0"/>
              <a:t> </a:t>
            </a:r>
            <a:r>
              <a:rPr sz="4400" dirty="0"/>
              <a:t>Overview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222044" y="1558099"/>
            <a:ext cx="4919980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Tahoma"/>
                <a:cs typeface="Tahoma"/>
              </a:rPr>
              <a:t>In this </a:t>
            </a:r>
            <a:r>
              <a:rPr sz="2400" dirty="0">
                <a:latin typeface="Tahoma"/>
                <a:cs typeface="Tahoma"/>
              </a:rPr>
              <a:t>module, </a:t>
            </a:r>
            <a:r>
              <a:rPr sz="2400" spc="-5" dirty="0">
                <a:latin typeface="Tahoma"/>
                <a:cs typeface="Tahoma"/>
              </a:rPr>
              <a:t>you will </a:t>
            </a:r>
            <a:r>
              <a:rPr sz="2400" dirty="0">
                <a:latin typeface="Tahoma"/>
                <a:cs typeface="Tahoma"/>
              </a:rPr>
              <a:t>learn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about:</a:t>
            </a: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XML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Namespaces</a:t>
            </a: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Working </a:t>
            </a:r>
            <a:r>
              <a:rPr sz="2400" spc="-5" dirty="0">
                <a:latin typeface="Tahoma"/>
                <a:cs typeface="Tahoma"/>
              </a:rPr>
              <a:t>with Namespaces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Syntax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1348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Lesson 1 – XML</a:t>
            </a:r>
            <a:r>
              <a:rPr sz="4400" spc="-110" dirty="0"/>
              <a:t> </a:t>
            </a:r>
            <a:r>
              <a:rPr sz="4400" spc="-5" dirty="0"/>
              <a:t>Namespaces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222044" y="1631645"/>
            <a:ext cx="6481445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 this first lesson, </a:t>
            </a:r>
            <a:r>
              <a:rPr sz="2400" b="1" dirty="0">
                <a:latin typeface="Tahoma"/>
                <a:cs typeface="Tahoma"/>
              </a:rPr>
              <a:t>XML </a:t>
            </a:r>
            <a:r>
              <a:rPr sz="2400" b="1" spc="-5" dirty="0">
                <a:latin typeface="Tahoma"/>
                <a:cs typeface="Tahoma"/>
              </a:rPr>
              <a:t>Namespaces</a:t>
            </a:r>
            <a:r>
              <a:rPr sz="2400" spc="-5" dirty="0">
                <a:latin typeface="Tahoma"/>
                <a:cs typeface="Tahoma"/>
              </a:rPr>
              <a:t>, you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will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learn</a:t>
            </a:r>
            <a:r>
              <a:rPr sz="2400" spc="-5" dirty="0">
                <a:latin typeface="Tahoma"/>
                <a:cs typeface="Tahoma"/>
              </a:rPr>
              <a:t> to:</a:t>
            </a:r>
            <a:endParaRPr sz="2400">
              <a:latin typeface="Tahoma"/>
              <a:cs typeface="Tahoma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Identify the </a:t>
            </a:r>
            <a:r>
              <a:rPr sz="2400" dirty="0">
                <a:latin typeface="Tahoma"/>
                <a:cs typeface="Tahoma"/>
              </a:rPr>
              <a:t>need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namespace.</a:t>
            </a:r>
            <a:endParaRPr sz="2400">
              <a:latin typeface="Tahoma"/>
              <a:cs typeface="Tahoma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Define and </a:t>
            </a:r>
            <a:r>
              <a:rPr sz="2400" dirty="0">
                <a:latin typeface="Tahoma"/>
                <a:cs typeface="Tahoma"/>
              </a:rPr>
              <a:t>describe namespaces </a:t>
            </a:r>
            <a:r>
              <a:rPr sz="2400" spc="-5" dirty="0">
                <a:latin typeface="Tahoma"/>
                <a:cs typeface="Tahoma"/>
              </a:rPr>
              <a:t>in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XML.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334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Duplicate Element</a:t>
            </a:r>
            <a:r>
              <a:rPr sz="4400" spc="-85" dirty="0"/>
              <a:t> </a:t>
            </a:r>
            <a:r>
              <a:rPr sz="4400" spc="-5" dirty="0"/>
              <a:t>Names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222044" y="1595069"/>
            <a:ext cx="7018020" cy="145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ts val="274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</a:t>
            </a:r>
            <a:r>
              <a:rPr sz="2400" dirty="0">
                <a:latin typeface="Tahoma"/>
                <a:cs typeface="Tahoma"/>
              </a:rPr>
              <a:t>allows developers </a:t>
            </a:r>
            <a:r>
              <a:rPr sz="2400" spc="-5" dirty="0">
                <a:latin typeface="Tahoma"/>
                <a:cs typeface="Tahoma"/>
              </a:rPr>
              <a:t>to create their </a:t>
            </a:r>
            <a:r>
              <a:rPr sz="2400" dirty="0">
                <a:latin typeface="Tahoma"/>
                <a:cs typeface="Tahoma"/>
              </a:rPr>
              <a:t>own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elements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ts val="2740"/>
              </a:lnSpc>
            </a:pPr>
            <a:r>
              <a:rPr sz="2400" spc="-5" dirty="0">
                <a:latin typeface="Tahoma"/>
                <a:cs typeface="Tahoma"/>
              </a:rPr>
              <a:t>and attributes </a:t>
            </a:r>
            <a:r>
              <a:rPr sz="240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their own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projects.</a:t>
            </a:r>
            <a:endParaRPr sz="2400">
              <a:latin typeface="Tahoma"/>
              <a:cs typeface="Tahoma"/>
            </a:endParaRPr>
          </a:p>
          <a:p>
            <a:pPr marL="354965" marR="360045" indent="-342900">
              <a:lnSpc>
                <a:spcPts val="2590"/>
              </a:lnSpc>
              <a:spcBef>
                <a:spcPts val="61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Developer </a:t>
            </a:r>
            <a:r>
              <a:rPr sz="2400" dirty="0">
                <a:latin typeface="Tahoma"/>
                <a:cs typeface="Tahoma"/>
              </a:rPr>
              <a:t>has </a:t>
            </a:r>
            <a:r>
              <a:rPr sz="2400" spc="-5" dirty="0">
                <a:latin typeface="Tahoma"/>
                <a:cs typeface="Tahoma"/>
              </a:rPr>
              <a:t>to ensure the </a:t>
            </a:r>
            <a:r>
              <a:rPr sz="2400" dirty="0">
                <a:latin typeface="Tahoma"/>
                <a:cs typeface="Tahoma"/>
              </a:rPr>
              <a:t>uniqueness of </a:t>
            </a:r>
            <a:r>
              <a:rPr sz="2400" spc="-5" dirty="0">
                <a:latin typeface="Tahoma"/>
                <a:cs typeface="Tahoma"/>
              </a:rPr>
              <a:t>the  element </a:t>
            </a:r>
            <a:r>
              <a:rPr sz="2400" dirty="0">
                <a:latin typeface="Tahoma"/>
                <a:cs typeface="Tahoma"/>
              </a:rPr>
              <a:t>names </a:t>
            </a:r>
            <a:r>
              <a:rPr sz="2400" spc="-5" dirty="0">
                <a:latin typeface="Tahoma"/>
                <a:cs typeface="Tahoma"/>
              </a:rPr>
              <a:t>and attributes in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document.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702309"/>
            <a:ext cx="7298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Consequences of </a:t>
            </a:r>
            <a:r>
              <a:rPr sz="3000" spc="-10" dirty="0"/>
              <a:t>Duplicate </a:t>
            </a:r>
            <a:r>
              <a:rPr sz="3000" spc="-5" dirty="0"/>
              <a:t>Element</a:t>
            </a:r>
            <a:r>
              <a:rPr sz="3000" spc="-30" dirty="0"/>
              <a:t> </a:t>
            </a:r>
            <a:r>
              <a:rPr sz="3000" spc="-5" dirty="0"/>
              <a:t>Names</a:t>
            </a:r>
            <a:endParaRPr sz="3000"/>
          </a:p>
        </p:txBody>
      </p:sp>
      <p:sp>
        <p:nvSpPr>
          <p:cNvPr id="8" name="object 8"/>
          <p:cNvSpPr txBox="1"/>
          <p:nvPr/>
        </p:nvSpPr>
        <p:spPr>
          <a:xfrm>
            <a:off x="1222044" y="1631645"/>
            <a:ext cx="627062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Name conflicts </a:t>
            </a:r>
            <a:r>
              <a:rPr sz="2400" dirty="0">
                <a:latin typeface="Tahoma"/>
                <a:cs typeface="Tahoma"/>
              </a:rPr>
              <a:t>are inevitable </a:t>
            </a:r>
            <a:r>
              <a:rPr sz="2400" spc="-5" dirty="0">
                <a:latin typeface="Tahoma"/>
                <a:cs typeface="Tahoma"/>
              </a:rPr>
              <a:t>from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different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developers.</a:t>
            </a:r>
            <a:endParaRPr sz="24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difficult </a:t>
            </a:r>
            <a:r>
              <a:rPr sz="240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the browser to </a:t>
            </a:r>
            <a:r>
              <a:rPr sz="2400" dirty="0">
                <a:latin typeface="Tahoma"/>
                <a:cs typeface="Tahoma"/>
              </a:rPr>
              <a:t>distinguish a  </a:t>
            </a:r>
            <a:r>
              <a:rPr sz="2400" spc="-5" dirty="0">
                <a:latin typeface="Tahoma"/>
                <a:cs typeface="Tahoma"/>
              </a:rPr>
              <a:t>conflicting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86652" y="3657600"/>
            <a:ext cx="5628547" cy="2529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487426"/>
            <a:ext cx="3108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Namespaces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222044" y="1631645"/>
            <a:ext cx="7033895" cy="271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Elements are </a:t>
            </a:r>
            <a:r>
              <a:rPr sz="2400" dirty="0">
                <a:latin typeface="Tahoma"/>
                <a:cs typeface="Tahoma"/>
              </a:rPr>
              <a:t>distinguished by using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namespaces.</a:t>
            </a: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171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namespace is a collection of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names.</a:t>
            </a: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1689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Namespaces </a:t>
            </a:r>
            <a:r>
              <a:rPr sz="2400" dirty="0">
                <a:latin typeface="Tahoma"/>
                <a:cs typeface="Tahoma"/>
              </a:rPr>
              <a:t>allow the </a:t>
            </a:r>
            <a:r>
              <a:rPr sz="2400" spc="-5" dirty="0">
                <a:latin typeface="Tahoma"/>
                <a:cs typeface="Tahoma"/>
              </a:rPr>
              <a:t>browser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to:</a:t>
            </a:r>
            <a:endParaRPr sz="24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170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Combine </a:t>
            </a:r>
            <a:r>
              <a:rPr sz="2400" spc="-5" dirty="0">
                <a:latin typeface="Tahoma"/>
                <a:cs typeface="Tahoma"/>
              </a:rPr>
              <a:t>documents </a:t>
            </a:r>
            <a:r>
              <a:rPr sz="2400" spc="-10" dirty="0">
                <a:latin typeface="Tahoma"/>
                <a:cs typeface="Tahoma"/>
              </a:rPr>
              <a:t>from different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sources</a:t>
            </a:r>
            <a:endParaRPr sz="24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170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Identify the source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elements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attributes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702309"/>
            <a:ext cx="7630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Lesson 2 – </a:t>
            </a:r>
            <a:r>
              <a:rPr sz="3000" spc="-5" dirty="0"/>
              <a:t>Working </a:t>
            </a:r>
            <a:r>
              <a:rPr sz="3000" dirty="0"/>
              <a:t>with </a:t>
            </a:r>
            <a:r>
              <a:rPr sz="3000" spc="-5" dirty="0"/>
              <a:t>Namespaces</a:t>
            </a:r>
            <a:r>
              <a:rPr sz="3000" spc="-50" dirty="0"/>
              <a:t> </a:t>
            </a:r>
            <a:r>
              <a:rPr sz="3000" spc="-10" dirty="0"/>
              <a:t>Syntax</a:t>
            </a:r>
            <a:endParaRPr sz="3000"/>
          </a:p>
        </p:txBody>
      </p:sp>
      <p:sp>
        <p:nvSpPr>
          <p:cNvPr id="8" name="object 8"/>
          <p:cNvSpPr txBox="1"/>
          <p:nvPr/>
        </p:nvSpPr>
        <p:spPr>
          <a:xfrm>
            <a:off x="1222044" y="1631645"/>
            <a:ext cx="6649720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 this last lesson, </a:t>
            </a:r>
            <a:r>
              <a:rPr sz="2400" b="1" dirty="0">
                <a:latin typeface="Tahoma"/>
                <a:cs typeface="Tahoma"/>
              </a:rPr>
              <a:t>Working </a:t>
            </a:r>
            <a:r>
              <a:rPr sz="2400" b="1" spc="-5" dirty="0">
                <a:latin typeface="Tahoma"/>
                <a:cs typeface="Tahoma"/>
              </a:rPr>
              <a:t>with</a:t>
            </a:r>
            <a:r>
              <a:rPr sz="2400" b="1" spc="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Namespaces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Tahoma"/>
                <a:cs typeface="Tahoma"/>
              </a:rPr>
              <a:t>syntax</a:t>
            </a:r>
            <a:r>
              <a:rPr sz="2400" spc="-5" dirty="0">
                <a:latin typeface="Tahoma"/>
                <a:cs typeface="Tahoma"/>
              </a:rPr>
              <a:t>, you will </a:t>
            </a:r>
            <a:r>
              <a:rPr sz="2400" dirty="0">
                <a:latin typeface="Tahoma"/>
                <a:cs typeface="Tahoma"/>
              </a:rPr>
              <a:t>learn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to:</a:t>
            </a:r>
            <a:endParaRPr sz="2400">
              <a:latin typeface="Tahoma"/>
              <a:cs typeface="Tahoma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Explain the syntax for XML </a:t>
            </a:r>
            <a:r>
              <a:rPr sz="2400" dirty="0">
                <a:latin typeface="Tahoma"/>
                <a:cs typeface="Tahoma"/>
              </a:rPr>
              <a:t>namespaces.</a:t>
            </a:r>
            <a:endParaRPr sz="2400">
              <a:latin typeface="Tahoma"/>
              <a:cs typeface="Tahoma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Discuss </a:t>
            </a:r>
            <a:r>
              <a:rPr sz="2400" dirty="0">
                <a:latin typeface="Tahoma"/>
                <a:cs typeface="Tahoma"/>
              </a:rPr>
              <a:t>attributes </a:t>
            </a:r>
            <a:r>
              <a:rPr sz="2400" spc="-5" dirty="0">
                <a:latin typeface="Tahoma"/>
                <a:cs typeface="Tahoma"/>
              </a:rPr>
              <a:t>and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namespaces.</a:t>
            </a:r>
            <a:endParaRPr sz="2400">
              <a:latin typeface="Tahoma"/>
              <a:cs typeface="Tahoma"/>
            </a:endParaRPr>
          </a:p>
          <a:p>
            <a:pPr marL="243840" indent="-23177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Discuss </a:t>
            </a:r>
            <a:r>
              <a:rPr sz="2400" dirty="0">
                <a:latin typeface="Tahoma"/>
                <a:cs typeface="Tahoma"/>
              </a:rPr>
              <a:t>how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use </a:t>
            </a:r>
            <a:r>
              <a:rPr sz="2400" spc="-5" dirty="0">
                <a:latin typeface="Tahoma"/>
                <a:cs typeface="Tahoma"/>
              </a:rPr>
              <a:t>default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namespaces.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0985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Prefixing element</a:t>
            </a:r>
            <a:r>
              <a:rPr sz="4400" spc="-100" dirty="0"/>
              <a:t> </a:t>
            </a:r>
            <a:r>
              <a:rPr sz="4400" dirty="0"/>
              <a:t>names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222044" y="1631645"/>
            <a:ext cx="65913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Prefixes in element names </a:t>
            </a:r>
            <a:r>
              <a:rPr sz="2400" dirty="0">
                <a:latin typeface="Tahoma"/>
                <a:cs typeface="Tahoma"/>
              </a:rPr>
              <a:t>provide a means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prevent name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collisions.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1600" y="3352800"/>
            <a:ext cx="6248400" cy="8356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&lt;CD:Title&gt; </a:t>
            </a:r>
            <a:r>
              <a:rPr sz="1600" dirty="0">
                <a:latin typeface="Courier New"/>
                <a:cs typeface="Courier New"/>
              </a:rPr>
              <a:t>Feel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&lt;/CD:Title&gt;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ts val="183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and</a:t>
            </a:r>
            <a:endParaRPr sz="1600">
              <a:latin typeface="Tahoma"/>
              <a:cs typeface="Tahoma"/>
            </a:endParaRPr>
          </a:p>
          <a:p>
            <a:pPr marL="914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&lt;Book:Title&gt; Returning </a:t>
            </a:r>
            <a:r>
              <a:rPr sz="1600" dirty="0">
                <a:latin typeface="Courier New"/>
                <a:cs typeface="Courier New"/>
              </a:rPr>
              <a:t>to </a:t>
            </a:r>
            <a:r>
              <a:rPr sz="1600" spc="-5" dirty="0">
                <a:latin typeface="Courier New"/>
                <a:cs typeface="Courier New"/>
              </a:rPr>
              <a:t>Earth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&lt;/Book:Title&gt;.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2361" y="27439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1600" y="4343400"/>
            <a:ext cx="6248400" cy="34607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9"/>
              </a:spcBef>
            </a:pPr>
            <a:r>
              <a:rPr sz="1600" spc="-10" dirty="0">
                <a:latin typeface="Tahoma"/>
                <a:cs typeface="Tahoma"/>
              </a:rPr>
              <a:t>In the above </a:t>
            </a:r>
            <a:r>
              <a:rPr sz="1600" spc="-5" dirty="0">
                <a:latin typeface="Tahoma"/>
                <a:cs typeface="Tahoma"/>
              </a:rPr>
              <a:t>example, both </a:t>
            </a:r>
            <a:r>
              <a:rPr sz="1600" spc="-5" dirty="0">
                <a:latin typeface="Courier New"/>
                <a:cs typeface="Courier New"/>
              </a:rPr>
              <a:t>CD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5" dirty="0">
                <a:latin typeface="Courier New"/>
                <a:cs typeface="Courier New"/>
              </a:rPr>
              <a:t>Book</a:t>
            </a:r>
            <a:r>
              <a:rPr sz="1600" spc="-8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ahoma"/>
                <a:cs typeface="Tahoma"/>
              </a:rPr>
              <a:t>are namespace </a:t>
            </a:r>
            <a:r>
              <a:rPr sz="1600" spc="-10" dirty="0">
                <a:latin typeface="Tahoma"/>
                <a:cs typeface="Tahoma"/>
              </a:rPr>
              <a:t>prefixes.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" y="381000"/>
            <a:ext cx="9008745" cy="1053465"/>
            <a:chOff x="135636" y="381000"/>
            <a:chExt cx="9008745" cy="1053465"/>
          </a:xfrm>
        </p:grpSpPr>
        <p:sp>
          <p:nvSpPr>
            <p:cNvPr id="3" name="object 3"/>
            <p:cNvSpPr/>
            <p:nvPr/>
          </p:nvSpPr>
          <p:spPr>
            <a:xfrm>
              <a:off x="918972" y="911351"/>
              <a:ext cx="368808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" y="838200"/>
              <a:ext cx="559308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38100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4" y="1203960"/>
              <a:ext cx="8692896" cy="54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790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Problems Posed </a:t>
            </a:r>
            <a:r>
              <a:rPr sz="4400" dirty="0"/>
              <a:t>by</a:t>
            </a:r>
            <a:r>
              <a:rPr sz="4400" spc="-45" dirty="0"/>
              <a:t> </a:t>
            </a:r>
            <a:r>
              <a:rPr sz="4400" spc="-5" dirty="0"/>
              <a:t>Prefixes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222044" y="1558099"/>
            <a:ext cx="7487284" cy="12706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Duplication </a:t>
            </a:r>
            <a:r>
              <a:rPr sz="2400" spc="-5" dirty="0">
                <a:latin typeface="Tahoma"/>
                <a:cs typeface="Tahoma"/>
              </a:rPr>
              <a:t>would still exist </a:t>
            </a:r>
            <a:r>
              <a:rPr sz="2400" dirty="0">
                <a:latin typeface="Tahoma"/>
                <a:cs typeface="Tahoma"/>
              </a:rPr>
              <a:t>if prefixes are not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unique</a:t>
            </a:r>
            <a:endParaRPr sz="2400">
              <a:latin typeface="Tahoma"/>
              <a:cs typeface="Tahoma"/>
            </a:endParaRPr>
          </a:p>
          <a:p>
            <a:pPr marL="354965" marR="658495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solve </a:t>
            </a:r>
            <a:r>
              <a:rPr sz="2400" dirty="0">
                <a:latin typeface="Tahoma"/>
                <a:cs typeface="Tahoma"/>
              </a:rPr>
              <a:t>this </a:t>
            </a:r>
            <a:r>
              <a:rPr sz="2400" spc="-5" dirty="0">
                <a:latin typeface="Tahoma"/>
                <a:cs typeface="Tahoma"/>
              </a:rPr>
              <a:t>problem, each </a:t>
            </a:r>
            <a:r>
              <a:rPr sz="2400" dirty="0">
                <a:latin typeface="Tahoma"/>
                <a:cs typeface="Tahoma"/>
              </a:rPr>
              <a:t>namespace prefix is  </a:t>
            </a:r>
            <a:r>
              <a:rPr sz="2400" spc="-5" dirty="0">
                <a:latin typeface="Tahoma"/>
                <a:cs typeface="Tahoma"/>
              </a:rPr>
              <a:t>added to </a:t>
            </a:r>
            <a:r>
              <a:rPr sz="2400" dirty="0">
                <a:latin typeface="Tahoma"/>
                <a:cs typeface="Tahoma"/>
              </a:rPr>
              <a:t>a Uniform </a:t>
            </a:r>
            <a:r>
              <a:rPr sz="2400" spc="-5" dirty="0">
                <a:latin typeface="Tahoma"/>
                <a:cs typeface="Tahoma"/>
              </a:rPr>
              <a:t>Resource Identifier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(URI)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1600" y="3962400"/>
            <a:ext cx="6248400" cy="156845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&lt;S:Student xmlns:S=”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  <a:hlinkClick r:id="rId5"/>
              </a:rPr>
              <a:t>http://www.spectrafocus.com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/student/”&gt;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&lt;S:First&gt;John&lt;/S:First&gt;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&lt;S:Last&gt;Dewey&lt;/S:Last&gt;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&lt;S:Title&gt;Student&lt;/S:Title&gt;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&lt;/S:Student&gt;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2361" y="3417570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509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Courier New</vt:lpstr>
      <vt:lpstr>Tahoma</vt:lpstr>
      <vt:lpstr>Wingdings</vt:lpstr>
      <vt:lpstr>Office Theme</vt:lpstr>
      <vt:lpstr>PowerPoint Presentation</vt:lpstr>
      <vt:lpstr>Module Overview</vt:lpstr>
      <vt:lpstr>Lesson 1 – XML Namespaces</vt:lpstr>
      <vt:lpstr>Duplicate Element Names</vt:lpstr>
      <vt:lpstr>Consequences of Duplicate Element Names</vt:lpstr>
      <vt:lpstr>Namespaces</vt:lpstr>
      <vt:lpstr>Lesson 2 – Working with Namespaces Syntax</vt:lpstr>
      <vt:lpstr>Prefixing element names</vt:lpstr>
      <vt:lpstr>Problems Posed by Prefixes</vt:lpstr>
      <vt:lpstr>Namespace Syntax 1-3</vt:lpstr>
      <vt:lpstr>Namespace Syntax 2-3</vt:lpstr>
      <vt:lpstr>Placing attributes in a Namespace 1-3</vt:lpstr>
      <vt:lpstr>Placing attributes in a Namespace 2-3</vt:lpstr>
      <vt:lpstr>Placing attributes in a Namespace 3-3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Namespaces</dc:title>
  <dc:creator>Aptech Limited</dc:creator>
  <cp:lastModifiedBy>Marium</cp:lastModifiedBy>
  <cp:revision>8</cp:revision>
  <dcterms:created xsi:type="dcterms:W3CDTF">2022-03-21T09:59:42Z</dcterms:created>
  <dcterms:modified xsi:type="dcterms:W3CDTF">2022-03-21T11:03:15Z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2022-03-21T00:00:00Z</vt:filetime>
  </property>
</Properties>
</file>