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2" r:id="rId5"/>
    <p:sldId id="264" r:id="rId6"/>
    <p:sldId id="261" r:id="rId7"/>
    <p:sldId id="266" r:id="rId8"/>
    <p:sldId id="270" r:id="rId9"/>
    <p:sldId id="271" r:id="rId10"/>
    <p:sldId id="272" r:id="rId11"/>
    <p:sldId id="274" r:id="rId12"/>
    <p:sldId id="278" r:id="rId13"/>
    <p:sldId id="280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858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93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62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37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63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E1FCF4-A114-44B4-83A0-C54FA248A4C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2EB29-C8DC-446E-ABC8-509E165FA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9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594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and  styling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315200" cy="61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5226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xsl:template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53400" cy="45079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An XSL style sheet consists of one or more set of rules that are called templates.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 template contains rules to apply when a specified node is matched.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The &lt;</a:t>
            </a:r>
            <a:r>
              <a:rPr lang="en-US" sz="2400" dirty="0" err="1" smtClean="0">
                <a:latin typeface="Calibri" panose="020F0502020204030204" pitchFamily="34" charset="0"/>
              </a:rPr>
              <a:t>xsl:template</a:t>
            </a:r>
            <a:r>
              <a:rPr lang="en-US" sz="2400" dirty="0" smtClean="0">
                <a:latin typeface="Calibri" panose="020F0502020204030204" pitchFamily="34" charset="0"/>
              </a:rPr>
              <a:t>&gt; element is used to build templates.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b="1" dirty="0" smtClean="0">
                <a:latin typeface="Calibri" panose="020F0502020204030204" pitchFamily="34" charset="0"/>
              </a:rPr>
              <a:t>match</a:t>
            </a:r>
            <a:r>
              <a:rPr lang="en-US" sz="2400" dirty="0" smtClean="0">
                <a:latin typeface="Calibri" panose="020F0502020204030204" pitchFamily="34" charset="0"/>
              </a:rPr>
              <a:t> attribute is used to associate a template with an XML element. </a:t>
            </a: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xsl:template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 match="/"&gt;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8052842" cy="83681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&lt;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xsl:value-of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3" y="1295400"/>
            <a:ext cx="8319495" cy="4495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The &lt;</a:t>
            </a:r>
            <a:r>
              <a:rPr lang="en-US" sz="2400" dirty="0" err="1" smtClean="0">
                <a:latin typeface="Calibri" panose="020F0502020204030204" pitchFamily="34" charset="0"/>
              </a:rPr>
              <a:t>xsl:value-of</a:t>
            </a:r>
            <a:r>
              <a:rPr lang="en-US" sz="2400" dirty="0" smtClean="0">
                <a:latin typeface="Calibri" panose="020F0502020204030204" pitchFamily="34" charset="0"/>
              </a:rPr>
              <a:t>&gt; element can be used to extract the value of an XML element and add it to the output stream of the </a:t>
            </a:r>
            <a:r>
              <a:rPr lang="en-US" sz="2400" dirty="0" smtClean="0">
                <a:latin typeface="Calibri" panose="020F0502020204030204" pitchFamily="34" charset="0"/>
              </a:rPr>
              <a:t>transformation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select</a:t>
            </a:r>
            <a:r>
              <a:rPr lang="en-US" sz="2400" dirty="0">
                <a:latin typeface="Calibri" panose="020F0502020204030204" pitchFamily="34" charset="0"/>
              </a:rPr>
              <a:t> attribute in the example above, contains an </a:t>
            </a:r>
            <a:r>
              <a:rPr lang="en-US" sz="2400" dirty="0" err="1">
                <a:latin typeface="Calibri" panose="020F0502020204030204" pitchFamily="34" charset="0"/>
              </a:rPr>
              <a:t>XPath</a:t>
            </a:r>
            <a:r>
              <a:rPr lang="en-US" sz="2400" dirty="0">
                <a:latin typeface="Calibri" panose="020F0502020204030204" pitchFamily="34" charset="0"/>
              </a:rPr>
              <a:t> expression. An </a:t>
            </a:r>
            <a:r>
              <a:rPr lang="en-US" sz="2400" dirty="0" err="1">
                <a:latin typeface="Calibri" panose="020F0502020204030204" pitchFamily="34" charset="0"/>
              </a:rPr>
              <a:t>XPath</a:t>
            </a:r>
            <a:r>
              <a:rPr lang="en-US" sz="2400" dirty="0">
                <a:latin typeface="Calibri" panose="020F0502020204030204" pitchFamily="34" charset="0"/>
              </a:rPr>
              <a:t> expression works like navigating a file system; a forward slash (/) selects subdirectories.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 select="catalog/cd/artist"/&gt;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976642" cy="4954385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Calibri" panose="020F0502020204030204" pitchFamily="34" charset="0"/>
              </a:rPr>
              <a:t>T</a:t>
            </a:r>
            <a:r>
              <a:rPr lang="en-US" sz="2400" cap="none" dirty="0" smtClean="0">
                <a:latin typeface="Calibri" panose="020F0502020204030204" pitchFamily="34" charset="0"/>
              </a:rPr>
              <a:t>he </a:t>
            </a:r>
            <a:r>
              <a:rPr lang="en-US" sz="2400" cap="none" dirty="0" err="1" smtClean="0">
                <a:latin typeface="Calibri" panose="020F0502020204030204" pitchFamily="34" charset="0"/>
              </a:rPr>
              <a:t>xsl</a:t>
            </a:r>
            <a:r>
              <a:rPr lang="en-US" sz="2400" cap="none" dirty="0" smtClean="0">
                <a:latin typeface="Calibri" panose="020F0502020204030204" pitchFamily="34" charset="0"/>
              </a:rPr>
              <a:t> &lt;</a:t>
            </a:r>
            <a:r>
              <a:rPr lang="en-US" sz="2400" cap="none" dirty="0" err="1" smtClean="0">
                <a:latin typeface="Calibri" panose="020F0502020204030204" pitchFamily="34" charset="0"/>
              </a:rPr>
              <a:t>xsl:for-each</a:t>
            </a:r>
            <a:r>
              <a:rPr lang="en-US" sz="2400" cap="none" dirty="0" smtClean="0">
                <a:latin typeface="Calibri" panose="020F0502020204030204" pitchFamily="34" charset="0"/>
              </a:rPr>
              <a:t>&gt; element can be used to select every xml element of a specified node-set:</a:t>
            </a: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xsl:for-each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select="catalog/cd"&gt;</a:t>
            </a:r>
            <a:b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&lt;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tr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&lt;td&gt;&lt;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select="title"/&gt;&lt;/td&gt;</a:t>
            </a:r>
            <a:b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 &lt;td&gt;&lt;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select="artist"/&gt;&lt;/td&gt;</a:t>
            </a:r>
            <a:b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  &lt;/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tr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 &lt;/</a:t>
            </a:r>
            <a:r>
              <a:rPr lang="en-US" sz="2400" b="1" cap="none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xsl:for-each</a:t>
            </a:r>
            <a:r>
              <a:rPr lang="en-US" sz="2400" b="1" cap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38758" y="457200"/>
            <a:ext cx="8586242" cy="83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xsl:for-each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1534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xsl:sort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962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i="1" dirty="0" smtClean="0">
                <a:latin typeface="Calibri" panose="020F0502020204030204" pitchFamily="34" charset="0"/>
              </a:rPr>
              <a:t>&lt;</a:t>
            </a:r>
            <a:r>
              <a:rPr lang="en-US" sz="2400" i="1" dirty="0" err="1" smtClean="0">
                <a:latin typeface="Calibri" panose="020F0502020204030204" pitchFamily="34" charset="0"/>
              </a:rPr>
              <a:t>xsl:sort</a:t>
            </a:r>
            <a:r>
              <a:rPr lang="en-US" sz="2400" i="1" dirty="0" smtClean="0">
                <a:latin typeface="Calibri" panose="020F0502020204030204" pitchFamily="34" charset="0"/>
              </a:rPr>
              <a:t>&gt; </a:t>
            </a:r>
            <a:r>
              <a:rPr lang="en-US" sz="2400" dirty="0" smtClean="0">
                <a:latin typeface="Calibri" panose="020F0502020204030204" pitchFamily="34" charset="0"/>
              </a:rPr>
              <a:t>element is used to sort the output.</a:t>
            </a: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</a:rPr>
              <a:t>&lt;</a:t>
            </a:r>
            <a:r>
              <a:rPr lang="en-US" sz="2400" b="1" dirty="0" err="1">
                <a:latin typeface="Calibri" panose="020F0502020204030204" pitchFamily="34" charset="0"/>
              </a:rPr>
              <a:t>xsl:for-each</a:t>
            </a:r>
            <a:r>
              <a:rPr lang="en-US" sz="2400" b="1" dirty="0">
                <a:latin typeface="Calibri" panose="020F0502020204030204" pitchFamily="34" charset="0"/>
              </a:rPr>
              <a:t> select="catalog/cd"&gt;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</a:t>
            </a:r>
            <a:r>
              <a:rPr lang="en-US" sz="2400" b="1" dirty="0" smtClean="0">
                <a:latin typeface="Calibri" panose="020F0502020204030204" pitchFamily="34" charset="0"/>
              </a:rPr>
              <a:t>&lt;</a:t>
            </a:r>
            <a:r>
              <a:rPr lang="en-US" sz="2400" b="1" dirty="0" err="1">
                <a:latin typeface="Calibri" panose="020F0502020204030204" pitchFamily="34" charset="0"/>
              </a:rPr>
              <a:t>xsl:sort</a:t>
            </a:r>
            <a:r>
              <a:rPr lang="en-US" sz="2400" b="1" dirty="0">
                <a:latin typeface="Calibri" panose="020F0502020204030204" pitchFamily="34" charset="0"/>
              </a:rPr>
              <a:t> select="artist"/&gt;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   	 </a:t>
            </a:r>
            <a:r>
              <a:rPr lang="en-US" sz="2400" dirty="0" smtClean="0">
                <a:latin typeface="Calibri" panose="020F0502020204030204" pitchFamily="34" charset="0"/>
              </a:rPr>
              <a:t>&lt;</a:t>
            </a:r>
            <a:r>
              <a:rPr lang="en-US" sz="2400" dirty="0" err="1">
                <a:latin typeface="Calibri" panose="020F0502020204030204" pitchFamily="34" charset="0"/>
              </a:rPr>
              <a:t>tr</a:t>
            </a:r>
            <a:r>
              <a:rPr lang="en-US" sz="2400" dirty="0">
                <a:latin typeface="Calibri" panose="020F0502020204030204" pitchFamily="34" charset="0"/>
              </a:rPr>
              <a:t>&gt;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    	</a:t>
            </a:r>
            <a:r>
              <a:rPr lang="en-US" sz="2400" dirty="0" smtClean="0">
                <a:latin typeface="Calibri" panose="020F0502020204030204" pitchFamily="34" charset="0"/>
              </a:rPr>
              <a:t> &lt;</a:t>
            </a:r>
            <a:r>
              <a:rPr lang="en-US" sz="2400" dirty="0">
                <a:latin typeface="Calibri" panose="020F0502020204030204" pitchFamily="34" charset="0"/>
              </a:rPr>
              <a:t>td&gt;&lt;</a:t>
            </a:r>
            <a:r>
              <a:rPr lang="en-US" sz="2400" dirty="0" err="1">
                <a:latin typeface="Calibri" panose="020F0502020204030204" pitchFamily="34" charset="0"/>
              </a:rPr>
              <a:t>xsl:value-of</a:t>
            </a:r>
            <a:r>
              <a:rPr lang="en-US" sz="2400" dirty="0">
                <a:latin typeface="Calibri" panose="020F0502020204030204" pitchFamily="34" charset="0"/>
              </a:rPr>
              <a:t> select="title"/&gt;&lt;/td&gt;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    	</a:t>
            </a:r>
            <a:r>
              <a:rPr lang="en-US" sz="2400" dirty="0" smtClean="0">
                <a:latin typeface="Calibri" panose="020F0502020204030204" pitchFamily="34" charset="0"/>
              </a:rPr>
              <a:t> &lt;</a:t>
            </a:r>
            <a:r>
              <a:rPr lang="en-US" sz="2400" dirty="0">
                <a:latin typeface="Calibri" panose="020F0502020204030204" pitchFamily="34" charset="0"/>
              </a:rPr>
              <a:t>td&gt;&lt;</a:t>
            </a:r>
            <a:r>
              <a:rPr lang="en-US" sz="2400" dirty="0" err="1">
                <a:latin typeface="Calibri" panose="020F0502020204030204" pitchFamily="34" charset="0"/>
              </a:rPr>
              <a:t>xsl:value-of</a:t>
            </a:r>
            <a:r>
              <a:rPr lang="en-US" sz="2400" dirty="0">
                <a:latin typeface="Calibri" panose="020F0502020204030204" pitchFamily="34" charset="0"/>
              </a:rPr>
              <a:t> select="artist"/&gt;&lt;/td&gt;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   </a:t>
            </a:r>
            <a:r>
              <a:rPr lang="en-US" sz="2400" dirty="0" smtClean="0">
                <a:latin typeface="Calibri" panose="020F0502020204030204" pitchFamily="34" charset="0"/>
              </a:rPr>
              <a:t>    &lt;/</a:t>
            </a:r>
            <a:r>
              <a:rPr lang="en-US" sz="2400" dirty="0" err="1">
                <a:latin typeface="Calibri" panose="020F0502020204030204" pitchFamily="34" charset="0"/>
              </a:rPr>
              <a:t>tr</a:t>
            </a:r>
            <a:r>
              <a:rPr lang="en-US" sz="2400" dirty="0">
                <a:latin typeface="Calibri" panose="020F0502020204030204" pitchFamily="34" charset="0"/>
              </a:rPr>
              <a:t>&gt;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  </a:t>
            </a:r>
            <a:r>
              <a:rPr lang="en-US" sz="2400" b="1" dirty="0" smtClean="0">
                <a:latin typeface="Calibri" panose="020F0502020204030204" pitchFamily="34" charset="0"/>
              </a:rPr>
              <a:t>&lt;/</a:t>
            </a:r>
            <a:r>
              <a:rPr lang="en-US" sz="2400" b="1" dirty="0" err="1">
                <a:latin typeface="Calibri" panose="020F0502020204030204" pitchFamily="34" charset="0"/>
              </a:rPr>
              <a:t>xsl:for-each</a:t>
            </a:r>
            <a:r>
              <a:rPr lang="en-US" sz="2400" b="1" dirty="0">
                <a:latin typeface="Calibri" panose="020F0502020204030204" pitchFamily="34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16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4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xsl:if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76" y="1509215"/>
            <a:ext cx="7933424" cy="45105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To put a conditional if test against the content of the XML </a:t>
            </a:r>
            <a:r>
              <a:rPr lang="en-US" sz="2400" dirty="0" smtClean="0">
                <a:latin typeface="Calibri" panose="020F0502020204030204" pitchFamily="34" charset="0"/>
              </a:rPr>
              <a:t>file,</a:t>
            </a:r>
          </a:p>
          <a:p>
            <a:pPr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add </a:t>
            </a:r>
            <a:r>
              <a:rPr lang="en-US" sz="2400" dirty="0" smtClean="0">
                <a:latin typeface="Calibri" panose="020F0502020204030204" pitchFamily="34" charset="0"/>
              </a:rPr>
              <a:t>an &lt;</a:t>
            </a:r>
            <a:r>
              <a:rPr lang="en-US" sz="2400" dirty="0" err="1" smtClean="0">
                <a:latin typeface="Calibri" panose="020F0502020204030204" pitchFamily="34" charset="0"/>
              </a:rPr>
              <a:t>xsl:if</a:t>
            </a:r>
            <a:r>
              <a:rPr lang="en-US" sz="2400" dirty="0" smtClean="0">
                <a:latin typeface="Calibri" panose="020F0502020204030204" pitchFamily="34" charset="0"/>
              </a:rPr>
              <a:t>&gt; element to the XSL document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xsl:if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test="</a:t>
            </a:r>
            <a:r>
              <a:rPr lang="en-US" b="1" i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expression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"&gt;</a:t>
            </a:r>
            <a:b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&lt;/</a:t>
            </a:r>
            <a:r>
              <a:rPr lang="en-US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xsl:if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 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   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&lt;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xsl:for-each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select="catalog/cd"&gt;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			 &lt;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xsl:if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test="price &amp;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gt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; 10"&gt;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			 &lt;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tr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 			 &lt;td&gt;&lt;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select="title"/&gt;&lt;/td&gt;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  			 &lt;td&gt;&lt;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select="artist"/&gt;&lt;/td&gt;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			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tr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			 &lt;/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xsl:if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		&lt;/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xsl:for-each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&lt;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xsl:choose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610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xsl:choose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 &lt;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xsl:when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test="</a:t>
            </a:r>
            <a:r>
              <a:rPr lang="en-US" sz="2400" b="1" i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expression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"&gt;</a:t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 ... some output ...</a:t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 &lt;/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xsl:when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 &lt;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xsl:otherwise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 ... some output ....</a:t>
            </a:r>
            <a:b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 &lt;/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xsl:otherwise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&lt;/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xsl:choose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 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74676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xsl:for-each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select="catalog/cd"&gt;</a:t>
            </a:r>
            <a:b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    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&lt;</a:t>
            </a:r>
            <a:r>
              <a:rPr lang="en-US" sz="2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tr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&gt;</a:t>
            </a:r>
            <a:b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</a:t>
            </a:r>
            <a:r>
              <a:rPr lang="en-US" sz="2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US" sz="2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&lt;</a:t>
            </a:r>
            <a:r>
              <a:rPr lang="en-US" sz="2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td&gt;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 &lt;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select="title"/&gt;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</a:t>
            </a:r>
            <a:r>
              <a:rPr lang="en-US" sz="2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&lt;/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td&gt;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     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&lt;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xsl:choose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&gt;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   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&lt;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xsl:when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test="price &amp;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gt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; 10"&gt;</a:t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    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&lt;td </a:t>
            </a:r>
            <a:r>
              <a:rPr lang="en-US" sz="2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bgcolor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="#ff00ff"&gt;</a:t>
            </a:r>
            <a:b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  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select="artist"/&gt;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 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&lt;/td&gt;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	 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&lt;/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xsl:when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     &lt;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xsl:otherwise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  </a:t>
            </a:r>
            <a:r>
              <a:rPr lang="en-US" sz="22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td&gt;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&lt;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xsl:value-of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select="artist"/&gt;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</a:t>
            </a:r>
            <a: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&lt;/td&gt;</a:t>
            </a:r>
            <a:br>
              <a:rPr lang="en-US" sz="2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     &lt;/</a:t>
            </a:r>
            <a:r>
              <a:rPr lang="en-US" sz="22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xsl:otherwise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&gt;</a:t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      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&lt;/</a:t>
            </a:r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xsl:choose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&gt;</a:t>
            </a: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       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&lt;/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tr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&gt;</a:t>
            </a:r>
            <a:br>
              <a:rPr lang="en-US" sz="2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&lt;/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xsl:for-each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&gt;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65415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and  </a:t>
            </a:r>
            <a:r>
              <a:rPr lang="en-US" dirty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 smtClean="0">
                <a:latin typeface="Calibri" panose="020F0502020204030204" pitchFamily="34" charset="0"/>
              </a:rPr>
              <a:t>xml-</a:t>
            </a:r>
            <a:r>
              <a:rPr lang="en-US" sz="2400" dirty="0" err="1" smtClean="0">
                <a:latin typeface="Calibri" panose="020F0502020204030204" pitchFamily="34" charset="0"/>
              </a:rPr>
              <a:t>stylesheet</a:t>
            </a:r>
            <a:r>
              <a:rPr lang="en-US" sz="2400" dirty="0" smtClean="0">
                <a:latin typeface="Calibri" panose="020F0502020204030204" pitchFamily="34" charset="0"/>
              </a:rPr>
              <a:t> processing instruction is used </a:t>
            </a:r>
            <a:r>
              <a:rPr lang="en-US" sz="2400" dirty="0" smtClean="0">
                <a:latin typeface="Calibri" panose="020F0502020204030204" pitchFamily="34" charset="0"/>
              </a:rPr>
              <a:t>to</a:t>
            </a: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associate an external </a:t>
            </a:r>
            <a:r>
              <a:rPr lang="en-US" sz="2400" dirty="0" smtClean="0">
                <a:latin typeface="Calibri" panose="020F0502020204030204" pitchFamily="34" charset="0"/>
              </a:rPr>
              <a:t>style sheet with an XML </a:t>
            </a:r>
            <a:r>
              <a:rPr lang="en-US" sz="2400" dirty="0" smtClean="0">
                <a:latin typeface="Calibri" panose="020F0502020204030204" pitchFamily="34" charset="0"/>
              </a:rPr>
              <a:t>document.</a:t>
            </a: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This processing Instruction includes </a:t>
            </a:r>
            <a:r>
              <a:rPr lang="en-US" sz="2400" dirty="0" smtClean="0">
                <a:latin typeface="Calibri" panose="020F0502020204030204" pitchFamily="34" charset="0"/>
              </a:rPr>
              <a:t>a couple of </a:t>
            </a:r>
            <a:r>
              <a:rPr lang="en-US" sz="2400" dirty="0" smtClean="0">
                <a:latin typeface="Calibri" panose="020F0502020204030204" pitchFamily="34" charset="0"/>
              </a:rPr>
              <a:t>attributes</a:t>
            </a: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that </a:t>
            </a:r>
            <a:r>
              <a:rPr lang="en-US" sz="2400" dirty="0" smtClean="0">
                <a:latin typeface="Calibri" panose="020F0502020204030204" pitchFamily="34" charset="0"/>
              </a:rPr>
              <a:t>determine </a:t>
            </a:r>
            <a:r>
              <a:rPr lang="en-US" sz="2400" dirty="0" smtClean="0">
                <a:latin typeface="Calibri" panose="020F0502020204030204" pitchFamily="34" charset="0"/>
              </a:rPr>
              <a:t>the type </a:t>
            </a:r>
            <a:r>
              <a:rPr lang="en-US" sz="2400" dirty="0" smtClean="0">
                <a:latin typeface="Calibri" panose="020F0502020204030204" pitchFamily="34" charset="0"/>
              </a:rPr>
              <a:t>and location </a:t>
            </a:r>
            <a:r>
              <a:rPr lang="en-US" sz="2400" dirty="0" smtClean="0">
                <a:latin typeface="Calibri" panose="020F0502020204030204" pitchFamily="34" charset="0"/>
              </a:rPr>
              <a:t>of the </a:t>
            </a:r>
            <a:r>
              <a:rPr lang="en-US" sz="2400" dirty="0" smtClean="0">
                <a:latin typeface="Calibri" panose="020F0502020204030204" pitchFamily="34" charset="0"/>
              </a:rPr>
              <a:t>style sheet: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&lt;?xml-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stylesheet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type="text/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css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" </a:t>
            </a:r>
            <a:r>
              <a:rPr lang="en-US" sz="24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href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="products.css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"?&gt;</a:t>
            </a: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</a:rPr>
              <a:t>ype </a:t>
            </a:r>
            <a:r>
              <a:rPr lang="en-US" sz="2400" dirty="0" smtClean="0">
                <a:latin typeface="Calibri" panose="020F0502020204030204" pitchFamily="34" charset="0"/>
              </a:rPr>
              <a:t>The type of the style sheet (text/</a:t>
            </a:r>
            <a:r>
              <a:rPr lang="en-US" sz="2400" dirty="0" err="1" smtClean="0">
                <a:latin typeface="Calibri" panose="020F0502020204030204" pitchFamily="34" charset="0"/>
              </a:rPr>
              <a:t>css</a:t>
            </a:r>
            <a:r>
              <a:rPr lang="en-US" sz="2400" dirty="0" smtClean="0">
                <a:latin typeface="Calibri" panose="020F0502020204030204" pitchFamily="34" charset="0"/>
              </a:rPr>
              <a:t>, for example)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Calibri" panose="020F0502020204030204" pitchFamily="34" charset="0"/>
              </a:rPr>
              <a:t>href</a:t>
            </a:r>
            <a:r>
              <a:rPr lang="en-US" sz="2400" dirty="0" smtClean="0">
                <a:latin typeface="Calibri" panose="020F0502020204030204" pitchFamily="34" charset="0"/>
              </a:rPr>
              <a:t> The location of the style sheet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65415"/>
          </a:xfrm>
        </p:spPr>
        <p:txBody>
          <a:bodyPr/>
          <a:lstStyle/>
          <a:p>
            <a:r>
              <a:rPr lang="en-US" dirty="0"/>
              <a:t>NOTE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458419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 smtClean="0">
                <a:latin typeface="Calibri" panose="020F0502020204030204" pitchFamily="34" charset="0"/>
              </a:rPr>
              <a:t>is necessary to specify the type of a style sheet in the xml-</a:t>
            </a:r>
            <a:r>
              <a:rPr lang="en-US" sz="2400" dirty="0" err="1" smtClean="0">
                <a:latin typeface="Calibri" panose="020F0502020204030204" pitchFamily="34" charset="0"/>
              </a:rPr>
              <a:t>stylesheet</a:t>
            </a:r>
            <a:r>
              <a:rPr lang="en-US" sz="2400" dirty="0" smtClean="0">
                <a:latin typeface="Calibri" panose="020F0502020204030204" pitchFamily="34" charset="0"/>
              </a:rPr>
              <a:t> processing instruction because there are other types of style sheets, such as XSLT and XSL-FO style sheets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0"/>
            <a:ext cx="5723468" cy="4571290"/>
          </a:xfrm>
        </p:spPr>
        <p:txBody>
          <a:bodyPr/>
          <a:lstStyle/>
          <a:p>
            <a:r>
              <a:rPr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XSLT</a:t>
            </a:r>
            <a:br>
              <a:rPr sz="7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b="1" spc="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46" y="381000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XSL consists of three parts: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305800" cy="48307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</a:rPr>
              <a:t>XSLT: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XSL Transformations--a language for transforming XML </a:t>
            </a:r>
            <a:r>
              <a:rPr lang="en-US" sz="2400" dirty="0" smtClean="0">
                <a:latin typeface="Calibri" panose="020F0502020204030204" pitchFamily="34" charset="0"/>
              </a:rPr>
              <a:t>documents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</a:rPr>
              <a:t>Xpath</a:t>
            </a:r>
            <a:r>
              <a:rPr lang="en-US" sz="2400" b="1" u="sng" dirty="0">
                <a:latin typeface="Calibri" panose="020F0502020204030204" pitchFamily="34" charset="0"/>
              </a:rPr>
              <a:t>: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a language for navigating in XML documents </a:t>
            </a:r>
            <a:r>
              <a:rPr lang="en-US" sz="2400" dirty="0" err="1" smtClean="0">
                <a:latin typeface="Calibri" panose="020F0502020204030204" pitchFamily="34" charset="0"/>
              </a:rPr>
              <a:t>i.e</a:t>
            </a:r>
            <a:r>
              <a:rPr lang="en-US" sz="2400" dirty="0" smtClean="0">
                <a:latin typeface="Calibri" panose="020F0502020204030204" pitchFamily="34" charset="0"/>
              </a:rPr>
              <a:t> for referencing specific parts of an XML </a:t>
            </a:r>
            <a:r>
              <a:rPr lang="en-US" sz="2400" dirty="0" smtClean="0">
                <a:latin typeface="Calibri" panose="020F0502020204030204" pitchFamily="34" charset="0"/>
              </a:rPr>
              <a:t>document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b="1" u="sng" dirty="0" smtClean="0">
                <a:latin typeface="Calibri" panose="020F0502020204030204" pitchFamily="34" charset="0"/>
              </a:rPr>
              <a:t>XML-FO: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XSL Formatting Objects-- an XML language for specifying the visual formatting of an XML document</a:t>
            </a:r>
          </a:p>
          <a:p>
            <a:endParaRPr lang="en-US" sz="31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33742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with XSLT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79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XSL stands for </a:t>
            </a:r>
            <a:r>
              <a:rPr lang="en-US" sz="2400" i="1" dirty="0" err="1" smtClean="0">
                <a:latin typeface="Calibri" panose="020F0502020204030204" pitchFamily="34" charset="0"/>
              </a:rPr>
              <a:t>EXtensible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i="1" dirty="0" err="1" smtClean="0">
                <a:latin typeface="Calibri" panose="020F0502020204030204" pitchFamily="34" charset="0"/>
              </a:rPr>
              <a:t>Stylesheet</a:t>
            </a:r>
            <a:r>
              <a:rPr lang="en-US" sz="2400" i="1" dirty="0" smtClean="0">
                <a:latin typeface="Calibri" panose="020F0502020204030204" pitchFamily="34" charset="0"/>
              </a:rPr>
              <a:t> Language</a:t>
            </a:r>
            <a:r>
              <a:rPr lang="en-US" sz="2400" dirty="0" smtClean="0">
                <a:latin typeface="Calibri" panose="020F0502020204030204" pitchFamily="34" charset="0"/>
              </a:rPr>
              <a:t>, and is a style sheet language for XML documents.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XSLT stands for XSL Transformations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XSLT is the recommended style sheet language of XML.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It is far more sophisticated than CSS.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7" y="228600"/>
            <a:ext cx="7633742" cy="14921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= XSL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79" y="1600200"/>
            <a:ext cx="8088099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XSLT is the most important part of XSL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</a:rPr>
              <a:t>XSLT is used to transform an XML document into another XML document, or another type of document that is recognized by a browser, like HTML and XHTML. Normally XSLT does this by transforming each XML element into an (X)HTML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66021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790832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833</TotalTime>
  <Words>466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Xml and  styling</vt:lpstr>
      <vt:lpstr>Xml and  styling</vt:lpstr>
      <vt:lpstr>NOTE:</vt:lpstr>
      <vt:lpstr>XML  with  XSLT </vt:lpstr>
      <vt:lpstr>XSL consists of three parts: </vt:lpstr>
      <vt:lpstr>XML with XSLT</vt:lpstr>
      <vt:lpstr>XSLT = XSL Transformations</vt:lpstr>
      <vt:lpstr>PowerPoint Presentation</vt:lpstr>
      <vt:lpstr>PowerPoint Presentation</vt:lpstr>
      <vt:lpstr>PowerPoint Presentation</vt:lpstr>
      <vt:lpstr>&lt;xsl:template&gt; Element </vt:lpstr>
      <vt:lpstr>XSLT &lt;xsl:value-of&gt; Element </vt:lpstr>
      <vt:lpstr>The xsl &lt;xsl:for-each&gt; element can be used to select every xml element of a specified node-set:  &lt;xsl:for-each select="catalog/cd"&gt;   &lt;tr&gt;    &lt;td&gt;&lt;xsl:value-of select="title"/&gt;&lt;/td&gt;     &lt;td&gt;&lt;xsl:value-of select="artist"/&gt;&lt;/td&gt;    &lt;/tr&gt;  &lt;/xsl:for-each&gt;  </vt:lpstr>
      <vt:lpstr>XSLT &lt;xsl:sort&gt; Element </vt:lpstr>
      <vt:lpstr>XSLT &lt;xsl:if&gt; Element </vt:lpstr>
      <vt:lpstr>PowerPoint Presentation</vt:lpstr>
      <vt:lpstr>XSLT &lt;xsl:choose&gt; Element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and stylesheets</dc:title>
  <dc:creator>Salik</dc:creator>
  <cp:lastModifiedBy>mariumyounus</cp:lastModifiedBy>
  <cp:revision>177</cp:revision>
  <dcterms:created xsi:type="dcterms:W3CDTF">2011-11-14T09:59:06Z</dcterms:created>
  <dcterms:modified xsi:type="dcterms:W3CDTF">2018-02-26T05:47:01Z</dcterms:modified>
</cp:coreProperties>
</file>