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1" d="100"/>
          <a:sy n="91" d="100"/>
        </p:scale>
        <p:origin x="76"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3E99FF6-B408-4AD5-AF85-457DE0C22C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D12F32-2897-4CEF-8440-3072918CD3DC}">
      <dgm:prSet/>
      <dgm:spPr/>
      <dgm:t>
        <a:bodyPr/>
        <a:lstStyle/>
        <a:p>
          <a:r>
            <a:rPr lang="en-US" b="1"/>
            <a:t>Asia Singing Superstar</a:t>
          </a:r>
          <a:r>
            <a:rPr lang="en-US"/>
            <a:t>, broadcast on pakistani channel GEO TV from, 31 October 2015 – 30 January 2016, judge by Shafqat Amanat Ali, Shankar Mahadevan, Ghulam Ali, Suresh Wadkar</a:t>
          </a:r>
        </a:p>
      </dgm:t>
    </dgm:pt>
    <dgm:pt modelId="{A217211E-9A13-4D33-B0EC-F81D0D50CA2A}" type="parTrans" cxnId="{DFDCA20B-CC04-4E77-8012-7A8B58B9C439}">
      <dgm:prSet/>
      <dgm:spPr/>
      <dgm:t>
        <a:bodyPr/>
        <a:lstStyle/>
        <a:p>
          <a:endParaRPr lang="en-US"/>
        </a:p>
      </dgm:t>
    </dgm:pt>
    <dgm:pt modelId="{B4468A2B-2AEE-4904-B727-4678C7BC22E4}" type="sibTrans" cxnId="{DFDCA20B-CC04-4E77-8012-7A8B58B9C439}">
      <dgm:prSet/>
      <dgm:spPr/>
      <dgm:t>
        <a:bodyPr/>
        <a:lstStyle/>
        <a:p>
          <a:endParaRPr lang="en-US"/>
        </a:p>
      </dgm:t>
    </dgm:pt>
    <dgm:pt modelId="{38249289-A141-456F-B462-0112F83423B1}">
      <dgm:prSet/>
      <dgm:spPr/>
      <dgm:t>
        <a:bodyPr/>
        <a:lstStyle/>
        <a:p>
          <a:r>
            <a:rPr lang="en-US" b="1"/>
            <a:t>Sur Kshetra</a:t>
          </a:r>
          <a:r>
            <a:rPr lang="en-US"/>
            <a:t> is a 2012 singing talent show or musical battle between teams of two neighboring countries: Pakistan(Atif Aslam) and India(Himmesh Rashmiya), judge by Abida Parvee, Asha Bhosle and Runa Laila</a:t>
          </a:r>
        </a:p>
      </dgm:t>
    </dgm:pt>
    <dgm:pt modelId="{058DDD64-BEF9-4D36-9D6D-0362BDEEA716}" type="parTrans" cxnId="{DFF1B985-FABD-48CC-9B52-DF9B57A312E3}">
      <dgm:prSet/>
      <dgm:spPr/>
      <dgm:t>
        <a:bodyPr/>
        <a:lstStyle/>
        <a:p>
          <a:endParaRPr lang="en-US"/>
        </a:p>
      </dgm:t>
    </dgm:pt>
    <dgm:pt modelId="{48141918-C455-4D97-BDD6-9346CC7688E2}" type="sibTrans" cxnId="{DFF1B985-FABD-48CC-9B52-DF9B57A312E3}">
      <dgm:prSet/>
      <dgm:spPr/>
      <dgm:t>
        <a:bodyPr/>
        <a:lstStyle/>
        <a:p>
          <a:endParaRPr lang="en-US"/>
        </a:p>
      </dgm:t>
    </dgm:pt>
    <dgm:pt modelId="{BE836DDA-302B-4803-9F86-0D220F3B6D65}">
      <dgm:prSet/>
      <dgm:spPr/>
      <dgm:t>
        <a:bodyPr/>
        <a:lstStyle/>
        <a:p>
          <a:r>
            <a:rPr lang="en-US"/>
            <a:t>Atif Aslam, who used to be part of the band Jal, is another one of Bollywood’s biggest imports from the neighbour.</a:t>
          </a:r>
        </a:p>
      </dgm:t>
    </dgm:pt>
    <dgm:pt modelId="{F831FAD0-9004-479C-8CCF-722C1E197896}" type="parTrans" cxnId="{96E74247-0A72-416A-8B1D-E6DC79923FE4}">
      <dgm:prSet/>
      <dgm:spPr/>
      <dgm:t>
        <a:bodyPr/>
        <a:lstStyle/>
        <a:p>
          <a:endParaRPr lang="en-US"/>
        </a:p>
      </dgm:t>
    </dgm:pt>
    <dgm:pt modelId="{8A12FC05-B80C-4A9E-A9AC-2DAEC61F4A9B}" type="sibTrans" cxnId="{96E74247-0A72-416A-8B1D-E6DC79923FE4}">
      <dgm:prSet/>
      <dgm:spPr/>
      <dgm:t>
        <a:bodyPr/>
        <a:lstStyle/>
        <a:p>
          <a:endParaRPr lang="en-US"/>
        </a:p>
      </dgm:t>
    </dgm:pt>
    <dgm:pt modelId="{225D960F-81E6-45CC-B52A-609FF649E21E}">
      <dgm:prSet/>
      <dgm:spPr/>
      <dgm:t>
        <a:bodyPr/>
        <a:lstStyle/>
        <a:p>
          <a:r>
            <a:rPr lang="en-US" dirty="0"/>
            <a:t>Cricket Diplomacy</a:t>
          </a:r>
        </a:p>
      </dgm:t>
    </dgm:pt>
    <dgm:pt modelId="{35E819D3-4CD2-44F2-9DC6-D9EEC19FAFBB}" type="parTrans" cxnId="{46C074AC-A3FF-401C-8484-9000162A6F01}">
      <dgm:prSet/>
      <dgm:spPr/>
      <dgm:t>
        <a:bodyPr/>
        <a:lstStyle/>
        <a:p>
          <a:endParaRPr lang="en-US"/>
        </a:p>
      </dgm:t>
    </dgm:pt>
    <dgm:pt modelId="{B7CDF45C-7A37-4645-8A55-14BEF7A438FA}" type="sibTrans" cxnId="{46C074AC-A3FF-401C-8484-9000162A6F01}">
      <dgm:prSet/>
      <dgm:spPr/>
      <dgm:t>
        <a:bodyPr/>
        <a:lstStyle/>
        <a:p>
          <a:endParaRPr lang="en-US"/>
        </a:p>
      </dgm:t>
    </dgm:pt>
    <dgm:pt modelId="{B1204382-39D1-465C-9EBB-7AFB615BFD7D}">
      <dgm:prSet/>
      <dgm:spPr/>
      <dgm:t>
        <a:bodyPr/>
        <a:lstStyle/>
        <a:p>
          <a:r>
            <a:rPr lang="en-US" dirty="0" err="1"/>
            <a:t>Kartar</a:t>
          </a:r>
          <a:r>
            <a:rPr lang="en-US" dirty="0"/>
            <a:t> Poor Boarder</a:t>
          </a:r>
        </a:p>
      </dgm:t>
    </dgm:pt>
    <dgm:pt modelId="{586F40AD-454E-4998-B15F-C56E859EEBBF}" type="parTrans" cxnId="{4947D8E3-AB60-4323-A011-BBEAE0135F94}">
      <dgm:prSet/>
      <dgm:spPr/>
      <dgm:t>
        <a:bodyPr/>
        <a:lstStyle/>
        <a:p>
          <a:endParaRPr lang="en-US"/>
        </a:p>
      </dgm:t>
    </dgm:pt>
    <dgm:pt modelId="{126283D7-6C0B-4DBA-8D9B-0966B5419CFD}" type="sibTrans" cxnId="{4947D8E3-AB60-4323-A011-BBEAE0135F94}">
      <dgm:prSet/>
      <dgm:spPr/>
      <dgm:t>
        <a:bodyPr/>
        <a:lstStyle/>
        <a:p>
          <a:endParaRPr lang="en-US"/>
        </a:p>
      </dgm:t>
    </dgm:pt>
    <dgm:pt modelId="{2C8C0D22-29AB-471C-B032-B6EC3B577FD5}" type="pres">
      <dgm:prSet presAssocID="{C3E99FF6-B408-4AD5-AF85-457DE0C22C30}" presName="root" presStyleCnt="0">
        <dgm:presLayoutVars>
          <dgm:dir/>
          <dgm:resizeHandles val="exact"/>
        </dgm:presLayoutVars>
      </dgm:prSet>
      <dgm:spPr/>
    </dgm:pt>
    <dgm:pt modelId="{108AC9DB-CD73-448A-B255-313CF17FD26B}" type="pres">
      <dgm:prSet presAssocID="{1CD12F32-2897-4CEF-8440-3072918CD3DC}" presName="compNode" presStyleCnt="0"/>
      <dgm:spPr/>
    </dgm:pt>
    <dgm:pt modelId="{A1102241-4CC0-4FC6-ABF5-EB66ED8D46D2}" type="pres">
      <dgm:prSet presAssocID="{1CD12F32-2897-4CEF-8440-3072918CD3DC}" presName="bgRect" presStyleLbl="bgShp" presStyleIdx="0" presStyleCnt="5"/>
      <dgm:spPr/>
    </dgm:pt>
    <dgm:pt modelId="{AC76DDAB-A7CF-4873-B6E6-D1882305AA7D}" type="pres">
      <dgm:prSet presAssocID="{1CD12F32-2897-4CEF-8440-3072918CD3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1F27A4B3-6651-4AFC-93CC-7C331C1C8147}" type="pres">
      <dgm:prSet presAssocID="{1CD12F32-2897-4CEF-8440-3072918CD3DC}" presName="spaceRect" presStyleCnt="0"/>
      <dgm:spPr/>
    </dgm:pt>
    <dgm:pt modelId="{02164244-9395-4031-A874-B1D7FA90E088}" type="pres">
      <dgm:prSet presAssocID="{1CD12F32-2897-4CEF-8440-3072918CD3DC}" presName="parTx" presStyleLbl="revTx" presStyleIdx="0" presStyleCnt="5">
        <dgm:presLayoutVars>
          <dgm:chMax val="0"/>
          <dgm:chPref val="0"/>
        </dgm:presLayoutVars>
      </dgm:prSet>
      <dgm:spPr/>
    </dgm:pt>
    <dgm:pt modelId="{151E0E17-AE0B-4E35-B411-C4EF7BCABFBC}" type="pres">
      <dgm:prSet presAssocID="{B4468A2B-2AEE-4904-B727-4678C7BC22E4}" presName="sibTrans" presStyleCnt="0"/>
      <dgm:spPr/>
    </dgm:pt>
    <dgm:pt modelId="{768BA828-FDA5-4425-A9C1-FD93DE4DB27D}" type="pres">
      <dgm:prSet presAssocID="{38249289-A141-456F-B462-0112F83423B1}" presName="compNode" presStyleCnt="0"/>
      <dgm:spPr/>
    </dgm:pt>
    <dgm:pt modelId="{5FF2AD1C-9D09-488B-8453-3410C43B2F23}" type="pres">
      <dgm:prSet presAssocID="{38249289-A141-456F-B462-0112F83423B1}" presName="bgRect" presStyleLbl="bgShp" presStyleIdx="1" presStyleCnt="5"/>
      <dgm:spPr/>
    </dgm:pt>
    <dgm:pt modelId="{A3BA200D-049E-411A-BFCD-36F90E4D3127}" type="pres">
      <dgm:prSet presAssocID="{38249289-A141-456F-B462-0112F83423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ano Keys"/>
        </a:ext>
      </dgm:extLst>
    </dgm:pt>
    <dgm:pt modelId="{A2951406-A2DE-4E1F-B6D8-C44D4C11B69B}" type="pres">
      <dgm:prSet presAssocID="{38249289-A141-456F-B462-0112F83423B1}" presName="spaceRect" presStyleCnt="0"/>
      <dgm:spPr/>
    </dgm:pt>
    <dgm:pt modelId="{11CE030B-968D-40B7-AD2D-FB9E2859BFC8}" type="pres">
      <dgm:prSet presAssocID="{38249289-A141-456F-B462-0112F83423B1}" presName="parTx" presStyleLbl="revTx" presStyleIdx="1" presStyleCnt="5">
        <dgm:presLayoutVars>
          <dgm:chMax val="0"/>
          <dgm:chPref val="0"/>
        </dgm:presLayoutVars>
      </dgm:prSet>
      <dgm:spPr/>
    </dgm:pt>
    <dgm:pt modelId="{514C52F0-2660-4320-B862-281BE37FFEF8}" type="pres">
      <dgm:prSet presAssocID="{48141918-C455-4D97-BDD6-9346CC7688E2}" presName="sibTrans" presStyleCnt="0"/>
      <dgm:spPr/>
    </dgm:pt>
    <dgm:pt modelId="{08C63AD6-0468-46EF-A998-064715CB00DB}" type="pres">
      <dgm:prSet presAssocID="{BE836DDA-302B-4803-9F86-0D220F3B6D65}" presName="compNode" presStyleCnt="0"/>
      <dgm:spPr/>
    </dgm:pt>
    <dgm:pt modelId="{733B162A-ACBC-4230-8B32-53D38793D6DC}" type="pres">
      <dgm:prSet presAssocID="{BE836DDA-302B-4803-9F86-0D220F3B6D65}" presName="bgRect" presStyleLbl="bgShp" presStyleIdx="2" presStyleCnt="5"/>
      <dgm:spPr/>
    </dgm:pt>
    <dgm:pt modelId="{931ED2CF-7739-4526-A0DB-E71AC52586FA}" type="pres">
      <dgm:prSet presAssocID="{BE836DDA-302B-4803-9F86-0D220F3B6D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58B8FB44-D05B-4D8C-B9FC-D96DDAB2A0F6}" type="pres">
      <dgm:prSet presAssocID="{BE836DDA-302B-4803-9F86-0D220F3B6D65}" presName="spaceRect" presStyleCnt="0"/>
      <dgm:spPr/>
    </dgm:pt>
    <dgm:pt modelId="{50DC75C0-2137-4D25-97CC-0A5A1EF29785}" type="pres">
      <dgm:prSet presAssocID="{BE836DDA-302B-4803-9F86-0D220F3B6D65}" presName="parTx" presStyleLbl="revTx" presStyleIdx="2" presStyleCnt="5">
        <dgm:presLayoutVars>
          <dgm:chMax val="0"/>
          <dgm:chPref val="0"/>
        </dgm:presLayoutVars>
      </dgm:prSet>
      <dgm:spPr/>
    </dgm:pt>
    <dgm:pt modelId="{FAA09D84-48FC-4B1F-B47D-F7B9782DFAC2}" type="pres">
      <dgm:prSet presAssocID="{8A12FC05-B80C-4A9E-A9AC-2DAEC61F4A9B}" presName="sibTrans" presStyleCnt="0"/>
      <dgm:spPr/>
    </dgm:pt>
    <dgm:pt modelId="{63B8EB9E-1FCB-4D04-9E89-0C2F37A0899A}" type="pres">
      <dgm:prSet presAssocID="{225D960F-81E6-45CC-B52A-609FF649E21E}" presName="compNode" presStyleCnt="0"/>
      <dgm:spPr/>
    </dgm:pt>
    <dgm:pt modelId="{B0B53429-DE95-48E3-9AFB-78C0FA126520}" type="pres">
      <dgm:prSet presAssocID="{225D960F-81E6-45CC-B52A-609FF649E21E}" presName="bgRect" presStyleLbl="bgShp" presStyleIdx="3" presStyleCnt="5"/>
      <dgm:spPr/>
    </dgm:pt>
    <dgm:pt modelId="{D83AD559-048C-4A2C-A202-6632AB3D2A81}" type="pres">
      <dgm:prSet presAssocID="{225D960F-81E6-45CC-B52A-609FF649E2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Note"/>
        </a:ext>
      </dgm:extLst>
    </dgm:pt>
    <dgm:pt modelId="{BF0F288D-9406-4A4D-B6FA-3B761EFB9E6C}" type="pres">
      <dgm:prSet presAssocID="{225D960F-81E6-45CC-B52A-609FF649E21E}" presName="spaceRect" presStyleCnt="0"/>
      <dgm:spPr/>
    </dgm:pt>
    <dgm:pt modelId="{728B7365-21DD-4072-BD5A-6E3C3D1921C3}" type="pres">
      <dgm:prSet presAssocID="{225D960F-81E6-45CC-B52A-609FF649E21E}" presName="parTx" presStyleLbl="revTx" presStyleIdx="3" presStyleCnt="5">
        <dgm:presLayoutVars>
          <dgm:chMax val="0"/>
          <dgm:chPref val="0"/>
        </dgm:presLayoutVars>
      </dgm:prSet>
      <dgm:spPr/>
    </dgm:pt>
    <dgm:pt modelId="{E3E85DEA-21A0-42B4-9076-FB175BC2D24A}" type="pres">
      <dgm:prSet presAssocID="{B7CDF45C-7A37-4645-8A55-14BEF7A438FA}" presName="sibTrans" presStyleCnt="0"/>
      <dgm:spPr/>
    </dgm:pt>
    <dgm:pt modelId="{04D100CF-A161-4C20-9440-6B19EEBCD918}" type="pres">
      <dgm:prSet presAssocID="{B1204382-39D1-465C-9EBB-7AFB615BFD7D}" presName="compNode" presStyleCnt="0"/>
      <dgm:spPr/>
    </dgm:pt>
    <dgm:pt modelId="{11BBE921-0C2E-41D5-9141-DDF9020BC0F6}" type="pres">
      <dgm:prSet presAssocID="{B1204382-39D1-465C-9EBB-7AFB615BFD7D}" presName="bgRect" presStyleLbl="bgShp" presStyleIdx="4" presStyleCnt="5"/>
      <dgm:spPr/>
    </dgm:pt>
    <dgm:pt modelId="{285D33AD-ACE9-4BE5-8BBD-0CF629E7D861}" type="pres">
      <dgm:prSet presAssocID="{B1204382-39D1-465C-9EBB-7AFB615BFD7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lle"/>
        </a:ext>
      </dgm:extLst>
    </dgm:pt>
    <dgm:pt modelId="{66D45405-A42B-4654-A0E9-66F4F0FB927E}" type="pres">
      <dgm:prSet presAssocID="{B1204382-39D1-465C-9EBB-7AFB615BFD7D}" presName="spaceRect" presStyleCnt="0"/>
      <dgm:spPr/>
    </dgm:pt>
    <dgm:pt modelId="{43039715-D6C3-419C-83B3-F9CA2F0ED333}" type="pres">
      <dgm:prSet presAssocID="{B1204382-39D1-465C-9EBB-7AFB615BFD7D}" presName="parTx" presStyleLbl="revTx" presStyleIdx="4" presStyleCnt="5">
        <dgm:presLayoutVars>
          <dgm:chMax val="0"/>
          <dgm:chPref val="0"/>
        </dgm:presLayoutVars>
      </dgm:prSet>
      <dgm:spPr/>
    </dgm:pt>
  </dgm:ptLst>
  <dgm:cxnLst>
    <dgm:cxn modelId="{DFDCA20B-CC04-4E77-8012-7A8B58B9C439}" srcId="{C3E99FF6-B408-4AD5-AF85-457DE0C22C30}" destId="{1CD12F32-2897-4CEF-8440-3072918CD3DC}" srcOrd="0" destOrd="0" parTransId="{A217211E-9A13-4D33-B0EC-F81D0D50CA2A}" sibTransId="{B4468A2B-2AEE-4904-B727-4678C7BC22E4}"/>
    <dgm:cxn modelId="{B35A6813-B55E-49A9-A39A-093A4098D715}" type="presOf" srcId="{1CD12F32-2897-4CEF-8440-3072918CD3DC}" destId="{02164244-9395-4031-A874-B1D7FA90E088}" srcOrd="0" destOrd="0" presId="urn:microsoft.com/office/officeart/2018/2/layout/IconVerticalSolidList"/>
    <dgm:cxn modelId="{94E1AE26-9DE8-4359-8DB2-10AB47BBF348}" type="presOf" srcId="{38249289-A141-456F-B462-0112F83423B1}" destId="{11CE030B-968D-40B7-AD2D-FB9E2859BFC8}" srcOrd="0" destOrd="0" presId="urn:microsoft.com/office/officeart/2018/2/layout/IconVerticalSolidList"/>
    <dgm:cxn modelId="{41C7CC30-C63C-4DD4-8B2B-C62F685A56C4}" type="presOf" srcId="{225D960F-81E6-45CC-B52A-609FF649E21E}" destId="{728B7365-21DD-4072-BD5A-6E3C3D1921C3}" srcOrd="0" destOrd="0" presId="urn:microsoft.com/office/officeart/2018/2/layout/IconVerticalSolidList"/>
    <dgm:cxn modelId="{96E74247-0A72-416A-8B1D-E6DC79923FE4}" srcId="{C3E99FF6-B408-4AD5-AF85-457DE0C22C30}" destId="{BE836DDA-302B-4803-9F86-0D220F3B6D65}" srcOrd="2" destOrd="0" parTransId="{F831FAD0-9004-479C-8CCF-722C1E197896}" sibTransId="{8A12FC05-B80C-4A9E-A9AC-2DAEC61F4A9B}"/>
    <dgm:cxn modelId="{EC75E34A-D117-4EC0-9F76-8C87239217E8}" type="presOf" srcId="{C3E99FF6-B408-4AD5-AF85-457DE0C22C30}" destId="{2C8C0D22-29AB-471C-B032-B6EC3B577FD5}" srcOrd="0" destOrd="0" presId="urn:microsoft.com/office/officeart/2018/2/layout/IconVerticalSolidList"/>
    <dgm:cxn modelId="{DFF1B985-FABD-48CC-9B52-DF9B57A312E3}" srcId="{C3E99FF6-B408-4AD5-AF85-457DE0C22C30}" destId="{38249289-A141-456F-B462-0112F83423B1}" srcOrd="1" destOrd="0" parTransId="{058DDD64-BEF9-4D36-9D6D-0362BDEEA716}" sibTransId="{48141918-C455-4D97-BDD6-9346CC7688E2}"/>
    <dgm:cxn modelId="{96CA6FA2-40EF-4851-BDA6-59EF13D68F1E}" type="presOf" srcId="{B1204382-39D1-465C-9EBB-7AFB615BFD7D}" destId="{43039715-D6C3-419C-83B3-F9CA2F0ED333}" srcOrd="0" destOrd="0" presId="urn:microsoft.com/office/officeart/2018/2/layout/IconVerticalSolidList"/>
    <dgm:cxn modelId="{46C074AC-A3FF-401C-8484-9000162A6F01}" srcId="{C3E99FF6-B408-4AD5-AF85-457DE0C22C30}" destId="{225D960F-81E6-45CC-B52A-609FF649E21E}" srcOrd="3" destOrd="0" parTransId="{35E819D3-4CD2-44F2-9DC6-D9EEC19FAFBB}" sibTransId="{B7CDF45C-7A37-4645-8A55-14BEF7A438FA}"/>
    <dgm:cxn modelId="{994917C4-873E-4817-9051-557E7CBD87CB}" type="presOf" srcId="{BE836DDA-302B-4803-9F86-0D220F3B6D65}" destId="{50DC75C0-2137-4D25-97CC-0A5A1EF29785}" srcOrd="0" destOrd="0" presId="urn:microsoft.com/office/officeart/2018/2/layout/IconVerticalSolidList"/>
    <dgm:cxn modelId="{4947D8E3-AB60-4323-A011-BBEAE0135F94}" srcId="{C3E99FF6-B408-4AD5-AF85-457DE0C22C30}" destId="{B1204382-39D1-465C-9EBB-7AFB615BFD7D}" srcOrd="4" destOrd="0" parTransId="{586F40AD-454E-4998-B15F-C56E859EEBBF}" sibTransId="{126283D7-6C0B-4DBA-8D9B-0966B5419CFD}"/>
    <dgm:cxn modelId="{BD444F71-22A3-4709-848E-6A654A03496A}" type="presParOf" srcId="{2C8C0D22-29AB-471C-B032-B6EC3B577FD5}" destId="{108AC9DB-CD73-448A-B255-313CF17FD26B}" srcOrd="0" destOrd="0" presId="urn:microsoft.com/office/officeart/2018/2/layout/IconVerticalSolidList"/>
    <dgm:cxn modelId="{D08BA9D1-BDAF-44D1-98F1-3A7C40F19A6E}" type="presParOf" srcId="{108AC9DB-CD73-448A-B255-313CF17FD26B}" destId="{A1102241-4CC0-4FC6-ABF5-EB66ED8D46D2}" srcOrd="0" destOrd="0" presId="urn:microsoft.com/office/officeart/2018/2/layout/IconVerticalSolidList"/>
    <dgm:cxn modelId="{1941B8F1-F91D-4EC7-8B05-282AAAC38B31}" type="presParOf" srcId="{108AC9DB-CD73-448A-B255-313CF17FD26B}" destId="{AC76DDAB-A7CF-4873-B6E6-D1882305AA7D}" srcOrd="1" destOrd="0" presId="urn:microsoft.com/office/officeart/2018/2/layout/IconVerticalSolidList"/>
    <dgm:cxn modelId="{E4EF3CEF-7627-489A-85FA-6CD80DEFB1E8}" type="presParOf" srcId="{108AC9DB-CD73-448A-B255-313CF17FD26B}" destId="{1F27A4B3-6651-4AFC-93CC-7C331C1C8147}" srcOrd="2" destOrd="0" presId="urn:microsoft.com/office/officeart/2018/2/layout/IconVerticalSolidList"/>
    <dgm:cxn modelId="{E4CCF751-A50E-4A74-AD9F-00B3AB2A79E6}" type="presParOf" srcId="{108AC9DB-CD73-448A-B255-313CF17FD26B}" destId="{02164244-9395-4031-A874-B1D7FA90E088}" srcOrd="3" destOrd="0" presId="urn:microsoft.com/office/officeart/2018/2/layout/IconVerticalSolidList"/>
    <dgm:cxn modelId="{54473F27-A9E2-495F-A9E6-9F18EC9BED3C}" type="presParOf" srcId="{2C8C0D22-29AB-471C-B032-B6EC3B577FD5}" destId="{151E0E17-AE0B-4E35-B411-C4EF7BCABFBC}" srcOrd="1" destOrd="0" presId="urn:microsoft.com/office/officeart/2018/2/layout/IconVerticalSolidList"/>
    <dgm:cxn modelId="{56BF0622-CF53-4480-9222-BAEFE0173EDC}" type="presParOf" srcId="{2C8C0D22-29AB-471C-B032-B6EC3B577FD5}" destId="{768BA828-FDA5-4425-A9C1-FD93DE4DB27D}" srcOrd="2" destOrd="0" presId="urn:microsoft.com/office/officeart/2018/2/layout/IconVerticalSolidList"/>
    <dgm:cxn modelId="{263F9373-FFAB-445B-B4FC-91DB40465DCB}" type="presParOf" srcId="{768BA828-FDA5-4425-A9C1-FD93DE4DB27D}" destId="{5FF2AD1C-9D09-488B-8453-3410C43B2F23}" srcOrd="0" destOrd="0" presId="urn:microsoft.com/office/officeart/2018/2/layout/IconVerticalSolidList"/>
    <dgm:cxn modelId="{ADC37664-753F-4FB1-8F21-CDE56BA21862}" type="presParOf" srcId="{768BA828-FDA5-4425-A9C1-FD93DE4DB27D}" destId="{A3BA200D-049E-411A-BFCD-36F90E4D3127}" srcOrd="1" destOrd="0" presId="urn:microsoft.com/office/officeart/2018/2/layout/IconVerticalSolidList"/>
    <dgm:cxn modelId="{5AC50D06-10B7-4208-9054-A40BC2A76C8C}" type="presParOf" srcId="{768BA828-FDA5-4425-A9C1-FD93DE4DB27D}" destId="{A2951406-A2DE-4E1F-B6D8-C44D4C11B69B}" srcOrd="2" destOrd="0" presId="urn:microsoft.com/office/officeart/2018/2/layout/IconVerticalSolidList"/>
    <dgm:cxn modelId="{247F6A06-4D6D-4A21-A72E-7467D569BAA1}" type="presParOf" srcId="{768BA828-FDA5-4425-A9C1-FD93DE4DB27D}" destId="{11CE030B-968D-40B7-AD2D-FB9E2859BFC8}" srcOrd="3" destOrd="0" presId="urn:microsoft.com/office/officeart/2018/2/layout/IconVerticalSolidList"/>
    <dgm:cxn modelId="{8B5EAF79-91EC-4FD1-A1EE-1912807C9391}" type="presParOf" srcId="{2C8C0D22-29AB-471C-B032-B6EC3B577FD5}" destId="{514C52F0-2660-4320-B862-281BE37FFEF8}" srcOrd="3" destOrd="0" presId="urn:microsoft.com/office/officeart/2018/2/layout/IconVerticalSolidList"/>
    <dgm:cxn modelId="{D9E70B5D-41AA-4B3D-B303-23D874AC97EF}" type="presParOf" srcId="{2C8C0D22-29AB-471C-B032-B6EC3B577FD5}" destId="{08C63AD6-0468-46EF-A998-064715CB00DB}" srcOrd="4" destOrd="0" presId="urn:microsoft.com/office/officeart/2018/2/layout/IconVerticalSolidList"/>
    <dgm:cxn modelId="{1392732D-3B9B-488B-8D8E-7866D93AA661}" type="presParOf" srcId="{08C63AD6-0468-46EF-A998-064715CB00DB}" destId="{733B162A-ACBC-4230-8B32-53D38793D6DC}" srcOrd="0" destOrd="0" presId="urn:microsoft.com/office/officeart/2018/2/layout/IconVerticalSolidList"/>
    <dgm:cxn modelId="{C56422B9-8066-47CC-AD84-69CEDAD73CDC}" type="presParOf" srcId="{08C63AD6-0468-46EF-A998-064715CB00DB}" destId="{931ED2CF-7739-4526-A0DB-E71AC52586FA}" srcOrd="1" destOrd="0" presId="urn:microsoft.com/office/officeart/2018/2/layout/IconVerticalSolidList"/>
    <dgm:cxn modelId="{7DD264C0-3EA1-4376-A159-4C35123D4DB0}" type="presParOf" srcId="{08C63AD6-0468-46EF-A998-064715CB00DB}" destId="{58B8FB44-D05B-4D8C-B9FC-D96DDAB2A0F6}" srcOrd="2" destOrd="0" presId="urn:microsoft.com/office/officeart/2018/2/layout/IconVerticalSolidList"/>
    <dgm:cxn modelId="{20111DB8-BC73-4B8E-A618-3D247F42AB93}" type="presParOf" srcId="{08C63AD6-0468-46EF-A998-064715CB00DB}" destId="{50DC75C0-2137-4D25-97CC-0A5A1EF29785}" srcOrd="3" destOrd="0" presId="urn:microsoft.com/office/officeart/2018/2/layout/IconVerticalSolidList"/>
    <dgm:cxn modelId="{BA243C60-5CC2-4514-912D-4230460B627F}" type="presParOf" srcId="{2C8C0D22-29AB-471C-B032-B6EC3B577FD5}" destId="{FAA09D84-48FC-4B1F-B47D-F7B9782DFAC2}" srcOrd="5" destOrd="0" presId="urn:microsoft.com/office/officeart/2018/2/layout/IconVerticalSolidList"/>
    <dgm:cxn modelId="{F0E5DA2B-BC75-47F9-8FC1-CD145FDB8849}" type="presParOf" srcId="{2C8C0D22-29AB-471C-B032-B6EC3B577FD5}" destId="{63B8EB9E-1FCB-4D04-9E89-0C2F37A0899A}" srcOrd="6" destOrd="0" presId="urn:microsoft.com/office/officeart/2018/2/layout/IconVerticalSolidList"/>
    <dgm:cxn modelId="{CD46FB6D-F328-4612-9B03-E59251224E3F}" type="presParOf" srcId="{63B8EB9E-1FCB-4D04-9E89-0C2F37A0899A}" destId="{B0B53429-DE95-48E3-9AFB-78C0FA126520}" srcOrd="0" destOrd="0" presId="urn:microsoft.com/office/officeart/2018/2/layout/IconVerticalSolidList"/>
    <dgm:cxn modelId="{1A4EE5A7-004E-4A4A-BDED-133198516F79}" type="presParOf" srcId="{63B8EB9E-1FCB-4D04-9E89-0C2F37A0899A}" destId="{D83AD559-048C-4A2C-A202-6632AB3D2A81}" srcOrd="1" destOrd="0" presId="urn:microsoft.com/office/officeart/2018/2/layout/IconVerticalSolidList"/>
    <dgm:cxn modelId="{DDF02F21-91C3-487C-91FF-8FB9F70D9C42}" type="presParOf" srcId="{63B8EB9E-1FCB-4D04-9E89-0C2F37A0899A}" destId="{BF0F288D-9406-4A4D-B6FA-3B761EFB9E6C}" srcOrd="2" destOrd="0" presId="urn:microsoft.com/office/officeart/2018/2/layout/IconVerticalSolidList"/>
    <dgm:cxn modelId="{B4146C89-E30A-48B0-8DC9-D09E4838196C}" type="presParOf" srcId="{63B8EB9E-1FCB-4D04-9E89-0C2F37A0899A}" destId="{728B7365-21DD-4072-BD5A-6E3C3D1921C3}" srcOrd="3" destOrd="0" presId="urn:microsoft.com/office/officeart/2018/2/layout/IconVerticalSolidList"/>
    <dgm:cxn modelId="{580CA07A-089A-4960-A5DD-04FAACC993A7}" type="presParOf" srcId="{2C8C0D22-29AB-471C-B032-B6EC3B577FD5}" destId="{E3E85DEA-21A0-42B4-9076-FB175BC2D24A}" srcOrd="7" destOrd="0" presId="urn:microsoft.com/office/officeart/2018/2/layout/IconVerticalSolidList"/>
    <dgm:cxn modelId="{FABD9CB5-6509-42E3-8D2A-4F628931D394}" type="presParOf" srcId="{2C8C0D22-29AB-471C-B032-B6EC3B577FD5}" destId="{04D100CF-A161-4C20-9440-6B19EEBCD918}" srcOrd="8" destOrd="0" presId="urn:microsoft.com/office/officeart/2018/2/layout/IconVerticalSolidList"/>
    <dgm:cxn modelId="{3CD9259F-078A-4B4A-8386-85E2CD3941E2}" type="presParOf" srcId="{04D100CF-A161-4C20-9440-6B19EEBCD918}" destId="{11BBE921-0C2E-41D5-9141-DDF9020BC0F6}" srcOrd="0" destOrd="0" presId="urn:microsoft.com/office/officeart/2018/2/layout/IconVerticalSolidList"/>
    <dgm:cxn modelId="{8BDF9FAA-6726-4702-8A17-E21ECF35B1EE}" type="presParOf" srcId="{04D100CF-A161-4C20-9440-6B19EEBCD918}" destId="{285D33AD-ACE9-4BE5-8BBD-0CF629E7D861}" srcOrd="1" destOrd="0" presId="urn:microsoft.com/office/officeart/2018/2/layout/IconVerticalSolidList"/>
    <dgm:cxn modelId="{86547B99-3A81-4BE2-A467-FF10D7CDEF0A}" type="presParOf" srcId="{04D100CF-A161-4C20-9440-6B19EEBCD918}" destId="{66D45405-A42B-4654-A0E9-66F4F0FB927E}" srcOrd="2" destOrd="0" presId="urn:microsoft.com/office/officeart/2018/2/layout/IconVerticalSolidList"/>
    <dgm:cxn modelId="{35B32A39-7777-416C-9A46-E21BA9BE26C5}" type="presParOf" srcId="{04D100CF-A161-4C20-9440-6B19EEBCD918}" destId="{43039715-D6C3-419C-83B3-F9CA2F0ED3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2241-4CC0-4FC6-ABF5-EB66ED8D46D2}">
      <dsp:nvSpPr>
        <dsp:cNvPr id="0" name=""/>
        <dsp:cNvSpPr/>
      </dsp:nvSpPr>
      <dsp:spPr>
        <a:xfrm>
          <a:off x="0" y="6317"/>
          <a:ext cx="6628804" cy="735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6DDAB-A7CF-4873-B6E6-D1882305AA7D}">
      <dsp:nvSpPr>
        <dsp:cNvPr id="0" name=""/>
        <dsp:cNvSpPr/>
      </dsp:nvSpPr>
      <dsp:spPr>
        <a:xfrm>
          <a:off x="222592" y="171882"/>
          <a:ext cx="405109" cy="404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164244-9395-4031-A874-B1D7FA90E088}">
      <dsp:nvSpPr>
        <dsp:cNvPr id="0" name=""/>
        <dsp:cNvSpPr/>
      </dsp:nvSpPr>
      <dsp:spPr>
        <a:xfrm>
          <a:off x="850295" y="6317"/>
          <a:ext cx="5727435" cy="827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11" tIns="87611" rIns="87611" bIns="87611" numCol="1" spcCol="1270" anchor="ctr" anchorCtr="0">
          <a:noAutofit/>
        </a:bodyPr>
        <a:lstStyle/>
        <a:p>
          <a:pPr marL="0" lvl="0" indent="0" algn="l" defTabSz="622300">
            <a:lnSpc>
              <a:spcPct val="90000"/>
            </a:lnSpc>
            <a:spcBef>
              <a:spcPct val="0"/>
            </a:spcBef>
            <a:spcAft>
              <a:spcPct val="35000"/>
            </a:spcAft>
            <a:buNone/>
          </a:pPr>
          <a:r>
            <a:rPr lang="en-US" sz="1400" b="1" kern="1200"/>
            <a:t>Asia Singing Superstar</a:t>
          </a:r>
          <a:r>
            <a:rPr lang="en-US" sz="1400" kern="1200"/>
            <a:t>, broadcast on pakistani channel GEO TV from, 31 October 2015 – 30 January 2016, judge by Shafqat Amanat Ali, Shankar Mahadevan, Ghulam Ali, Suresh Wadkar</a:t>
          </a:r>
        </a:p>
      </dsp:txBody>
      <dsp:txXfrm>
        <a:off x="850295" y="6317"/>
        <a:ext cx="5727435" cy="827824"/>
      </dsp:txXfrm>
    </dsp:sp>
    <dsp:sp modelId="{5FF2AD1C-9D09-488B-8453-3410C43B2F23}">
      <dsp:nvSpPr>
        <dsp:cNvPr id="0" name=""/>
        <dsp:cNvSpPr/>
      </dsp:nvSpPr>
      <dsp:spPr>
        <a:xfrm>
          <a:off x="0" y="1041098"/>
          <a:ext cx="6628804" cy="735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A200D-049E-411A-BFCD-36F90E4D3127}">
      <dsp:nvSpPr>
        <dsp:cNvPr id="0" name=""/>
        <dsp:cNvSpPr/>
      </dsp:nvSpPr>
      <dsp:spPr>
        <a:xfrm>
          <a:off x="222592" y="1206663"/>
          <a:ext cx="405109" cy="4047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CE030B-968D-40B7-AD2D-FB9E2859BFC8}">
      <dsp:nvSpPr>
        <dsp:cNvPr id="0" name=""/>
        <dsp:cNvSpPr/>
      </dsp:nvSpPr>
      <dsp:spPr>
        <a:xfrm>
          <a:off x="850295" y="1041098"/>
          <a:ext cx="5727435" cy="827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11" tIns="87611" rIns="87611" bIns="87611" numCol="1" spcCol="1270" anchor="ctr" anchorCtr="0">
          <a:noAutofit/>
        </a:bodyPr>
        <a:lstStyle/>
        <a:p>
          <a:pPr marL="0" lvl="0" indent="0" algn="l" defTabSz="622300">
            <a:lnSpc>
              <a:spcPct val="90000"/>
            </a:lnSpc>
            <a:spcBef>
              <a:spcPct val="0"/>
            </a:spcBef>
            <a:spcAft>
              <a:spcPct val="35000"/>
            </a:spcAft>
            <a:buNone/>
          </a:pPr>
          <a:r>
            <a:rPr lang="en-US" sz="1400" b="1" kern="1200"/>
            <a:t>Sur Kshetra</a:t>
          </a:r>
          <a:r>
            <a:rPr lang="en-US" sz="1400" kern="1200"/>
            <a:t> is a 2012 singing talent show or musical battle between teams of two neighboring countries: Pakistan(Atif Aslam) and India(Himmesh Rashmiya), judge by Abida Parvee, Asha Bhosle and Runa Laila</a:t>
          </a:r>
        </a:p>
      </dsp:txBody>
      <dsp:txXfrm>
        <a:off x="850295" y="1041098"/>
        <a:ext cx="5727435" cy="827824"/>
      </dsp:txXfrm>
    </dsp:sp>
    <dsp:sp modelId="{733B162A-ACBC-4230-8B32-53D38793D6DC}">
      <dsp:nvSpPr>
        <dsp:cNvPr id="0" name=""/>
        <dsp:cNvSpPr/>
      </dsp:nvSpPr>
      <dsp:spPr>
        <a:xfrm>
          <a:off x="0" y="2075878"/>
          <a:ext cx="6628804" cy="735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ED2CF-7739-4526-A0DB-E71AC52586FA}">
      <dsp:nvSpPr>
        <dsp:cNvPr id="0" name=""/>
        <dsp:cNvSpPr/>
      </dsp:nvSpPr>
      <dsp:spPr>
        <a:xfrm>
          <a:off x="222592" y="2241443"/>
          <a:ext cx="405109" cy="4047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DC75C0-2137-4D25-97CC-0A5A1EF29785}">
      <dsp:nvSpPr>
        <dsp:cNvPr id="0" name=""/>
        <dsp:cNvSpPr/>
      </dsp:nvSpPr>
      <dsp:spPr>
        <a:xfrm>
          <a:off x="850295" y="2075878"/>
          <a:ext cx="5727435" cy="827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11" tIns="87611" rIns="87611" bIns="87611" numCol="1" spcCol="1270" anchor="ctr" anchorCtr="0">
          <a:noAutofit/>
        </a:bodyPr>
        <a:lstStyle/>
        <a:p>
          <a:pPr marL="0" lvl="0" indent="0" algn="l" defTabSz="622300">
            <a:lnSpc>
              <a:spcPct val="90000"/>
            </a:lnSpc>
            <a:spcBef>
              <a:spcPct val="0"/>
            </a:spcBef>
            <a:spcAft>
              <a:spcPct val="35000"/>
            </a:spcAft>
            <a:buNone/>
          </a:pPr>
          <a:r>
            <a:rPr lang="en-US" sz="1400" kern="1200"/>
            <a:t>Atif Aslam, who used to be part of the band Jal, is another one of Bollywood’s biggest imports from the neighbour.</a:t>
          </a:r>
        </a:p>
      </dsp:txBody>
      <dsp:txXfrm>
        <a:off x="850295" y="2075878"/>
        <a:ext cx="5727435" cy="827824"/>
      </dsp:txXfrm>
    </dsp:sp>
    <dsp:sp modelId="{B0B53429-DE95-48E3-9AFB-78C0FA126520}">
      <dsp:nvSpPr>
        <dsp:cNvPr id="0" name=""/>
        <dsp:cNvSpPr/>
      </dsp:nvSpPr>
      <dsp:spPr>
        <a:xfrm>
          <a:off x="0" y="3110658"/>
          <a:ext cx="6628804" cy="735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AD559-048C-4A2C-A202-6632AB3D2A81}">
      <dsp:nvSpPr>
        <dsp:cNvPr id="0" name=""/>
        <dsp:cNvSpPr/>
      </dsp:nvSpPr>
      <dsp:spPr>
        <a:xfrm>
          <a:off x="222592" y="3276223"/>
          <a:ext cx="405109" cy="4047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8B7365-21DD-4072-BD5A-6E3C3D1921C3}">
      <dsp:nvSpPr>
        <dsp:cNvPr id="0" name=""/>
        <dsp:cNvSpPr/>
      </dsp:nvSpPr>
      <dsp:spPr>
        <a:xfrm>
          <a:off x="850295" y="3110658"/>
          <a:ext cx="5727435" cy="827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11" tIns="87611" rIns="87611" bIns="87611" numCol="1" spcCol="1270" anchor="ctr" anchorCtr="0">
          <a:noAutofit/>
        </a:bodyPr>
        <a:lstStyle/>
        <a:p>
          <a:pPr marL="0" lvl="0" indent="0" algn="l" defTabSz="622300">
            <a:lnSpc>
              <a:spcPct val="90000"/>
            </a:lnSpc>
            <a:spcBef>
              <a:spcPct val="0"/>
            </a:spcBef>
            <a:spcAft>
              <a:spcPct val="35000"/>
            </a:spcAft>
            <a:buNone/>
          </a:pPr>
          <a:r>
            <a:rPr lang="en-US" sz="1400" kern="1200" dirty="0"/>
            <a:t>Cricket Diplomacy</a:t>
          </a:r>
        </a:p>
      </dsp:txBody>
      <dsp:txXfrm>
        <a:off x="850295" y="3110658"/>
        <a:ext cx="5727435" cy="827824"/>
      </dsp:txXfrm>
    </dsp:sp>
    <dsp:sp modelId="{11BBE921-0C2E-41D5-9141-DDF9020BC0F6}">
      <dsp:nvSpPr>
        <dsp:cNvPr id="0" name=""/>
        <dsp:cNvSpPr/>
      </dsp:nvSpPr>
      <dsp:spPr>
        <a:xfrm>
          <a:off x="0" y="4145438"/>
          <a:ext cx="6628804" cy="73584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D33AD-ACE9-4BE5-8BBD-0CF629E7D861}">
      <dsp:nvSpPr>
        <dsp:cNvPr id="0" name=""/>
        <dsp:cNvSpPr/>
      </dsp:nvSpPr>
      <dsp:spPr>
        <a:xfrm>
          <a:off x="222592" y="4311003"/>
          <a:ext cx="405109" cy="4047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039715-D6C3-419C-83B3-F9CA2F0ED333}">
      <dsp:nvSpPr>
        <dsp:cNvPr id="0" name=""/>
        <dsp:cNvSpPr/>
      </dsp:nvSpPr>
      <dsp:spPr>
        <a:xfrm>
          <a:off x="850295" y="4145438"/>
          <a:ext cx="5727435" cy="827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11" tIns="87611" rIns="87611" bIns="87611" numCol="1" spcCol="1270" anchor="ctr" anchorCtr="0">
          <a:noAutofit/>
        </a:bodyPr>
        <a:lstStyle/>
        <a:p>
          <a:pPr marL="0" lvl="0" indent="0" algn="l" defTabSz="622300">
            <a:lnSpc>
              <a:spcPct val="90000"/>
            </a:lnSpc>
            <a:spcBef>
              <a:spcPct val="0"/>
            </a:spcBef>
            <a:spcAft>
              <a:spcPct val="35000"/>
            </a:spcAft>
            <a:buNone/>
          </a:pPr>
          <a:r>
            <a:rPr lang="en-US" sz="1400" kern="1200" dirty="0" err="1"/>
            <a:t>Kartar</a:t>
          </a:r>
          <a:r>
            <a:rPr lang="en-US" sz="1400" kern="1200" dirty="0"/>
            <a:t> Poor Boarder</a:t>
          </a:r>
        </a:p>
      </dsp:txBody>
      <dsp:txXfrm>
        <a:off x="850295" y="4145438"/>
        <a:ext cx="5727435" cy="8278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328207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105834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329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243974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4690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244414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17742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351257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242455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3FD0-4639-4628-B69F-1298932453D2}" type="datetimeFigureOut">
              <a:rPr lang="en-PK" smtClean="0"/>
              <a:t>14/01/2020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379128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A3FD0-4639-4628-B69F-1298932453D2}" type="datetimeFigureOut">
              <a:rPr lang="en-PK" smtClean="0"/>
              <a:t>14/01/2020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154430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EA3FD0-4639-4628-B69F-1298932453D2}" type="datetimeFigureOut">
              <a:rPr lang="en-PK" smtClean="0"/>
              <a:t>14/01/2020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317669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A3FD0-4639-4628-B69F-1298932453D2}" type="datetimeFigureOut">
              <a:rPr lang="en-PK" smtClean="0"/>
              <a:t>14/01/2020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61468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3FD0-4639-4628-B69F-1298932453D2}" type="datetimeFigureOut">
              <a:rPr lang="en-PK" smtClean="0"/>
              <a:t>14/01/2020</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272662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EA3FD0-4639-4628-B69F-1298932453D2}" type="datetimeFigureOut">
              <a:rPr lang="en-PK" smtClean="0"/>
              <a:t>14/01/2020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63421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A3FD0-4639-4628-B69F-1298932453D2}" type="datetimeFigureOut">
              <a:rPr lang="en-PK" smtClean="0"/>
              <a:t>14/01/2020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716818-961F-4CF2-8D42-FF37DBDAC6F5}" type="slidenum">
              <a:rPr lang="en-PK" smtClean="0"/>
              <a:t>‹#›</a:t>
            </a:fld>
            <a:endParaRPr lang="en-PK"/>
          </a:p>
        </p:txBody>
      </p:sp>
    </p:spTree>
    <p:extLst>
      <p:ext uri="{BB962C8B-B14F-4D97-AF65-F5344CB8AC3E}">
        <p14:creationId xmlns:p14="http://schemas.microsoft.com/office/powerpoint/2010/main" val="17484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EA3FD0-4639-4628-B69F-1298932453D2}" type="datetimeFigureOut">
              <a:rPr lang="en-PK" smtClean="0"/>
              <a:t>14/01/2020</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716818-961F-4CF2-8D42-FF37DBDAC6F5}" type="slidenum">
              <a:rPr lang="en-PK" smtClean="0"/>
              <a:t>‹#›</a:t>
            </a:fld>
            <a:endParaRPr lang="en-PK"/>
          </a:p>
        </p:txBody>
      </p:sp>
    </p:spTree>
    <p:extLst>
      <p:ext uri="{BB962C8B-B14F-4D97-AF65-F5344CB8AC3E}">
        <p14:creationId xmlns:p14="http://schemas.microsoft.com/office/powerpoint/2010/main" val="3561069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D54BDAB-A9EF-44A4-8C6F-A3B71B9941D1}"/>
              </a:ext>
            </a:extLst>
          </p:cNvPr>
          <p:cNvSpPr>
            <a:spLocks noGrp="1"/>
          </p:cNvSpPr>
          <p:nvPr>
            <p:ph type="subTitle" idx="1"/>
          </p:nvPr>
        </p:nvSpPr>
        <p:spPr>
          <a:xfrm>
            <a:off x="1507067" y="4050833"/>
            <a:ext cx="7766936" cy="1096899"/>
          </a:xfrm>
        </p:spPr>
        <p:txBody>
          <a:bodyPr>
            <a:normAutofit/>
          </a:bodyPr>
          <a:lstStyle/>
          <a:p>
            <a:r>
              <a:rPr lang="en-US" dirty="0"/>
              <a:t>Bushra Hashmi</a:t>
            </a:r>
            <a:endParaRPr lang="en-PK" dirty="0"/>
          </a:p>
        </p:txBody>
      </p:sp>
      <p:sp>
        <p:nvSpPr>
          <p:cNvPr id="2" name="Title 1">
            <a:extLst>
              <a:ext uri="{FF2B5EF4-FFF2-40B4-BE49-F238E27FC236}">
                <a16:creationId xmlns:a16="http://schemas.microsoft.com/office/drawing/2014/main" id="{60056A18-7556-482B-A3B5-1346CEA5A99D}"/>
              </a:ext>
            </a:extLst>
          </p:cNvPr>
          <p:cNvSpPr>
            <a:spLocks noGrp="1"/>
          </p:cNvSpPr>
          <p:nvPr>
            <p:ph type="ctrTitle"/>
          </p:nvPr>
        </p:nvSpPr>
        <p:spPr>
          <a:xfrm>
            <a:off x="1507067" y="1397000"/>
            <a:ext cx="7766936" cy="2653836"/>
          </a:xfrm>
        </p:spPr>
        <p:txBody>
          <a:bodyPr>
            <a:normAutofit/>
          </a:bodyPr>
          <a:lstStyle/>
          <a:p>
            <a:r>
              <a:rPr lang="en-US" dirty="0"/>
              <a:t>Cultural Diplomacy in Conflict Zone</a:t>
            </a:r>
            <a:endParaRPr lang="en-PK" dirty="0"/>
          </a:p>
        </p:txBody>
      </p:sp>
    </p:spTree>
    <p:extLst>
      <p:ext uri="{BB962C8B-B14F-4D97-AF65-F5344CB8AC3E}">
        <p14:creationId xmlns:p14="http://schemas.microsoft.com/office/powerpoint/2010/main" val="177613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79CE4-095A-4B34-A050-77ADAC881095}"/>
              </a:ext>
            </a:extLst>
          </p:cNvPr>
          <p:cNvSpPr>
            <a:spLocks noGrp="1"/>
          </p:cNvSpPr>
          <p:nvPr>
            <p:ph type="title"/>
          </p:nvPr>
        </p:nvSpPr>
        <p:spPr>
          <a:xfrm>
            <a:off x="652481" y="1382486"/>
            <a:ext cx="3547581" cy="4093028"/>
          </a:xfrm>
        </p:spPr>
        <p:txBody>
          <a:bodyPr anchor="ctr">
            <a:normAutofit/>
          </a:bodyPr>
          <a:lstStyle/>
          <a:p>
            <a:br>
              <a:rPr lang="en-US" sz="4400" dirty="0"/>
            </a:br>
            <a:r>
              <a:rPr lang="en-US" sz="4400" dirty="0"/>
              <a:t>Pakistan-India Conflict and CD</a:t>
            </a:r>
            <a:endParaRPr lang="en-PK" sz="4400" dirty="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CC640E1-2FE2-499B-B79D-AAA9C4FBF0DB}"/>
              </a:ext>
            </a:extLst>
          </p:cNvPr>
          <p:cNvGraphicFramePr>
            <a:graphicFrameLocks noGrp="1"/>
          </p:cNvGraphicFramePr>
          <p:nvPr>
            <p:ph idx="1"/>
            <p:extLst>
              <p:ext uri="{D42A27DB-BD31-4B8C-83A1-F6EECF244321}">
                <p14:modId xmlns:p14="http://schemas.microsoft.com/office/powerpoint/2010/main" val="318646554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79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2FB57CF-611D-4B76-92F3-522A5B258327}"/>
              </a:ext>
            </a:extLst>
          </p:cNvPr>
          <p:cNvSpPr>
            <a:spLocks noGrp="1"/>
          </p:cNvSpPr>
          <p:nvPr>
            <p:ph type="title"/>
          </p:nvPr>
        </p:nvSpPr>
        <p:spPr>
          <a:xfrm>
            <a:off x="6324806" y="835017"/>
            <a:ext cx="2968188" cy="3215820"/>
          </a:xfrm>
        </p:spPr>
        <p:txBody>
          <a:bodyPr vert="horz" lIns="91440" tIns="45720" rIns="91440" bIns="45720" rtlCol="0" anchor="b">
            <a:normAutofit/>
          </a:bodyPr>
          <a:lstStyle/>
          <a:p>
            <a:pPr algn="r">
              <a:lnSpc>
                <a:spcPct val="90000"/>
              </a:lnSpc>
            </a:pPr>
            <a:r>
              <a:rPr lang="en-US" sz="4600"/>
              <a:t>Pakistan-India Cultural Diplomacy</a:t>
            </a:r>
          </a:p>
        </p:txBody>
      </p:sp>
      <p:sp>
        <p:nvSpPr>
          <p:cNvPr id="4" name="Text Placeholder 3">
            <a:extLst>
              <a:ext uri="{FF2B5EF4-FFF2-40B4-BE49-F238E27FC236}">
                <a16:creationId xmlns:a16="http://schemas.microsoft.com/office/drawing/2014/main" id="{3E21B982-4AD0-4172-A8D0-8BE45142AE43}"/>
              </a:ext>
            </a:extLst>
          </p:cNvPr>
          <p:cNvSpPr>
            <a:spLocks noGrp="1"/>
          </p:cNvSpPr>
          <p:nvPr>
            <p:ph type="body" sz="half" idx="2"/>
          </p:nvPr>
        </p:nvSpPr>
        <p:spPr>
          <a:xfrm>
            <a:off x="6324806" y="4050833"/>
            <a:ext cx="2968188" cy="1990924"/>
          </a:xfrm>
        </p:spPr>
        <p:txBody>
          <a:bodyPr vert="horz" lIns="91440" tIns="45720" rIns="91440" bIns="45720" rtlCol="0" anchor="t">
            <a:normAutofit/>
          </a:bodyPr>
          <a:lstStyle/>
          <a:p>
            <a:pPr algn="r"/>
            <a:r>
              <a:rPr lang="en-US" sz="1800">
                <a:solidFill>
                  <a:schemeClr val="tx1">
                    <a:lumMod val="50000"/>
                    <a:lumOff val="50000"/>
                  </a:schemeClr>
                </a:solidFill>
              </a:rPr>
              <a:t>Pakistan two famous actors on Indian magazine cover </a:t>
            </a:r>
          </a:p>
        </p:txBody>
      </p:sp>
      <p:pic>
        <p:nvPicPr>
          <p:cNvPr id="24" name="Picture 23">
            <a:extLst>
              <a:ext uri="{FF2B5EF4-FFF2-40B4-BE49-F238E27FC236}">
                <a16:creationId xmlns:a16="http://schemas.microsoft.com/office/drawing/2014/main" id="{3F82998D-734F-486D-BAA6-3868CCA1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09" y="835016"/>
            <a:ext cx="4721628" cy="2986430"/>
          </a:xfrm>
          <a:prstGeom prst="rect">
            <a:avLst/>
          </a:prstGeom>
        </p:spPr>
      </p:pic>
      <p:pic>
        <p:nvPicPr>
          <p:cNvPr id="8" name="Picture 7">
            <a:extLst>
              <a:ext uri="{FF2B5EF4-FFF2-40B4-BE49-F238E27FC236}">
                <a16:creationId xmlns:a16="http://schemas.microsoft.com/office/drawing/2014/main" id="{E466BCE6-6BF8-4DCC-AA31-21FC8912B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368" y="4050441"/>
            <a:ext cx="1508421" cy="1991316"/>
          </a:xfrm>
          <a:prstGeom prst="rect">
            <a:avLst/>
          </a:prstGeom>
        </p:spPr>
      </p:pic>
      <p:pic>
        <p:nvPicPr>
          <p:cNvPr id="6" name="Picture Placeholder 5">
            <a:extLst>
              <a:ext uri="{FF2B5EF4-FFF2-40B4-BE49-F238E27FC236}">
                <a16:creationId xmlns:a16="http://schemas.microsoft.com/office/drawing/2014/main" id="{5EF6111C-E998-44B5-BF47-B2FC74B71E20}"/>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r="1" b="1232"/>
          <a:stretch/>
        </p:blipFill>
        <p:spPr>
          <a:xfrm>
            <a:off x="4046063" y="4050441"/>
            <a:ext cx="1612907" cy="1991316"/>
          </a:xfrm>
          <a:prstGeom prst="rect">
            <a:avLst/>
          </a:prstGeom>
        </p:spPr>
      </p:pic>
    </p:spTree>
    <p:extLst>
      <p:ext uri="{BB962C8B-B14F-4D97-AF65-F5344CB8AC3E}">
        <p14:creationId xmlns:p14="http://schemas.microsoft.com/office/powerpoint/2010/main" val="233039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C428-61CC-4A5F-A606-6185408CA746}"/>
              </a:ext>
            </a:extLst>
          </p:cNvPr>
          <p:cNvSpPr>
            <a:spLocks noGrp="1"/>
          </p:cNvSpPr>
          <p:nvPr>
            <p:ph type="title"/>
          </p:nvPr>
        </p:nvSpPr>
        <p:spPr>
          <a:xfrm>
            <a:off x="2778360" y="2550083"/>
            <a:ext cx="5660645" cy="2217362"/>
          </a:xfrm>
        </p:spPr>
        <p:txBody>
          <a:bodyPr/>
          <a:lstStyle/>
          <a:p>
            <a:r>
              <a:rPr lang="en-US" dirty="0"/>
              <a:t>Thank You</a:t>
            </a:r>
            <a:endParaRPr lang="en-PK" dirty="0"/>
          </a:p>
        </p:txBody>
      </p:sp>
    </p:spTree>
    <p:extLst>
      <p:ext uri="{BB962C8B-B14F-4D97-AF65-F5344CB8AC3E}">
        <p14:creationId xmlns:p14="http://schemas.microsoft.com/office/powerpoint/2010/main" val="284056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97FA4-EF49-4296-9EC9-93178BF45FC5}"/>
              </a:ext>
            </a:extLst>
          </p:cNvPr>
          <p:cNvSpPr>
            <a:spLocks noGrp="1"/>
          </p:cNvSpPr>
          <p:nvPr>
            <p:ph idx="1"/>
          </p:nvPr>
        </p:nvSpPr>
        <p:spPr/>
        <p:txBody>
          <a:bodyPr>
            <a:normAutofit/>
          </a:bodyPr>
          <a:lstStyle/>
          <a:p>
            <a:pPr lvl="0" algn="just"/>
            <a:r>
              <a:rPr lang="en-US" dirty="0"/>
              <a:t>Geoffrey </a:t>
            </a:r>
            <a:r>
              <a:rPr lang="en-US" dirty="0" err="1"/>
              <a:t>Berridge</a:t>
            </a:r>
            <a:r>
              <a:rPr lang="en-US" dirty="0"/>
              <a:t>, </a:t>
            </a:r>
            <a:r>
              <a:rPr lang="en-US" i="1" dirty="0"/>
              <a:t>Diplomacy. Theory and Practice </a:t>
            </a:r>
            <a:r>
              <a:rPr lang="en-US" dirty="0"/>
              <a:t>(2010): „Diplomacy is an essentially political activity, its chief purpose is to enable states to secure the objectives of their foreign policies without resort to force, propaganda, or law. It follows that </a:t>
            </a:r>
            <a:r>
              <a:rPr lang="en-US" i="1" dirty="0"/>
              <a:t>diplomacy consists of communication between officials designed to promote foreign policy</a:t>
            </a:r>
            <a:r>
              <a:rPr lang="en-US" dirty="0"/>
              <a:t>”.</a:t>
            </a:r>
            <a:endParaRPr lang="en-PK" dirty="0"/>
          </a:p>
          <a:p>
            <a:pPr lvl="0" algn="just"/>
            <a:r>
              <a:rPr lang="en-PK" dirty="0"/>
              <a:t>Cultural diplomacy is a type of public diplomacy and soft power that includes the "exchange of ideas, information, art, language and other aspects of culture among nations </a:t>
            </a:r>
          </a:p>
          <a:p>
            <a:pPr lvl="0" algn="just"/>
            <a:r>
              <a:rPr lang="en-PK" dirty="0"/>
              <a:t>Diplomacy has always been related to the crucial task to protect interests.</a:t>
            </a:r>
          </a:p>
          <a:p>
            <a:pPr algn="just"/>
            <a:r>
              <a:rPr lang="en-PK" dirty="0"/>
              <a:t>Fred </a:t>
            </a:r>
            <a:r>
              <a:rPr lang="en-PK" dirty="0" err="1"/>
              <a:t>Iklé</a:t>
            </a:r>
            <a:r>
              <a:rPr lang="en-PK" dirty="0"/>
              <a:t> (How Nations Negotiate,1964</a:t>
            </a:r>
            <a:r>
              <a:rPr lang="en-US" dirty="0"/>
              <a:t>, </a:t>
            </a:r>
            <a:r>
              <a:rPr lang="en-PK" dirty="0"/>
              <a:t>Diplomacy has the ultimate goal to promote peace and to solve conflictual situations by peaceful means. Negotiation is deeply linked to Conflicts, and this relation is an important aspect of Diplomacy.</a:t>
            </a:r>
          </a:p>
          <a:p>
            <a:endParaRPr lang="en-PK" dirty="0"/>
          </a:p>
        </p:txBody>
      </p:sp>
      <p:sp>
        <p:nvSpPr>
          <p:cNvPr id="2" name="Title 1">
            <a:extLst>
              <a:ext uri="{FF2B5EF4-FFF2-40B4-BE49-F238E27FC236}">
                <a16:creationId xmlns:a16="http://schemas.microsoft.com/office/drawing/2014/main" id="{2074C5B3-136D-45E9-93EA-F75C89FA352A}"/>
              </a:ext>
            </a:extLst>
          </p:cNvPr>
          <p:cNvSpPr>
            <a:spLocks noGrp="1"/>
          </p:cNvSpPr>
          <p:nvPr>
            <p:ph type="title"/>
          </p:nvPr>
        </p:nvSpPr>
        <p:spPr>
          <a:xfrm>
            <a:off x="391148" y="1049350"/>
            <a:ext cx="8596668" cy="807371"/>
          </a:xfrm>
        </p:spPr>
        <p:txBody>
          <a:bodyPr/>
          <a:lstStyle/>
          <a:p>
            <a:r>
              <a:rPr lang="en-US" dirty="0"/>
              <a:t>INTRODUCTION:</a:t>
            </a:r>
            <a:endParaRPr lang="en-PK" dirty="0"/>
          </a:p>
        </p:txBody>
      </p:sp>
    </p:spTree>
    <p:extLst>
      <p:ext uri="{BB962C8B-B14F-4D97-AF65-F5344CB8AC3E}">
        <p14:creationId xmlns:p14="http://schemas.microsoft.com/office/powerpoint/2010/main" val="357602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DF40-ADDB-4369-8B28-B46AB82004B8}"/>
              </a:ext>
            </a:extLst>
          </p:cNvPr>
          <p:cNvSpPr>
            <a:spLocks noGrp="1"/>
          </p:cNvSpPr>
          <p:nvPr>
            <p:ph type="title"/>
          </p:nvPr>
        </p:nvSpPr>
        <p:spPr>
          <a:xfrm>
            <a:off x="376928" y="1126131"/>
            <a:ext cx="8527126" cy="584006"/>
          </a:xfrm>
        </p:spPr>
        <p:txBody>
          <a:bodyPr>
            <a:normAutofit fontScale="90000"/>
          </a:bodyPr>
          <a:lstStyle/>
          <a:p>
            <a:r>
              <a:rPr lang="en-US" dirty="0"/>
              <a:t>BACKGROUND STUDY</a:t>
            </a:r>
            <a:endParaRPr lang="en-PK" dirty="0"/>
          </a:p>
        </p:txBody>
      </p:sp>
      <p:sp>
        <p:nvSpPr>
          <p:cNvPr id="3" name="Content Placeholder 2">
            <a:extLst>
              <a:ext uri="{FF2B5EF4-FFF2-40B4-BE49-F238E27FC236}">
                <a16:creationId xmlns:a16="http://schemas.microsoft.com/office/drawing/2014/main" id="{EBCBFDE9-64EB-4230-BA60-2A9A6246012F}"/>
              </a:ext>
            </a:extLst>
          </p:cNvPr>
          <p:cNvSpPr>
            <a:spLocks noGrp="1"/>
          </p:cNvSpPr>
          <p:nvPr>
            <p:ph idx="1"/>
          </p:nvPr>
        </p:nvSpPr>
        <p:spPr/>
        <p:txBody>
          <a:bodyPr/>
          <a:lstStyle/>
          <a:p>
            <a:pPr algn="just"/>
            <a:r>
              <a:rPr lang="en-PK" dirty="0"/>
              <a:t>Since the existence of civilization people and individuals have been practicing and involved in creating relationships or alliances with each other. </a:t>
            </a:r>
          </a:p>
          <a:p>
            <a:pPr lvl="0" algn="just"/>
            <a:r>
              <a:rPr lang="en-PK" dirty="0"/>
              <a:t>Different tribes, clans, communities and even in war-like situations, people have kept their ties with one another. </a:t>
            </a:r>
          </a:p>
          <a:p>
            <a:pPr lvl="0" algn="just"/>
            <a:r>
              <a:rPr lang="en-PK" dirty="0"/>
              <a:t>In earliest time of development Messengers, diplomatic/political agents, Kings/queens were first of their kind who conducted these jobs effectively for their states. </a:t>
            </a:r>
          </a:p>
          <a:p>
            <a:pPr lvl="0" algn="just"/>
            <a:r>
              <a:rPr lang="en-PK" dirty="0"/>
              <a:t>Cultural diplomacy has long existed as a tool of international affairs. </a:t>
            </a:r>
          </a:p>
          <a:p>
            <a:pPr lvl="0" algn="just"/>
            <a:r>
              <a:rPr lang="en-PK" dirty="0"/>
              <a:t>However, only recently have academics initiated to evaluate its nature and impact. </a:t>
            </a:r>
          </a:p>
          <a:p>
            <a:endParaRPr lang="en-PK" dirty="0"/>
          </a:p>
        </p:txBody>
      </p:sp>
    </p:spTree>
    <p:extLst>
      <p:ext uri="{BB962C8B-B14F-4D97-AF65-F5344CB8AC3E}">
        <p14:creationId xmlns:p14="http://schemas.microsoft.com/office/powerpoint/2010/main" val="234383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99DA-8311-44F8-89AB-93A558552B31}"/>
              </a:ext>
            </a:extLst>
          </p:cNvPr>
          <p:cNvSpPr>
            <a:spLocks noGrp="1"/>
          </p:cNvSpPr>
          <p:nvPr>
            <p:ph type="title"/>
          </p:nvPr>
        </p:nvSpPr>
        <p:spPr/>
        <p:txBody>
          <a:bodyPr/>
          <a:lstStyle/>
          <a:p>
            <a:r>
              <a:rPr lang="en-US" dirty="0"/>
              <a:t>TYPES OF CD:</a:t>
            </a:r>
            <a:br>
              <a:rPr lang="en-US" dirty="0"/>
            </a:br>
            <a:r>
              <a:rPr lang="en-US" dirty="0"/>
              <a:t>SOFT POWER &amp; HARD POWER</a:t>
            </a:r>
            <a:endParaRPr lang="en-PK" dirty="0"/>
          </a:p>
        </p:txBody>
      </p:sp>
      <p:sp>
        <p:nvSpPr>
          <p:cNvPr id="3" name="Content Placeholder 2">
            <a:extLst>
              <a:ext uri="{FF2B5EF4-FFF2-40B4-BE49-F238E27FC236}">
                <a16:creationId xmlns:a16="http://schemas.microsoft.com/office/drawing/2014/main" id="{06E3BE1A-F423-4F47-82FC-559E4323EE79}"/>
              </a:ext>
            </a:extLst>
          </p:cNvPr>
          <p:cNvSpPr>
            <a:spLocks noGrp="1"/>
          </p:cNvSpPr>
          <p:nvPr>
            <p:ph idx="1"/>
          </p:nvPr>
        </p:nvSpPr>
        <p:spPr/>
        <p:txBody>
          <a:bodyPr/>
          <a:lstStyle/>
          <a:p>
            <a:pPr lvl="0" algn="just"/>
            <a:r>
              <a:rPr lang="en-US" b="1" i="1" dirty="0"/>
              <a:t>Positive </a:t>
            </a:r>
            <a:r>
              <a:rPr lang="ro-RO" b="1" i="1" dirty="0"/>
              <a:t>C</a:t>
            </a:r>
            <a:r>
              <a:rPr lang="en-US" b="1" i="1" dirty="0" err="1"/>
              <a:t>ultural</a:t>
            </a:r>
            <a:r>
              <a:rPr lang="en-US" b="1" i="1" dirty="0"/>
              <a:t> </a:t>
            </a:r>
            <a:r>
              <a:rPr lang="ro-RO" b="1" i="1" dirty="0"/>
              <a:t>D</a:t>
            </a:r>
            <a:r>
              <a:rPr lang="en-US" b="1" i="1" dirty="0" err="1"/>
              <a:t>iplomacy</a:t>
            </a:r>
            <a:r>
              <a:rPr lang="en-US" b="1" i="1" dirty="0"/>
              <a:t> </a:t>
            </a:r>
            <a:r>
              <a:rPr lang="ro-RO" dirty="0"/>
              <a:t>- </a:t>
            </a:r>
            <a:r>
              <a:rPr lang="en-US" dirty="0"/>
              <a:t>involves </a:t>
            </a:r>
            <a:r>
              <a:rPr lang="ro-RO" dirty="0"/>
              <a:t>„</a:t>
            </a:r>
            <a:r>
              <a:rPr lang="en-US" dirty="0"/>
              <a:t>the power of persuasion, when a state actively supports cultural exchange and the use of soft power initiatives to strengthen intercultural relations as well as promote national interests</a:t>
            </a:r>
            <a:r>
              <a:rPr lang="ro-RO" dirty="0"/>
              <a:t>”</a:t>
            </a:r>
            <a:r>
              <a:rPr lang="en-US" dirty="0"/>
              <a:t>. </a:t>
            </a:r>
            <a:endParaRPr lang="en-PK" dirty="0"/>
          </a:p>
          <a:p>
            <a:pPr lvl="0" algn="just"/>
            <a:r>
              <a:rPr lang="en-US" b="1" i="1" dirty="0"/>
              <a:t>Negative</a:t>
            </a:r>
            <a:r>
              <a:rPr lang="ro-RO" b="1" i="1" dirty="0"/>
              <a:t> C</a:t>
            </a:r>
            <a:r>
              <a:rPr lang="en-US" b="1" i="1" dirty="0" err="1"/>
              <a:t>ultural</a:t>
            </a:r>
            <a:r>
              <a:rPr lang="en-US" b="1" i="1" dirty="0"/>
              <a:t> </a:t>
            </a:r>
            <a:r>
              <a:rPr lang="ro-RO" b="1" i="1" dirty="0"/>
              <a:t>D</a:t>
            </a:r>
            <a:r>
              <a:rPr lang="en-US" b="1" i="1" dirty="0" err="1"/>
              <a:t>iplomacy</a:t>
            </a:r>
            <a:r>
              <a:rPr lang="en-US" b="1" i="1" dirty="0"/>
              <a:t> </a:t>
            </a:r>
            <a:r>
              <a:rPr lang="ro-RO" dirty="0"/>
              <a:t>– refers to „</a:t>
            </a:r>
            <a:r>
              <a:rPr lang="en-US" dirty="0"/>
              <a:t>the restriction or limiting of cultural interactions by the state to protect its national image or interests</a:t>
            </a:r>
            <a:r>
              <a:rPr lang="ro-RO" dirty="0"/>
              <a:t>”.</a:t>
            </a:r>
            <a:endParaRPr lang="en-PK" dirty="0"/>
          </a:p>
          <a:p>
            <a:pPr algn="just"/>
            <a:r>
              <a:rPr lang="en-PK" dirty="0"/>
              <a:t>As compared to the ‘hard power’ of military might, the ‘soft power’ of cultural diplomacy has often been deeper, lasting, and persuasive. </a:t>
            </a:r>
          </a:p>
          <a:p>
            <a:endParaRPr lang="en-PK" dirty="0"/>
          </a:p>
        </p:txBody>
      </p:sp>
    </p:spTree>
    <p:extLst>
      <p:ext uri="{BB962C8B-B14F-4D97-AF65-F5344CB8AC3E}">
        <p14:creationId xmlns:p14="http://schemas.microsoft.com/office/powerpoint/2010/main" val="293905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9E73-52D5-486C-A8E1-87936C9AF991}"/>
              </a:ext>
            </a:extLst>
          </p:cNvPr>
          <p:cNvSpPr>
            <a:spLocks noGrp="1"/>
          </p:cNvSpPr>
          <p:nvPr>
            <p:ph type="title"/>
          </p:nvPr>
        </p:nvSpPr>
        <p:spPr>
          <a:xfrm>
            <a:off x="572371" y="881826"/>
            <a:ext cx="8108317" cy="800391"/>
          </a:xfrm>
        </p:spPr>
        <p:txBody>
          <a:bodyPr>
            <a:normAutofit fontScale="90000"/>
          </a:bodyPr>
          <a:lstStyle/>
          <a:p>
            <a:r>
              <a:rPr lang="en-US" dirty="0"/>
              <a:t>How can we Apply CD in Conflict Zone?</a:t>
            </a:r>
            <a:br>
              <a:rPr lang="en-PK" dirty="0"/>
            </a:br>
            <a:endParaRPr lang="en-PK" dirty="0"/>
          </a:p>
        </p:txBody>
      </p:sp>
      <p:sp>
        <p:nvSpPr>
          <p:cNvPr id="3" name="Content Placeholder 2">
            <a:extLst>
              <a:ext uri="{FF2B5EF4-FFF2-40B4-BE49-F238E27FC236}">
                <a16:creationId xmlns:a16="http://schemas.microsoft.com/office/drawing/2014/main" id="{24940C62-1503-4ADC-BBAC-2E0242F45485}"/>
              </a:ext>
            </a:extLst>
          </p:cNvPr>
          <p:cNvSpPr>
            <a:spLocks noGrp="1"/>
          </p:cNvSpPr>
          <p:nvPr>
            <p:ph idx="1"/>
          </p:nvPr>
        </p:nvSpPr>
        <p:spPr/>
        <p:txBody>
          <a:bodyPr/>
          <a:lstStyle/>
          <a:p>
            <a:pPr algn="just"/>
            <a:r>
              <a:rPr lang="en-US" dirty="0"/>
              <a:t>The actual implementation of CD started after the II world war when Britain and US try to ease down the tension in Europe and started investing in different EU development programs.</a:t>
            </a:r>
            <a:endParaRPr lang="en-PK" dirty="0"/>
          </a:p>
          <a:p>
            <a:pPr algn="just"/>
            <a:r>
              <a:rPr lang="en-US" dirty="0"/>
              <a:t>In order to ensure prompt and effective action by the United Nations, its Members confer on the Security Council primary responsibility for the maintenance of international peace and security and agree that in carrying out its duties under this responsibility the Security Council acts on their behalf</a:t>
            </a:r>
            <a:r>
              <a:rPr lang="ro-RO" dirty="0"/>
              <a:t>. </a:t>
            </a:r>
            <a:endParaRPr lang="en-PK" dirty="0"/>
          </a:p>
          <a:p>
            <a:pPr algn="just"/>
            <a:r>
              <a:rPr lang="en-US" dirty="0"/>
              <a:t>UN article 24 specifically promote the idea of Peace Making and Peace keeping.</a:t>
            </a:r>
          </a:p>
          <a:p>
            <a:pPr algn="just"/>
            <a:r>
              <a:rPr lang="en-US" altLang="en-US" dirty="0">
                <a:latin typeface="Times New Roman" pitchFamily="18" charset="0"/>
                <a:cs typeface="Times New Roman" pitchFamily="18" charset="0"/>
              </a:rPr>
              <a:t>This underlying concept is captured in the </a:t>
            </a:r>
            <a:r>
              <a:rPr lang="en-US" altLang="en-US" i="1" dirty="0">
                <a:latin typeface="Times New Roman" pitchFamily="18" charset="0"/>
                <a:cs typeface="Times New Roman" pitchFamily="18" charset="0"/>
              </a:rPr>
              <a:t>Vienna Convention on Diplomatic Relations </a:t>
            </a:r>
            <a:r>
              <a:rPr lang="en-US" altLang="en-US" dirty="0">
                <a:latin typeface="Times New Roman" pitchFamily="18" charset="0"/>
                <a:cs typeface="Times New Roman" pitchFamily="18" charset="0"/>
              </a:rPr>
              <a:t>(1961)</a:t>
            </a:r>
            <a:r>
              <a:rPr lang="en-US" altLang="en-US" i="1" dirty="0">
                <a:latin typeface="Times New Roman" pitchFamily="18" charset="0"/>
                <a:cs typeface="Times New Roman" pitchFamily="18" charset="0"/>
              </a:rPr>
              <a:t> </a:t>
            </a:r>
            <a:r>
              <a:rPr lang="en-US" altLang="en-US" dirty="0">
                <a:latin typeface="Times New Roman" pitchFamily="18" charset="0"/>
                <a:cs typeface="Times New Roman" pitchFamily="18" charset="0"/>
              </a:rPr>
              <a:t>– article 3:</a:t>
            </a:r>
          </a:p>
          <a:p>
            <a:pPr algn="just"/>
            <a:endParaRPr lang="en-PK" dirty="0"/>
          </a:p>
          <a:p>
            <a:endParaRPr lang="en-PK" dirty="0"/>
          </a:p>
        </p:txBody>
      </p:sp>
    </p:spTree>
    <p:extLst>
      <p:ext uri="{BB962C8B-B14F-4D97-AF65-F5344CB8AC3E}">
        <p14:creationId xmlns:p14="http://schemas.microsoft.com/office/powerpoint/2010/main" val="353117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10FE-1A56-4644-AF73-085C224287DE}"/>
              </a:ext>
            </a:extLst>
          </p:cNvPr>
          <p:cNvSpPr>
            <a:spLocks noGrp="1"/>
          </p:cNvSpPr>
          <p:nvPr>
            <p:ph type="title"/>
          </p:nvPr>
        </p:nvSpPr>
        <p:spPr>
          <a:xfrm>
            <a:off x="363227" y="1223853"/>
            <a:ext cx="8596668" cy="716629"/>
          </a:xfrm>
        </p:spPr>
        <p:txBody>
          <a:bodyPr/>
          <a:lstStyle/>
          <a:p>
            <a:r>
              <a:rPr lang="en-US" dirty="0"/>
              <a:t>Case Study Analysis in CD-Conflict Zone</a:t>
            </a:r>
            <a:endParaRPr lang="en-PK" dirty="0"/>
          </a:p>
        </p:txBody>
      </p:sp>
      <p:sp>
        <p:nvSpPr>
          <p:cNvPr id="3" name="Content Placeholder 2">
            <a:extLst>
              <a:ext uri="{FF2B5EF4-FFF2-40B4-BE49-F238E27FC236}">
                <a16:creationId xmlns:a16="http://schemas.microsoft.com/office/drawing/2014/main" id="{56696848-767D-4695-A221-39ECC7E3FEFF}"/>
              </a:ext>
            </a:extLst>
          </p:cNvPr>
          <p:cNvSpPr>
            <a:spLocks noGrp="1"/>
          </p:cNvSpPr>
          <p:nvPr>
            <p:ph idx="1"/>
          </p:nvPr>
        </p:nvSpPr>
        <p:spPr/>
        <p:txBody>
          <a:bodyPr/>
          <a:lstStyle/>
          <a:p>
            <a:pPr lvl="0" algn="just"/>
            <a:r>
              <a:rPr lang="en-US" dirty="0"/>
              <a:t>The </a:t>
            </a:r>
            <a:r>
              <a:rPr lang="en-US" b="1" i="1" dirty="0"/>
              <a:t>Historical Context</a:t>
            </a:r>
            <a:r>
              <a:rPr lang="en-US" dirty="0"/>
              <a:t> in which the cultural diplomacy case study was developed.</a:t>
            </a:r>
            <a:endParaRPr lang="en-PK" dirty="0"/>
          </a:p>
          <a:p>
            <a:pPr lvl="0" algn="just"/>
            <a:r>
              <a:rPr lang="en-US" dirty="0"/>
              <a:t>2. The </a:t>
            </a:r>
            <a:r>
              <a:rPr lang="en-US" b="1" i="1" dirty="0"/>
              <a:t>Agent</a:t>
            </a:r>
            <a:r>
              <a:rPr lang="en-US" dirty="0"/>
              <a:t> that promoted the cultural diplomacy initiative.</a:t>
            </a:r>
            <a:endParaRPr lang="en-PK" dirty="0"/>
          </a:p>
          <a:p>
            <a:pPr lvl="0" algn="just"/>
            <a:r>
              <a:rPr lang="en-US" dirty="0"/>
              <a:t>3. The </a:t>
            </a:r>
            <a:r>
              <a:rPr lang="en-US" b="1" i="1" dirty="0"/>
              <a:t>Agenda</a:t>
            </a:r>
            <a:r>
              <a:rPr lang="en-US" dirty="0"/>
              <a:t> put in practice by the Agent.</a:t>
            </a:r>
            <a:endParaRPr lang="en-PK" dirty="0"/>
          </a:p>
          <a:p>
            <a:pPr lvl="0" algn="just"/>
            <a:r>
              <a:rPr lang="en-US" dirty="0"/>
              <a:t>4. The </a:t>
            </a:r>
            <a:r>
              <a:rPr lang="en-US" b="1" i="1" dirty="0"/>
              <a:t>Vehicle</a:t>
            </a:r>
            <a:r>
              <a:rPr lang="en-US" dirty="0"/>
              <a:t> that was used for implementing the cultural diplomacy initiative.</a:t>
            </a:r>
            <a:endParaRPr lang="en-PK" dirty="0"/>
          </a:p>
          <a:p>
            <a:pPr lvl="0" algn="just"/>
            <a:r>
              <a:rPr lang="en-US" dirty="0"/>
              <a:t>5. The </a:t>
            </a:r>
            <a:r>
              <a:rPr lang="en-US" b="1" i="1" dirty="0"/>
              <a:t>Target</a:t>
            </a:r>
            <a:r>
              <a:rPr lang="en-US" dirty="0"/>
              <a:t> </a:t>
            </a:r>
            <a:r>
              <a:rPr lang="en-US" b="1" i="1" dirty="0"/>
              <a:t>Audience</a:t>
            </a:r>
            <a:r>
              <a:rPr lang="en-US" dirty="0"/>
              <a:t> for the Agent practicing cultural diplomacy.</a:t>
            </a:r>
            <a:endParaRPr lang="en-PK" dirty="0"/>
          </a:p>
          <a:p>
            <a:endParaRPr lang="en-PK" dirty="0"/>
          </a:p>
        </p:txBody>
      </p:sp>
    </p:spTree>
    <p:extLst>
      <p:ext uri="{BB962C8B-B14F-4D97-AF65-F5344CB8AC3E}">
        <p14:creationId xmlns:p14="http://schemas.microsoft.com/office/powerpoint/2010/main" val="294101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08AAC-8B70-4CC4-82DF-49A19A4FC867}"/>
              </a:ext>
            </a:extLst>
          </p:cNvPr>
          <p:cNvSpPr>
            <a:spLocks noGrp="1"/>
          </p:cNvSpPr>
          <p:nvPr>
            <p:ph type="title"/>
          </p:nvPr>
        </p:nvSpPr>
        <p:spPr>
          <a:xfrm>
            <a:off x="1043950" y="1179151"/>
            <a:ext cx="3300646" cy="4463889"/>
          </a:xfrm>
        </p:spPr>
        <p:txBody>
          <a:bodyPr anchor="ctr">
            <a:normAutofit/>
          </a:bodyPr>
          <a:lstStyle/>
          <a:p>
            <a:r>
              <a:rPr lang="en-US" dirty="0"/>
              <a:t>OSCE Instruments:</a:t>
            </a:r>
            <a:endParaRPr lang="en-PK"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6D7076-0641-49DB-B8B3-D1C2EDEF2DAB}"/>
              </a:ext>
            </a:extLst>
          </p:cNvPr>
          <p:cNvSpPr>
            <a:spLocks noGrp="1"/>
          </p:cNvSpPr>
          <p:nvPr>
            <p:ph idx="1"/>
          </p:nvPr>
        </p:nvSpPr>
        <p:spPr>
          <a:xfrm>
            <a:off x="4978918" y="1109145"/>
            <a:ext cx="6341016" cy="4603900"/>
          </a:xfrm>
        </p:spPr>
        <p:txBody>
          <a:bodyPr anchor="ctr">
            <a:normAutofit/>
          </a:bodyPr>
          <a:lstStyle/>
          <a:p>
            <a:r>
              <a:rPr lang="ro-RO" b="1" u="dbl" dirty="0"/>
              <a:t>Since 1990</a:t>
            </a:r>
            <a:r>
              <a:rPr lang="en-US" b="1" u="dbl" dirty="0"/>
              <a:t>’s, t</a:t>
            </a:r>
            <a:r>
              <a:rPr lang="ro-RO" b="1" u="dbl" dirty="0"/>
              <a:t>he OSCE(</a:t>
            </a:r>
            <a:r>
              <a:rPr lang="en-PK" b="1" u="dbl" dirty="0"/>
              <a:t>Organization for Security and Co-operation in Europe</a:t>
            </a:r>
            <a:r>
              <a:rPr lang="en-US" b="1" u="dbl" dirty="0"/>
              <a:t>)</a:t>
            </a:r>
            <a:r>
              <a:rPr lang="ro-RO" b="1" u="dbl" dirty="0"/>
              <a:t> evolved as the primary instrument for:</a:t>
            </a:r>
            <a:endParaRPr lang="en-PK" dirty="0"/>
          </a:p>
          <a:p>
            <a:r>
              <a:rPr lang="vi-VN" dirty="0"/>
              <a:t>a). </a:t>
            </a:r>
            <a:r>
              <a:rPr lang="ro-RO" dirty="0"/>
              <a:t>Early warning</a:t>
            </a:r>
            <a:r>
              <a:rPr lang="vi-VN" dirty="0"/>
              <a:t>; </a:t>
            </a:r>
            <a:endParaRPr lang="en-PK" dirty="0"/>
          </a:p>
          <a:p>
            <a:r>
              <a:rPr lang="vi-VN" dirty="0"/>
              <a:t>b). Conflict preven</a:t>
            </a:r>
            <a:r>
              <a:rPr lang="ro-RO" dirty="0"/>
              <a:t>t</a:t>
            </a:r>
            <a:r>
              <a:rPr lang="vi-VN" dirty="0"/>
              <a:t>i</a:t>
            </a:r>
            <a:r>
              <a:rPr lang="ro-RO" dirty="0"/>
              <a:t>on</a:t>
            </a:r>
            <a:r>
              <a:rPr lang="vi-VN" dirty="0"/>
              <a:t>; </a:t>
            </a:r>
            <a:endParaRPr lang="en-PK" dirty="0"/>
          </a:p>
          <a:p>
            <a:r>
              <a:rPr lang="vi-VN" dirty="0"/>
              <a:t>c). </a:t>
            </a:r>
            <a:r>
              <a:rPr lang="ro-RO" dirty="0"/>
              <a:t>Crisis management</a:t>
            </a:r>
            <a:r>
              <a:rPr lang="vi-VN" dirty="0"/>
              <a:t>; </a:t>
            </a:r>
            <a:endParaRPr lang="en-PK" dirty="0"/>
          </a:p>
          <a:p>
            <a:r>
              <a:rPr lang="vi-VN" dirty="0"/>
              <a:t>d). </a:t>
            </a:r>
            <a:r>
              <a:rPr lang="ro-RO" dirty="0"/>
              <a:t>P</a:t>
            </a:r>
            <a:r>
              <a:rPr lang="vi-VN" dirty="0"/>
              <a:t>ost-conflict re</a:t>
            </a:r>
            <a:r>
              <a:rPr lang="ro-RO" dirty="0"/>
              <a:t>h</a:t>
            </a:r>
            <a:r>
              <a:rPr lang="vi-VN" dirty="0"/>
              <a:t>abilita</a:t>
            </a:r>
            <a:r>
              <a:rPr lang="ro-RO" dirty="0"/>
              <a:t>tion.</a:t>
            </a:r>
            <a:endParaRPr lang="en-PK" dirty="0"/>
          </a:p>
          <a:p>
            <a:endParaRPr lang="en-PK"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471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89C3-A3BE-4240-829D-AA4C50177639}"/>
              </a:ext>
            </a:extLst>
          </p:cNvPr>
          <p:cNvSpPr>
            <a:spLocks noGrp="1"/>
          </p:cNvSpPr>
          <p:nvPr>
            <p:ph type="title"/>
          </p:nvPr>
        </p:nvSpPr>
        <p:spPr/>
        <p:txBody>
          <a:bodyPr/>
          <a:lstStyle/>
          <a:p>
            <a:r>
              <a:rPr lang="en-US" dirty="0"/>
              <a:t>CD In Conflict Zone:</a:t>
            </a:r>
            <a:br>
              <a:rPr lang="en-US" dirty="0"/>
            </a:br>
            <a:r>
              <a:rPr lang="en-US" dirty="0"/>
              <a:t>Bosnia Conflict:</a:t>
            </a:r>
            <a:endParaRPr lang="en-PK" dirty="0"/>
          </a:p>
        </p:txBody>
      </p:sp>
      <p:sp>
        <p:nvSpPr>
          <p:cNvPr id="3" name="Content Placeholder 2">
            <a:extLst>
              <a:ext uri="{FF2B5EF4-FFF2-40B4-BE49-F238E27FC236}">
                <a16:creationId xmlns:a16="http://schemas.microsoft.com/office/drawing/2014/main" id="{6301EF1F-84C5-4E4A-B7A1-7192A84EC389}"/>
              </a:ext>
            </a:extLst>
          </p:cNvPr>
          <p:cNvSpPr>
            <a:spLocks noGrp="1"/>
          </p:cNvSpPr>
          <p:nvPr>
            <p:ph idx="1"/>
          </p:nvPr>
        </p:nvSpPr>
        <p:spPr/>
        <p:txBody>
          <a:bodyPr>
            <a:normAutofit fontScale="92500" lnSpcReduction="20000"/>
          </a:bodyPr>
          <a:lstStyle/>
          <a:p>
            <a:pPr algn="just"/>
            <a:r>
              <a:rPr lang="ro-RO" b="1" dirty="0"/>
              <a:t>Tension started when in 1991 proclamation of Slovenia and Croatia independence - upset the delicate balance of power within Yugoslavia, many cases of mass killing were recorded espically in bosnia and hasogovina </a:t>
            </a:r>
            <a:endParaRPr lang="en-PK" dirty="0"/>
          </a:p>
          <a:p>
            <a:pPr lvl="0" algn="just"/>
            <a:r>
              <a:rPr lang="ro-RO" dirty="0"/>
              <a:t>The </a:t>
            </a:r>
            <a:r>
              <a:rPr lang="ro-RO" i="1" dirty="0"/>
              <a:t>Stari Most </a:t>
            </a:r>
            <a:r>
              <a:rPr lang="ro-RO" dirty="0"/>
              <a:t>(Old Bridge) at Mostar reopened in July 23</a:t>
            </a:r>
            <a:r>
              <a:rPr lang="ro-RO" baseline="30000" dirty="0"/>
              <a:t>rd</a:t>
            </a:r>
            <a:r>
              <a:rPr lang="ro-RO" dirty="0"/>
              <a:t>, 2004, more than four centuries after it was first erected, and a decade after it was deliberately destroyed by Croat tank shells during the Bosnian war (in 1993). </a:t>
            </a:r>
            <a:endParaRPr lang="en-PK" dirty="0"/>
          </a:p>
          <a:p>
            <a:pPr algn="just"/>
            <a:r>
              <a:rPr lang="ro-RO" dirty="0"/>
              <a:t>The reconstruction was promoted by the World Bank, UNESCO, t</a:t>
            </a:r>
            <a:r>
              <a:rPr lang="en-US" dirty="0"/>
              <a:t>he Aga Khan Trust for Culture and the World Monuments Fund</a:t>
            </a:r>
            <a:r>
              <a:rPr lang="ro-RO" dirty="0"/>
              <a:t>. It was funded by the U.S., Turkish, Italian, Dutch and Croat governments, among others. </a:t>
            </a:r>
            <a:endParaRPr lang="en-PK" dirty="0"/>
          </a:p>
          <a:p>
            <a:pPr lvl="0" algn="just"/>
            <a:r>
              <a:rPr lang="en-US" dirty="0"/>
              <a:t>UNDP Project 2010- reconstruction of the </a:t>
            </a:r>
            <a:r>
              <a:rPr lang="en-US" dirty="0" err="1"/>
              <a:t>Ferhadija</a:t>
            </a:r>
            <a:r>
              <a:rPr lang="en-US" dirty="0"/>
              <a:t> Mosque in Banja Luka, to promote peace</a:t>
            </a:r>
          </a:p>
          <a:p>
            <a:pPr algn="just"/>
            <a:r>
              <a:rPr lang="en-US" dirty="0"/>
              <a:t>Impact in Kosovo-</a:t>
            </a:r>
            <a:r>
              <a:rPr lang="ro-RO" altLang="en-US" i="1" dirty="0">
                <a:latin typeface="Times New Roman" panose="02020603050405020304" pitchFamily="18" charset="0"/>
                <a:cs typeface="Times New Roman" panose="02020603050405020304" pitchFamily="18" charset="0"/>
              </a:rPr>
              <a:t>The Graz Process</a:t>
            </a:r>
            <a:r>
              <a:rPr lang="ro-RO" altLang="en-US" dirty="0">
                <a:latin typeface="Times New Roman" panose="02020603050405020304" pitchFamily="18" charset="0"/>
                <a:cs typeface="Times New Roman" panose="02020603050405020304" pitchFamily="18" charset="0"/>
              </a:rPr>
              <a:t>” was related to </a:t>
            </a:r>
            <a:r>
              <a:rPr lang="en-US" altLang="en-US" dirty="0">
                <a:latin typeface="Times New Roman" panose="02020603050405020304" pitchFamily="18" charset="0"/>
                <a:cs typeface="Times New Roman" panose="02020603050405020304" pitchFamily="18" charset="0"/>
              </a:rPr>
              <a:t>the issue education that was entrusted to Working Table I of the Pact. It was designed to promote the democratic and peaceful development of the South Eastern European region by supporting and coordinating education-related projects.</a:t>
            </a:r>
          </a:p>
          <a:p>
            <a:pPr lvl="0" algn="just"/>
            <a:endParaRPr lang="en-PK" dirty="0"/>
          </a:p>
          <a:p>
            <a:endParaRPr lang="en-PK" dirty="0"/>
          </a:p>
        </p:txBody>
      </p:sp>
    </p:spTree>
    <p:extLst>
      <p:ext uri="{BB962C8B-B14F-4D97-AF65-F5344CB8AC3E}">
        <p14:creationId xmlns:p14="http://schemas.microsoft.com/office/powerpoint/2010/main" val="411134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3130-9662-4F6D-82EF-C4091966FE39}"/>
              </a:ext>
            </a:extLst>
          </p:cNvPr>
          <p:cNvSpPr>
            <a:spLocks noGrp="1"/>
          </p:cNvSpPr>
          <p:nvPr>
            <p:ph type="title"/>
          </p:nvPr>
        </p:nvSpPr>
        <p:spPr/>
        <p:txBody>
          <a:bodyPr/>
          <a:lstStyle/>
          <a:p>
            <a:r>
              <a:rPr lang="en-US" dirty="0"/>
              <a:t>CD In conflict Zones:</a:t>
            </a:r>
            <a:br>
              <a:rPr lang="en-US" dirty="0"/>
            </a:br>
            <a:r>
              <a:rPr lang="en-US" dirty="0"/>
              <a:t>Examples</a:t>
            </a:r>
            <a:endParaRPr lang="en-PK" dirty="0"/>
          </a:p>
        </p:txBody>
      </p:sp>
      <p:sp>
        <p:nvSpPr>
          <p:cNvPr id="3" name="Content Placeholder 2">
            <a:extLst>
              <a:ext uri="{FF2B5EF4-FFF2-40B4-BE49-F238E27FC236}">
                <a16:creationId xmlns:a16="http://schemas.microsoft.com/office/drawing/2014/main" id="{DAC00562-7007-41CD-B50D-4B822ABC7560}"/>
              </a:ext>
            </a:extLst>
          </p:cNvPr>
          <p:cNvSpPr>
            <a:spLocks noGrp="1"/>
          </p:cNvSpPr>
          <p:nvPr>
            <p:ph idx="1"/>
          </p:nvPr>
        </p:nvSpPr>
        <p:spPr/>
        <p:txBody>
          <a:bodyPr/>
          <a:lstStyle/>
          <a:p>
            <a:r>
              <a:rPr lang="en-US" dirty="0"/>
              <a:t>Middle East Conflict </a:t>
            </a:r>
          </a:p>
          <a:p>
            <a:r>
              <a:rPr lang="en-US" dirty="0"/>
              <a:t>Student exchange program between EU and US</a:t>
            </a:r>
          </a:p>
          <a:p>
            <a:r>
              <a:rPr lang="en-US" dirty="0"/>
              <a:t>Marshal plan</a:t>
            </a:r>
          </a:p>
          <a:p>
            <a:r>
              <a:rPr lang="en-US" dirty="0"/>
              <a:t>China US –Hollywood CD</a:t>
            </a:r>
          </a:p>
          <a:p>
            <a:endParaRPr lang="en-US" dirty="0"/>
          </a:p>
          <a:p>
            <a:endParaRPr lang="en-PK" dirty="0"/>
          </a:p>
        </p:txBody>
      </p:sp>
    </p:spTree>
    <p:extLst>
      <p:ext uri="{BB962C8B-B14F-4D97-AF65-F5344CB8AC3E}">
        <p14:creationId xmlns:p14="http://schemas.microsoft.com/office/powerpoint/2010/main" val="302005046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110</TotalTime>
  <Words>889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Constantia</vt:lpstr>
      <vt:lpstr>Franklin Gothic Book</vt:lpstr>
      <vt:lpstr>Tahoma</vt:lpstr>
      <vt:lpstr>Times New Roman</vt:lpstr>
      <vt:lpstr>Wingdings 3</vt:lpstr>
      <vt:lpstr>Facet</vt:lpstr>
      <vt:lpstr>Cultural Diplomacy in Conflict Zone</vt:lpstr>
      <vt:lpstr>INTRODUCTION:</vt:lpstr>
      <vt:lpstr>BACKGROUND STUDY</vt:lpstr>
      <vt:lpstr>TYPES OF CD: SOFT POWER &amp; HARD POWER</vt:lpstr>
      <vt:lpstr>How can we Apply CD in Conflict Zone? </vt:lpstr>
      <vt:lpstr>Case Study Analysis in CD-Conflict Zone</vt:lpstr>
      <vt:lpstr>OSCE Instruments:</vt:lpstr>
      <vt:lpstr>CD In Conflict Zone: Bosnia Conflict:</vt:lpstr>
      <vt:lpstr>CD In conflict Zones: Examples</vt:lpstr>
      <vt:lpstr> Pakistan-India Conflict and CD</vt:lpstr>
      <vt:lpstr>Pakistan-India Cultural Diplomacy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Diplomacy in Conflict Zone</dc:title>
  <dc:creator>TU-Pseudonym 6977310165817289</dc:creator>
  <cp:lastModifiedBy>TU-Pseudonym 6977310165817289</cp:lastModifiedBy>
  <cp:revision>5</cp:revision>
  <dcterms:created xsi:type="dcterms:W3CDTF">2020-01-14T09:26:22Z</dcterms:created>
  <dcterms:modified xsi:type="dcterms:W3CDTF">2020-01-14T11:17:01Z</dcterms:modified>
</cp:coreProperties>
</file>