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9" r:id="rId4"/>
    <p:sldId id="260" r:id="rId5"/>
    <p:sldId id="261" r:id="rId6"/>
    <p:sldId id="265" r:id="rId7"/>
    <p:sldId id="263" r:id="rId8"/>
    <p:sldId id="267" r:id="rId9"/>
    <p:sldId id="268" r:id="rId10"/>
    <p:sldId id="25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95" d="100"/>
          <a:sy n="95" d="100"/>
        </p:scale>
        <p:origin x="104"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9D6DC-E1CB-4874-BF52-C3407230D20E}"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62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3516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5019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8792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4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106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0828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8222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4D6ACF-ECB9-4B5F-A429-08B8AC75E8EF}" type="datetime1">
              <a:rPr lang="en-US" smtClean="0"/>
              <a:t>10/6/2021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9252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8B429B-EE2A-486A-BDB9-0C848B4FAFDD}" type="datetime1">
              <a:rPr lang="en-US" smtClean="0"/>
              <a:t>10/6/2021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3BAE12-D270-459D-897B-6833652BB167}" type="slidenum">
              <a:rPr lang="en-US" smtClean="0"/>
              <a:t>‹#›</a:t>
            </a:fld>
            <a:endParaRPr lang="en-US"/>
          </a:p>
        </p:txBody>
      </p:sp>
    </p:spTree>
    <p:extLst>
      <p:ext uri="{BB962C8B-B14F-4D97-AF65-F5344CB8AC3E}">
        <p14:creationId xmlns:p14="http://schemas.microsoft.com/office/powerpoint/2010/main" val="218645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5FE4A-CB8D-40AB-BFFC-AAF37EA071CB}" type="datetime1">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2810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17C94-3B1E-4991-BED3-41F8B0158A00}" type="datetime1">
              <a:rPr lang="en-US" smtClean="0"/>
              <a:t>10/6/2021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3BAE12-D270-459D-897B-6833652BB16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46948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42FD8-9D11-425C-A99F-18F76A92C4F9}"/>
              </a:ext>
            </a:extLst>
          </p:cNvPr>
          <p:cNvSpPr>
            <a:spLocks noGrp="1"/>
          </p:cNvSpPr>
          <p:nvPr>
            <p:ph type="ctrTitle"/>
          </p:nvPr>
        </p:nvSpPr>
        <p:spPr>
          <a:xfrm>
            <a:off x="6730000" y="639097"/>
            <a:ext cx="4813072" cy="3686015"/>
          </a:xfrm>
        </p:spPr>
        <p:txBody>
          <a:bodyPr>
            <a:normAutofit/>
          </a:bodyPr>
          <a:lstStyle/>
          <a:p>
            <a:r>
              <a:rPr lang="en-US" sz="5000">
                <a:solidFill>
                  <a:srgbClr val="658F95"/>
                </a:solidFill>
              </a:rPr>
              <a:t>Trade Liberalisation &amp; Growth: Case Study on G7 countries</a:t>
            </a:r>
            <a:endParaRPr lang="en-PK" sz="5000">
              <a:solidFill>
                <a:srgbClr val="658F95"/>
              </a:solidFill>
            </a:endParaRPr>
          </a:p>
        </p:txBody>
      </p:sp>
      <p:sp>
        <p:nvSpPr>
          <p:cNvPr id="3" name="Subtitle 2">
            <a:extLst>
              <a:ext uri="{FF2B5EF4-FFF2-40B4-BE49-F238E27FC236}">
                <a16:creationId xmlns:a16="http://schemas.microsoft.com/office/drawing/2014/main" id="{034B3040-3BD6-4B54-967D-558CDB0C974C}"/>
              </a:ext>
            </a:extLst>
          </p:cNvPr>
          <p:cNvSpPr>
            <a:spLocks noGrp="1"/>
          </p:cNvSpPr>
          <p:nvPr>
            <p:ph type="subTitle" idx="1"/>
          </p:nvPr>
        </p:nvSpPr>
        <p:spPr>
          <a:xfrm>
            <a:off x="6729999" y="4455621"/>
            <a:ext cx="4829101" cy="1238616"/>
          </a:xfrm>
        </p:spPr>
        <p:txBody>
          <a:bodyPr>
            <a:normAutofit/>
          </a:bodyPr>
          <a:lstStyle/>
          <a:p>
            <a:r>
              <a:rPr lang="en-US" dirty="0">
                <a:solidFill>
                  <a:schemeClr val="tx1">
                    <a:lumMod val="85000"/>
                    <a:lumOff val="15000"/>
                  </a:schemeClr>
                </a:solidFill>
              </a:rPr>
              <a:t>Presented By : Bushra Hashmi</a:t>
            </a:r>
            <a:endParaRPr lang="en-PK" dirty="0">
              <a:solidFill>
                <a:schemeClr val="tx1">
                  <a:lumMod val="85000"/>
                  <a:lumOff val="15000"/>
                </a:schemeClr>
              </a:solidFill>
            </a:endParaRPr>
          </a:p>
        </p:txBody>
      </p:sp>
      <p:pic>
        <p:nvPicPr>
          <p:cNvPr id="4" name="Picture 3" descr="Abstract blue and white lights">
            <a:extLst>
              <a:ext uri="{FF2B5EF4-FFF2-40B4-BE49-F238E27FC236}">
                <a16:creationId xmlns:a16="http://schemas.microsoft.com/office/drawing/2014/main" id="{3662C3EE-3279-4473-9F93-DEFEBDB79CEE}"/>
              </a:ext>
            </a:extLst>
          </p:cNvPr>
          <p:cNvPicPr>
            <a:picLocks noChangeAspect="1"/>
          </p:cNvPicPr>
          <p:nvPr/>
        </p:nvPicPr>
        <p:blipFill rotWithShape="1">
          <a:blip r:embed="rId2"/>
          <a:srcRect l="18278" r="22388" b="-1"/>
          <a:stretch/>
        </p:blipFill>
        <p:spPr>
          <a:xfrm>
            <a:off x="1" y="10"/>
            <a:ext cx="6096000" cy="6857990"/>
          </a:xfrm>
          <a:prstGeom prst="rect">
            <a:avLst/>
          </a:prstGeom>
        </p:spPr>
      </p:pic>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72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47F5-4EFF-45A1-9FBF-F283C75CC4F2}"/>
              </a:ext>
            </a:extLst>
          </p:cNvPr>
          <p:cNvSpPr>
            <a:spLocks noGrp="1"/>
          </p:cNvSpPr>
          <p:nvPr>
            <p:ph type="title"/>
          </p:nvPr>
        </p:nvSpPr>
        <p:spPr>
          <a:xfrm>
            <a:off x="457200" y="594359"/>
            <a:ext cx="3200400" cy="1400696"/>
          </a:xfrm>
        </p:spPr>
        <p:txBody>
          <a:bodyPr>
            <a:normAutofit/>
          </a:bodyPr>
          <a:lstStyle/>
          <a:p>
            <a:r>
              <a:rPr lang="en-US" sz="1800" i="1" dirty="0">
                <a:effectLst/>
                <a:latin typeface="Times New Roman" panose="02020603050405020304" pitchFamily="18" charset="0"/>
                <a:ea typeface="Calibri" panose="020F0502020204030204" pitchFamily="34" charset="0"/>
              </a:rPr>
              <a:t>The novel model representation of literature of trade openness and growth</a:t>
            </a:r>
            <a:br>
              <a:rPr lang="en-US" sz="1800" i="1" dirty="0">
                <a:effectLst/>
                <a:latin typeface="Times New Roman" panose="02020603050405020304" pitchFamily="18" charset="0"/>
                <a:ea typeface="Calibri" panose="020F0502020204030204" pitchFamily="34" charset="0"/>
              </a:rPr>
            </a:br>
            <a:endParaRPr lang="en-PK" dirty="0"/>
          </a:p>
        </p:txBody>
      </p:sp>
      <p:sp>
        <p:nvSpPr>
          <p:cNvPr id="4" name="Text Placeholder 3">
            <a:extLst>
              <a:ext uri="{FF2B5EF4-FFF2-40B4-BE49-F238E27FC236}">
                <a16:creationId xmlns:a16="http://schemas.microsoft.com/office/drawing/2014/main" id="{42BD3F38-09DF-4887-A3E0-578C1AD6DA4A}"/>
              </a:ext>
            </a:extLst>
          </p:cNvPr>
          <p:cNvSpPr>
            <a:spLocks noGrp="1"/>
          </p:cNvSpPr>
          <p:nvPr>
            <p:ph type="body" sz="half" idx="2"/>
          </p:nvPr>
        </p:nvSpPr>
        <p:spPr>
          <a:xfrm>
            <a:off x="457200" y="2335876"/>
            <a:ext cx="3200400" cy="3969328"/>
          </a:xfrm>
        </p:spPr>
        <p:txBody>
          <a:bodyPr>
            <a:normAutofit fontScale="85000" lnSpcReduction="20000"/>
          </a:bodyPr>
          <a:lstStyle/>
          <a:p>
            <a:pPr algn="just"/>
            <a:r>
              <a:rPr lang="en-US" sz="2100" i="1"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T</a:t>
            </a:r>
            <a:r>
              <a:rPr lang="en-US" sz="2100" i="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rade openness and growth both has a bi-directional relationship. If one increases, the other factor will boost it, trade openness and process start with the reduction of the tariff, which eventually increases export of the home country. Expansion of exports gave room for new technology and an educated workforce. The growth of the economic infrastructure of the country matters; it helps to attract FDI. Foreign investor attracts skilled </a:t>
            </a:r>
            <a:r>
              <a:rPr lang="en-US" sz="2100" i="1" dirty="0" err="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labour</a:t>
            </a:r>
            <a:r>
              <a:rPr lang="en-US" sz="2100" i="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and technology advancement, which eventually benefits the economy to increase domestic investment and capital. </a:t>
            </a:r>
            <a:endParaRPr lang="en-PK" sz="2100" i="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PK" sz="1800" dirty="0">
                <a:solidFill>
                  <a:srgbClr val="211D1E"/>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800" dirty="0">
                <a:solidFill>
                  <a:srgbClr val="211D1E"/>
                </a:solidFill>
                <a:effectLst/>
                <a:latin typeface="Times New Roman" panose="02020603050405020304" pitchFamily="18" charset="0"/>
                <a:ea typeface="Calibri" panose="020F0502020204030204" pitchFamily="34" charset="0"/>
                <a:cs typeface="Times New Roman" panose="02020603050405020304" pitchFamily="18" charset="0"/>
              </a:rPr>
              <a:t>:</a:t>
            </a:r>
            <a:r>
              <a:rPr lang="en-PK" sz="1800" dirty="0">
                <a:solidFill>
                  <a:srgbClr val="211D1E"/>
                </a:solidFill>
                <a:effectLst/>
                <a:latin typeface="Times New Roman" panose="02020603050405020304" pitchFamily="18" charset="0"/>
                <a:ea typeface="Calibri" panose="020F0502020204030204" pitchFamily="34" charset="0"/>
                <a:cs typeface="Times New Roman" panose="02020603050405020304" pitchFamily="18" charset="0"/>
              </a:rPr>
              <a:t> Author’s creation</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pic>
        <p:nvPicPr>
          <p:cNvPr id="5" name="Picture 4">
            <a:extLst>
              <a:ext uri="{FF2B5EF4-FFF2-40B4-BE49-F238E27FC236}">
                <a16:creationId xmlns:a16="http://schemas.microsoft.com/office/drawing/2014/main" id="{11E9061A-7C0B-48FC-A438-1B48E9A5F4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5353" y="594359"/>
            <a:ext cx="6229957" cy="5439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273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64F5-CB91-4D8D-A94E-50B6E5707F01}"/>
              </a:ext>
            </a:extLst>
          </p:cNvPr>
          <p:cNvSpPr>
            <a:spLocks noGrp="1"/>
          </p:cNvSpPr>
          <p:nvPr>
            <p:ph type="title"/>
          </p:nvPr>
        </p:nvSpPr>
        <p:spPr/>
        <p:txBody>
          <a:bodyPr/>
          <a:lstStyle/>
          <a:p>
            <a:r>
              <a:rPr lang="en-US" dirty="0"/>
              <a:t>Results</a:t>
            </a:r>
            <a:endParaRPr lang="en-PK" dirty="0"/>
          </a:p>
        </p:txBody>
      </p:sp>
      <p:sp>
        <p:nvSpPr>
          <p:cNvPr id="3" name="Content Placeholder 2">
            <a:extLst>
              <a:ext uri="{FF2B5EF4-FFF2-40B4-BE49-F238E27FC236}">
                <a16:creationId xmlns:a16="http://schemas.microsoft.com/office/drawing/2014/main" id="{A5A1ADF4-4745-466C-B387-BFB03E78DBBF}"/>
              </a:ext>
            </a:extLst>
          </p:cNvPr>
          <p:cNvSpPr>
            <a:spLocks noGrp="1"/>
          </p:cNvSpPr>
          <p:nvPr>
            <p:ph idx="1"/>
          </p:nvPr>
        </p:nvSpPr>
        <p:spPr/>
        <p:txBody>
          <a:bodyPr/>
          <a:lstStyle/>
          <a:p>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anel technique is useful in a larger dataset. In the current study, the preferable fixed-effect model signifies the positive relationship with all included variables except GFCF.</a:t>
            </a:r>
          </a:p>
          <a:p>
            <a:r>
              <a:rPr lang="en-US" sz="1800" dirty="0">
                <a:solidFill>
                  <a:srgbClr val="000000"/>
                </a:solidFill>
                <a:latin typeface="Times New Roman" panose="02020603050405020304" pitchFamily="18" charset="0"/>
                <a:ea typeface="Calibri" panose="020F0502020204030204" pitchFamily="34" charset="0"/>
              </a:rPr>
              <a:t>Model </a:t>
            </a:r>
            <a:r>
              <a:rPr lang="en-US" sz="1800" dirty="0">
                <a:solidFill>
                  <a:srgbClr val="000000"/>
                </a:solidFill>
                <a:effectLst/>
                <a:latin typeface="Times New Roman" panose="02020603050405020304" pitchFamily="18" charset="0"/>
                <a:ea typeface="Calibri" panose="020F0502020204030204" pitchFamily="34" charset="0"/>
              </a:rPr>
              <a:t>explains that trade openness and growth both has a bi-directional relationship. If one increases, the other factor will boost it, trade openness and process start with the reduction of the tariff, which eventually increases export of the home country. </a:t>
            </a:r>
            <a:endParaRPr lang="en-US" sz="1800" dirty="0">
              <a:solidFill>
                <a:srgbClr val="000000"/>
              </a:solidFill>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rPr>
              <a:t>The growth of the economic infrastructure of the country matters; it helps to attract FDI. Foreign investor attracts skilled </a:t>
            </a:r>
            <a:r>
              <a:rPr lang="en-US" sz="1800" dirty="0" err="1">
                <a:solidFill>
                  <a:srgbClr val="000000"/>
                </a:solidFill>
                <a:effectLst/>
                <a:latin typeface="Times New Roman" panose="02020603050405020304" pitchFamily="18" charset="0"/>
                <a:ea typeface="Calibri" panose="020F0502020204030204" pitchFamily="34" charset="0"/>
              </a:rPr>
              <a:t>labour</a:t>
            </a:r>
            <a:r>
              <a:rPr lang="en-US" sz="1800" dirty="0">
                <a:solidFill>
                  <a:srgbClr val="000000"/>
                </a:solidFill>
                <a:effectLst/>
                <a:latin typeface="Times New Roman" panose="02020603050405020304" pitchFamily="18" charset="0"/>
                <a:ea typeface="Calibri" panose="020F0502020204030204" pitchFamily="34" charset="0"/>
              </a:rPr>
              <a:t> and technology advancement.</a:t>
            </a:r>
          </a:p>
          <a:p>
            <a:r>
              <a:rPr lang="en-US" sz="1800" dirty="0">
                <a:solidFill>
                  <a:srgbClr val="000000"/>
                </a:solidFill>
                <a:latin typeface="Times New Roman" panose="02020603050405020304" pitchFamily="18" charset="0"/>
              </a:rPr>
              <a:t>G7 countries have a big room to develop business in underdeveloped countries and make a trade as factor of growth of the economy.</a:t>
            </a:r>
            <a:endParaRPr lang="en-PK" dirty="0"/>
          </a:p>
        </p:txBody>
      </p:sp>
    </p:spTree>
    <p:extLst>
      <p:ext uri="{BB962C8B-B14F-4D97-AF65-F5344CB8AC3E}">
        <p14:creationId xmlns:p14="http://schemas.microsoft.com/office/powerpoint/2010/main" val="4942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4888-A864-4B81-B9F9-E5B23ED645AF}"/>
              </a:ext>
            </a:extLst>
          </p:cNvPr>
          <p:cNvSpPr>
            <a:spLocks noGrp="1"/>
          </p:cNvSpPr>
          <p:nvPr>
            <p:ph type="title"/>
          </p:nvPr>
        </p:nvSpPr>
        <p:spPr>
          <a:xfrm>
            <a:off x="1313411" y="2689167"/>
            <a:ext cx="10058400" cy="739833"/>
          </a:xfrm>
        </p:spPr>
        <p:txBody>
          <a:bodyPr/>
          <a:lstStyle/>
          <a:p>
            <a:pPr algn="ctr"/>
            <a:r>
              <a:rPr lang="en-US" b="1" dirty="0"/>
              <a:t>THANK YOU</a:t>
            </a:r>
            <a:endParaRPr lang="en-PK" b="1" dirty="0"/>
          </a:p>
        </p:txBody>
      </p:sp>
    </p:spTree>
    <p:extLst>
      <p:ext uri="{BB962C8B-B14F-4D97-AF65-F5344CB8AC3E}">
        <p14:creationId xmlns:p14="http://schemas.microsoft.com/office/powerpoint/2010/main" val="10075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FD6A-D6E3-4A58-BDB4-D41F59C1422D}"/>
              </a:ext>
            </a:extLst>
          </p:cNvPr>
          <p:cNvSpPr>
            <a:spLocks noGrp="1"/>
          </p:cNvSpPr>
          <p:nvPr>
            <p:ph type="title"/>
          </p:nvPr>
        </p:nvSpPr>
        <p:spPr/>
        <p:txBody>
          <a:bodyPr/>
          <a:lstStyle/>
          <a:p>
            <a:r>
              <a:rPr lang="en-US" dirty="0"/>
              <a:t>1. Introduction</a:t>
            </a:r>
            <a:endParaRPr lang="en-PK" dirty="0"/>
          </a:p>
        </p:txBody>
      </p:sp>
      <p:sp>
        <p:nvSpPr>
          <p:cNvPr id="3" name="Content Placeholder 2">
            <a:extLst>
              <a:ext uri="{FF2B5EF4-FFF2-40B4-BE49-F238E27FC236}">
                <a16:creationId xmlns:a16="http://schemas.microsoft.com/office/drawing/2014/main" id="{632742B8-8532-4D07-8B36-031A2469573F}"/>
              </a:ext>
            </a:extLst>
          </p:cNvPr>
          <p:cNvSpPr>
            <a:spLocks noGrp="1"/>
          </p:cNvSpPr>
          <p:nvPr>
            <p:ph idx="1"/>
          </p:nvPr>
        </p:nvSpPr>
        <p:spPr/>
        <p:txBody>
          <a:bodyPr>
            <a:normAutofit fontScale="85000" lnSpcReduction="20000"/>
          </a:bodyPr>
          <a:lstStyle/>
          <a:p>
            <a:pPr>
              <a:lnSpc>
                <a:spcPct val="107000"/>
              </a:lnSpc>
              <a:spcBef>
                <a:spcPts val="200"/>
              </a:spcBef>
            </a:pPr>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1.1 Trade Liberalisation</a:t>
            </a:r>
          </a:p>
          <a:p>
            <a:pPr>
              <a:lnSpc>
                <a:spcPct val="107000"/>
              </a:lnSpc>
              <a:spcBef>
                <a:spcPts val="200"/>
              </a:spcBef>
            </a:pPr>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1.2 The Link Between Trade and Growth</a:t>
            </a:r>
            <a:endParaRPr lang="en-PK" sz="1800" b="1" dirty="0">
              <a:solidFill>
                <a:schemeClr val="tx2">
                  <a:lumMod val="60000"/>
                  <a:lumOff val="40000"/>
                </a:schemeClr>
              </a:solidFill>
              <a:effectLst/>
              <a:ea typeface="Times New Roman" panose="02020603050405020304" pitchFamily="18" charset="0"/>
              <a:cs typeface="Times New Roman" panose="02020603050405020304" pitchFamily="18" charset="0"/>
            </a:endParaRPr>
          </a:p>
          <a:p>
            <a:pPr>
              <a:lnSpc>
                <a:spcPct val="107000"/>
              </a:lnSpc>
              <a:spcBef>
                <a:spcPts val="200"/>
              </a:spcBef>
            </a:pPr>
            <a:r>
              <a:rPr lang="en-US" sz="1800" b="1" dirty="0">
                <a:solidFill>
                  <a:schemeClr val="tx2">
                    <a:lumMod val="60000"/>
                    <a:lumOff val="40000"/>
                  </a:schemeClr>
                </a:solidFill>
                <a:effectLst/>
                <a:ea typeface="Calibri" panose="020F0502020204030204" pitchFamily="34" charset="0"/>
              </a:rPr>
              <a:t>1.3 Role of GATT &amp; WTO</a:t>
            </a:r>
          </a:p>
          <a:p>
            <a:pPr>
              <a:lnSpc>
                <a:spcPct val="107000"/>
              </a:lnSpc>
              <a:spcBef>
                <a:spcPts val="200"/>
              </a:spcBef>
            </a:pPr>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1.4 Theories on International Trade and Protectionist Policies</a:t>
            </a:r>
            <a:endParaRPr lang="en-US" sz="1800" b="1" dirty="0">
              <a:solidFill>
                <a:schemeClr val="tx2">
                  <a:lumMod val="60000"/>
                  <a:lumOff val="40000"/>
                </a:schemeClr>
              </a:solidFill>
              <a:ea typeface="Times New Roman" panose="02020603050405020304" pitchFamily="18" charset="0"/>
              <a:cs typeface="Times New Roman" panose="02020603050405020304" pitchFamily="18" charset="0"/>
            </a:endParaRPr>
          </a:p>
          <a:p>
            <a:pPr lvl="5">
              <a:lnSpc>
                <a:spcPct val="107000"/>
              </a:lnSpc>
              <a:buFont typeface="Wingdings" panose="05000000000000000000" pitchFamily="2" charset="2"/>
              <a:buChar char="v"/>
            </a:pPr>
            <a:r>
              <a:rPr lang="en-US" sz="1800" dirty="0">
                <a:solidFill>
                  <a:schemeClr val="tx2">
                    <a:lumMod val="60000"/>
                    <a:lumOff val="40000"/>
                  </a:schemeClr>
                </a:solidFill>
                <a:ea typeface="Times New Roman" panose="02020603050405020304" pitchFamily="18" charset="0"/>
                <a:cs typeface="Times New Roman" panose="02020603050405020304" pitchFamily="18" charset="0"/>
              </a:rPr>
              <a:t>T</a:t>
            </a:r>
            <a:r>
              <a:rPr lang="en-US" sz="1800" dirty="0">
                <a:solidFill>
                  <a:schemeClr val="tx2">
                    <a:lumMod val="60000"/>
                    <a:lumOff val="40000"/>
                  </a:schemeClr>
                </a:solidFill>
                <a:effectLst/>
                <a:ea typeface="Calibri" panose="020F0502020204030204" pitchFamily="34" charset="0"/>
              </a:rPr>
              <a:t>heory of the absolute advantage</a:t>
            </a:r>
          </a:p>
          <a:p>
            <a:pPr lvl="5">
              <a:lnSpc>
                <a:spcPct val="107000"/>
              </a:lnSpc>
              <a:buFont typeface="Wingdings" panose="05000000000000000000" pitchFamily="2" charset="2"/>
              <a:buChar char="v"/>
            </a:pPr>
            <a:r>
              <a:rPr lang="en-US" sz="1800" dirty="0">
                <a:solidFill>
                  <a:schemeClr val="tx2">
                    <a:lumMod val="60000"/>
                    <a:lumOff val="40000"/>
                  </a:schemeClr>
                </a:solidFill>
                <a:effectLst/>
                <a:ea typeface="Calibri" panose="020F0502020204030204" pitchFamily="34" charset="0"/>
              </a:rPr>
              <a:t>The comparative advantage theory </a:t>
            </a:r>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  </a:t>
            </a:r>
          </a:p>
          <a:p>
            <a:pPr lvl="5">
              <a:lnSpc>
                <a:spcPct val="107000"/>
              </a:lnSpc>
              <a:buFont typeface="Wingdings" panose="05000000000000000000" pitchFamily="2" charset="2"/>
              <a:buChar char="v"/>
            </a:pPr>
            <a:r>
              <a:rPr lang="en-US" sz="1800" dirty="0">
                <a:solidFill>
                  <a:schemeClr val="tx2">
                    <a:lumMod val="60000"/>
                    <a:lumOff val="40000"/>
                  </a:schemeClr>
                </a:solidFill>
              </a:rPr>
              <a:t>Theory of International production  </a:t>
            </a:r>
          </a:p>
          <a:p>
            <a:pPr lvl="5">
              <a:lnSpc>
                <a:spcPct val="107000"/>
              </a:lnSpc>
              <a:buFont typeface="Wingdings" panose="05000000000000000000" pitchFamily="2" charset="2"/>
              <a:buChar char="v"/>
            </a:pPr>
            <a:r>
              <a:rPr lang="en-US" sz="1800" dirty="0">
                <a:solidFill>
                  <a:schemeClr val="tx2">
                    <a:lumMod val="60000"/>
                    <a:lumOff val="40000"/>
                  </a:schemeClr>
                </a:solidFill>
                <a:effectLst/>
                <a:ea typeface="AdvTimes"/>
              </a:rPr>
              <a:t>New growth theory or endogenous growth theory </a:t>
            </a:r>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                               </a:t>
            </a:r>
            <a:endParaRPr lang="en-PK" sz="1800" b="1" dirty="0">
              <a:solidFill>
                <a:schemeClr val="tx2">
                  <a:lumMod val="60000"/>
                  <a:lumOff val="40000"/>
                </a:schemeClr>
              </a:solidFill>
              <a:effectLst/>
              <a:ea typeface="Times New Roman" panose="02020603050405020304" pitchFamily="18" charset="0"/>
              <a:cs typeface="Times New Roman" panose="02020603050405020304" pitchFamily="18" charset="0"/>
            </a:endParaRPr>
          </a:p>
          <a:p>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1.5 G7 Countries</a:t>
            </a:r>
            <a:endParaRPr lang="en-PK" sz="1800" b="1" dirty="0">
              <a:solidFill>
                <a:schemeClr val="tx2">
                  <a:lumMod val="60000"/>
                  <a:lumOff val="40000"/>
                </a:schemeClr>
              </a:solidFill>
              <a:effectLst/>
              <a:ea typeface="Times New Roman" panose="02020603050405020304" pitchFamily="18" charset="0"/>
              <a:cs typeface="Times New Roman" panose="02020603050405020304" pitchFamily="18" charset="0"/>
            </a:endParaRPr>
          </a:p>
          <a:p>
            <a:r>
              <a:rPr lang="en-US" sz="1800" b="1" dirty="0">
                <a:solidFill>
                  <a:schemeClr val="tx2">
                    <a:lumMod val="60000"/>
                    <a:lumOff val="40000"/>
                  </a:schemeClr>
                </a:solidFill>
                <a:effectLst/>
                <a:ea typeface="Times New Roman" panose="02020603050405020304" pitchFamily="18" charset="0"/>
                <a:cs typeface="Times New Roman" panose="02020603050405020304" pitchFamily="18" charset="0"/>
              </a:rPr>
              <a:t>1.6 G7 Countries and Trade Relationship</a:t>
            </a:r>
          </a:p>
          <a:p>
            <a:pPr lvl="1">
              <a:lnSpc>
                <a:spcPct val="117000"/>
              </a:lnSpc>
              <a:buFont typeface="Wingdings" panose="05000000000000000000" pitchFamily="2" charset="2"/>
              <a:buChar char="v"/>
            </a:pPr>
            <a:r>
              <a:rPr lang="en-US" sz="2200" dirty="0" err="1">
                <a:solidFill>
                  <a:schemeClr val="tx2">
                    <a:lumMod val="60000"/>
                    <a:lumOff val="40000"/>
                  </a:schemeClr>
                </a:solidFill>
                <a:cs typeface="Times New Roman" panose="02020603050405020304" pitchFamily="18" charset="0"/>
              </a:rPr>
              <a:t>Erkisi</a:t>
            </a:r>
            <a:r>
              <a:rPr lang="en-US" sz="2200" dirty="0">
                <a:solidFill>
                  <a:schemeClr val="tx2">
                    <a:lumMod val="60000"/>
                    <a:lumOff val="40000"/>
                  </a:schemeClr>
                </a:solidFill>
                <a:cs typeface="Times New Roman" panose="02020603050405020304" pitchFamily="18" charset="0"/>
              </a:rPr>
              <a:t> and Ceyhan (2019), </a:t>
            </a:r>
            <a:r>
              <a:rPr lang="en-PK" sz="2200" dirty="0">
                <a:solidFill>
                  <a:schemeClr val="tx2">
                    <a:lumMod val="60000"/>
                    <a:lumOff val="40000"/>
                  </a:schemeClr>
                </a:solidFill>
                <a:cs typeface="Times New Roman" panose="02020603050405020304" pitchFamily="18" charset="0"/>
              </a:rPr>
              <a:t>Falvey</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Greenaway</a:t>
            </a:r>
            <a:r>
              <a:rPr lang="en-US" sz="2200" dirty="0">
                <a:solidFill>
                  <a:schemeClr val="tx2">
                    <a:lumMod val="60000"/>
                    <a:lumOff val="40000"/>
                  </a:schemeClr>
                </a:solidFill>
                <a:cs typeface="Times New Roman" panose="02020603050405020304" pitchFamily="18" charset="0"/>
              </a:rPr>
              <a:t> and </a:t>
            </a:r>
            <a:r>
              <a:rPr lang="en-PK" sz="2200" dirty="0" err="1">
                <a:solidFill>
                  <a:schemeClr val="tx2">
                    <a:lumMod val="60000"/>
                    <a:lumOff val="40000"/>
                  </a:schemeClr>
                </a:solidFill>
                <a:cs typeface="Times New Roman" panose="02020603050405020304" pitchFamily="18" charset="0"/>
              </a:rPr>
              <a:t>Kreickemeier</a:t>
            </a:r>
            <a:r>
              <a:rPr lang="en-PK" sz="2200" dirty="0">
                <a:solidFill>
                  <a:schemeClr val="tx2">
                    <a:lumMod val="60000"/>
                    <a:lumOff val="40000"/>
                  </a:schemeClr>
                </a:solidFill>
                <a:cs typeface="Times New Roman" panose="02020603050405020304" pitchFamily="18" charset="0"/>
              </a:rPr>
              <a:t> </a:t>
            </a:r>
            <a:r>
              <a:rPr lang="en-US" sz="2200" dirty="0">
                <a:solidFill>
                  <a:schemeClr val="tx2">
                    <a:lumMod val="60000"/>
                    <a:lumOff val="40000"/>
                  </a:schemeClr>
                </a:solidFill>
                <a:cs typeface="Times New Roman" panose="02020603050405020304" pitchFamily="18" charset="0"/>
              </a:rPr>
              <a:t>(</a:t>
            </a:r>
            <a:r>
              <a:rPr lang="en-PK" sz="2200" dirty="0">
                <a:solidFill>
                  <a:schemeClr val="tx2">
                    <a:lumMod val="60000"/>
                    <a:lumOff val="40000"/>
                  </a:schemeClr>
                </a:solidFill>
                <a:cs typeface="Times New Roman" panose="02020603050405020304" pitchFamily="18" charset="0"/>
              </a:rPr>
              <a:t>2013</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Falvey</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Greenaway</a:t>
            </a:r>
            <a:r>
              <a:rPr lang="en-US" sz="2200" dirty="0">
                <a:solidFill>
                  <a:schemeClr val="tx2">
                    <a:lumMod val="60000"/>
                    <a:lumOff val="40000"/>
                  </a:schemeClr>
                </a:solidFill>
                <a:cs typeface="Times New Roman" panose="02020603050405020304" pitchFamily="18" charset="0"/>
              </a:rPr>
              <a:t> and </a:t>
            </a:r>
            <a:r>
              <a:rPr lang="en-PK" sz="2200" dirty="0" err="1">
                <a:solidFill>
                  <a:schemeClr val="tx2">
                    <a:lumMod val="60000"/>
                    <a:lumOff val="40000"/>
                  </a:schemeClr>
                </a:solidFill>
                <a:cs typeface="Times New Roman" panose="02020603050405020304" pitchFamily="18" charset="0"/>
              </a:rPr>
              <a:t>Kreickemeier</a:t>
            </a:r>
            <a:r>
              <a:rPr lang="en-PK" sz="2200" dirty="0">
                <a:solidFill>
                  <a:schemeClr val="tx2">
                    <a:lumMod val="60000"/>
                    <a:lumOff val="40000"/>
                  </a:schemeClr>
                </a:solidFill>
                <a:cs typeface="Times New Roman" panose="02020603050405020304" pitchFamily="18" charset="0"/>
              </a:rPr>
              <a:t> </a:t>
            </a:r>
            <a:r>
              <a:rPr lang="en-US" sz="2200" dirty="0">
                <a:solidFill>
                  <a:schemeClr val="tx2">
                    <a:lumMod val="60000"/>
                    <a:lumOff val="40000"/>
                  </a:schemeClr>
                </a:solidFill>
                <a:cs typeface="Times New Roman" panose="02020603050405020304" pitchFamily="18" charset="0"/>
              </a:rPr>
              <a:t>(</a:t>
            </a:r>
            <a:r>
              <a:rPr lang="en-PK" sz="2200" dirty="0">
                <a:solidFill>
                  <a:schemeClr val="tx2">
                    <a:lumMod val="60000"/>
                    <a:lumOff val="40000"/>
                  </a:schemeClr>
                </a:solidFill>
                <a:cs typeface="Times New Roman" panose="02020603050405020304" pitchFamily="18" charset="0"/>
              </a:rPr>
              <a:t>2013</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Kneller Morgan</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and </a:t>
            </a:r>
            <a:r>
              <a:rPr lang="en-PK" sz="2200" dirty="0" err="1">
                <a:solidFill>
                  <a:schemeClr val="tx2">
                    <a:lumMod val="60000"/>
                    <a:lumOff val="40000"/>
                  </a:schemeClr>
                </a:solidFill>
                <a:cs typeface="Times New Roman" panose="02020603050405020304" pitchFamily="18" charset="0"/>
              </a:rPr>
              <a:t>Kanchanahatakij</a:t>
            </a:r>
            <a:r>
              <a:rPr lang="en-US" sz="2200" dirty="0">
                <a:solidFill>
                  <a:schemeClr val="tx2">
                    <a:lumMod val="60000"/>
                    <a:lumOff val="40000"/>
                  </a:schemeClr>
                </a:solidFill>
                <a:cs typeface="Times New Roman" panose="02020603050405020304" pitchFamily="18" charset="0"/>
              </a:rPr>
              <a:t> (</a:t>
            </a:r>
            <a:r>
              <a:rPr lang="en-PK" sz="2200" dirty="0">
                <a:solidFill>
                  <a:schemeClr val="tx2">
                    <a:lumMod val="60000"/>
                    <a:lumOff val="40000"/>
                  </a:schemeClr>
                </a:solidFill>
                <a:cs typeface="Times New Roman" panose="02020603050405020304" pitchFamily="18" charset="0"/>
              </a:rPr>
              <a:t>2008</a:t>
            </a:r>
            <a:r>
              <a:rPr lang="en-US" sz="2200" dirty="0">
                <a:solidFill>
                  <a:schemeClr val="tx2">
                    <a:lumMod val="60000"/>
                    <a:lumOff val="40000"/>
                  </a:schemeClr>
                </a:solidFill>
                <a:cs typeface="Times New Roman" panose="02020603050405020304" pitchFamily="18" charset="0"/>
              </a:rPr>
              <a:t>), </a:t>
            </a:r>
            <a:r>
              <a:rPr lang="en-PK" sz="2200" dirty="0" err="1">
                <a:solidFill>
                  <a:schemeClr val="tx2">
                    <a:lumMod val="60000"/>
                    <a:lumOff val="40000"/>
                  </a:schemeClr>
                </a:solidFill>
                <a:cs typeface="Times New Roman" panose="02020603050405020304" pitchFamily="18" charset="0"/>
              </a:rPr>
              <a:t>Mkubwa</a:t>
            </a:r>
            <a:r>
              <a:rPr lang="en-PK" sz="2200" dirty="0">
                <a:solidFill>
                  <a:schemeClr val="tx2">
                    <a:lumMod val="60000"/>
                    <a:lumOff val="40000"/>
                  </a:schemeClr>
                </a:solidFill>
                <a:cs typeface="Times New Roman" panose="02020603050405020304" pitchFamily="18" charset="0"/>
              </a:rPr>
              <a:t>, </a:t>
            </a:r>
            <a:r>
              <a:rPr lang="en-PK" sz="2200" dirty="0" err="1">
                <a:solidFill>
                  <a:schemeClr val="tx2">
                    <a:lumMod val="60000"/>
                    <a:lumOff val="40000"/>
                  </a:schemeClr>
                </a:solidFill>
                <a:cs typeface="Times New Roman" panose="02020603050405020304" pitchFamily="18" charset="0"/>
              </a:rPr>
              <a:t>Mtengwa</a:t>
            </a:r>
            <a:r>
              <a:rPr lang="en-PK" sz="2200" dirty="0">
                <a:solidFill>
                  <a:schemeClr val="tx2">
                    <a:lumMod val="60000"/>
                    <a:lumOff val="40000"/>
                  </a:schemeClr>
                </a:solidFill>
                <a:cs typeface="Times New Roman" panose="02020603050405020304" pitchFamily="18" charset="0"/>
              </a:rPr>
              <a:t> and </a:t>
            </a:r>
            <a:r>
              <a:rPr lang="en-PK" sz="2200" dirty="0" err="1">
                <a:solidFill>
                  <a:schemeClr val="tx2">
                    <a:lumMod val="60000"/>
                    <a:lumOff val="40000"/>
                  </a:schemeClr>
                </a:solidFill>
                <a:cs typeface="Times New Roman" panose="02020603050405020304" pitchFamily="18" charset="0"/>
              </a:rPr>
              <a:t>Babiker</a:t>
            </a:r>
            <a:r>
              <a:rPr lang="en-PK" sz="2200" dirty="0">
                <a:solidFill>
                  <a:schemeClr val="tx2">
                    <a:lumMod val="60000"/>
                    <a:lumOff val="40000"/>
                  </a:schemeClr>
                </a:solidFill>
                <a:cs typeface="Times New Roman" panose="02020603050405020304" pitchFamily="18" charset="0"/>
              </a:rPr>
              <a:t> </a:t>
            </a:r>
            <a:r>
              <a:rPr lang="en-US" sz="2200" dirty="0">
                <a:solidFill>
                  <a:schemeClr val="tx2">
                    <a:lumMod val="60000"/>
                    <a:lumOff val="40000"/>
                  </a:schemeClr>
                </a:solidFill>
                <a:cs typeface="Times New Roman" panose="02020603050405020304" pitchFamily="18" charset="0"/>
              </a:rPr>
              <a:t>(2014), (Nitsch 2007), (</a:t>
            </a:r>
            <a:r>
              <a:rPr lang="en-US" sz="2200" dirty="0" err="1">
                <a:solidFill>
                  <a:schemeClr val="tx2">
                    <a:lumMod val="60000"/>
                    <a:lumOff val="40000"/>
                  </a:schemeClr>
                </a:solidFill>
                <a:cs typeface="Times New Roman" panose="02020603050405020304" pitchFamily="18" charset="0"/>
              </a:rPr>
              <a:t>Cichero</a:t>
            </a:r>
            <a:r>
              <a:rPr lang="en-US" sz="2200" dirty="0">
                <a:solidFill>
                  <a:schemeClr val="tx2">
                    <a:lumMod val="60000"/>
                    <a:lumOff val="40000"/>
                  </a:schemeClr>
                </a:solidFill>
                <a:cs typeface="Times New Roman" panose="02020603050405020304" pitchFamily="18" charset="0"/>
              </a:rPr>
              <a:t> 2021),</a:t>
            </a:r>
            <a:r>
              <a:rPr lang="en-US" sz="1800" dirty="0">
                <a:effectLst/>
                <a:latin typeface="Times New Roman" panose="02020603050405020304" pitchFamily="18" charset="0"/>
                <a:ea typeface="Calibri" panose="020F0502020204030204" pitchFamily="34" charset="0"/>
              </a:rPr>
              <a:t> </a:t>
            </a:r>
            <a:r>
              <a:rPr lang="en-US" sz="2200" dirty="0">
                <a:solidFill>
                  <a:schemeClr val="tx2">
                    <a:lumMod val="60000"/>
                    <a:lumOff val="40000"/>
                  </a:schemeClr>
                </a:solidFill>
                <a:cs typeface="Times New Roman" panose="02020603050405020304" pitchFamily="18" charset="0"/>
              </a:rPr>
              <a:t>(</a:t>
            </a:r>
            <a:r>
              <a:rPr lang="en-US" sz="2200" dirty="0" err="1">
                <a:solidFill>
                  <a:schemeClr val="tx2">
                    <a:lumMod val="60000"/>
                    <a:lumOff val="40000"/>
                  </a:schemeClr>
                </a:solidFill>
                <a:cs typeface="Times New Roman" panose="02020603050405020304" pitchFamily="18" charset="0"/>
              </a:rPr>
              <a:t>Crina</a:t>
            </a:r>
            <a:r>
              <a:rPr lang="en-US" sz="2200" dirty="0">
                <a:solidFill>
                  <a:schemeClr val="tx2">
                    <a:lumMod val="60000"/>
                    <a:lumOff val="40000"/>
                  </a:schemeClr>
                </a:solidFill>
                <a:cs typeface="Times New Roman" panose="02020603050405020304" pitchFamily="18" charset="0"/>
              </a:rPr>
              <a:t> 2010),  etc.</a:t>
            </a:r>
            <a:endParaRPr lang="en-PK" sz="2200" dirty="0">
              <a:solidFill>
                <a:schemeClr val="tx2">
                  <a:lumMod val="60000"/>
                  <a:lumOff val="40000"/>
                </a:schemeClr>
              </a:solidFill>
              <a:cs typeface="Times New Roman" panose="02020603050405020304" pitchFamily="18" charset="0"/>
            </a:endParaRPr>
          </a:p>
          <a:p>
            <a:endParaRPr lang="en-PK" dirty="0"/>
          </a:p>
        </p:txBody>
      </p:sp>
    </p:spTree>
    <p:extLst>
      <p:ext uri="{BB962C8B-B14F-4D97-AF65-F5344CB8AC3E}">
        <p14:creationId xmlns:p14="http://schemas.microsoft.com/office/powerpoint/2010/main" val="352564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2E58-5425-4271-B9C3-F2C532AD8FE3}"/>
              </a:ext>
            </a:extLst>
          </p:cNvPr>
          <p:cNvSpPr>
            <a:spLocks noGrp="1"/>
          </p:cNvSpPr>
          <p:nvPr>
            <p:ph type="title"/>
          </p:nvPr>
        </p:nvSpPr>
        <p:spPr/>
        <p:txBody>
          <a:bodyPr/>
          <a:lstStyle/>
          <a:p>
            <a:r>
              <a:rPr lang="en-US" dirty="0"/>
              <a:t>Research Questions:</a:t>
            </a:r>
            <a:endParaRPr lang="en-PK" dirty="0"/>
          </a:p>
        </p:txBody>
      </p:sp>
      <p:sp>
        <p:nvSpPr>
          <p:cNvPr id="3" name="Content Placeholder 2">
            <a:extLst>
              <a:ext uri="{FF2B5EF4-FFF2-40B4-BE49-F238E27FC236}">
                <a16:creationId xmlns:a16="http://schemas.microsoft.com/office/drawing/2014/main" id="{41702A5D-930C-47F4-8B69-1D89FFF914DA}"/>
              </a:ext>
            </a:extLst>
          </p:cNvPr>
          <p:cNvSpPr>
            <a:spLocks noGrp="1"/>
          </p:cNvSpPr>
          <p:nvPr>
            <p:ph idx="1"/>
          </p:nvPr>
        </p:nvSpPr>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current studies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seek to explore and examine the subsequent questions:</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what ways trade liberalisation impact the economic growth of G7 countries? </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trade liberalisation affects the economic growth of G7 countries? </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Trade liberalisation is beneficial for G7 counties? If they open more borders towards underdeveloped countries? </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are the other factors of the economy that affected due to trade liberalisation?</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80652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8577-3FE5-43C1-A5E5-BBD9789D6277}"/>
              </a:ext>
            </a:extLst>
          </p:cNvPr>
          <p:cNvSpPr>
            <a:spLocks noGrp="1"/>
          </p:cNvSpPr>
          <p:nvPr>
            <p:ph type="title"/>
          </p:nvPr>
        </p:nvSpPr>
        <p:spPr/>
        <p:txBody>
          <a:bodyPr/>
          <a:lstStyle/>
          <a:p>
            <a:r>
              <a:rPr lang="en-US" dirty="0"/>
              <a:t>Econometric Model:</a:t>
            </a:r>
            <a:endParaRPr lang="en-PK" dirty="0"/>
          </a:p>
        </p:txBody>
      </p:sp>
      <p:sp>
        <p:nvSpPr>
          <p:cNvPr id="3" name="Content Placeholder 2">
            <a:extLst>
              <a:ext uri="{FF2B5EF4-FFF2-40B4-BE49-F238E27FC236}">
                <a16:creationId xmlns:a16="http://schemas.microsoft.com/office/drawing/2014/main" id="{3FE736C9-E441-455B-A7DA-FA7DB2645F37}"/>
              </a:ext>
            </a:extLst>
          </p:cNvPr>
          <p:cNvSpPr>
            <a:spLocks noGrp="1"/>
          </p:cNvSpPr>
          <p:nvPr>
            <p:ph idx="1"/>
          </p:nvPr>
        </p:nvSpPr>
        <p:spPr/>
        <p:txBody>
          <a:bodyPr>
            <a:normAutofit fontScale="92500" lnSpcReduction="20000"/>
          </a:bodyPr>
          <a:lstStyle/>
          <a:p>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3.1 Liner Panel Model</a:t>
            </a:r>
            <a:endParaRPr lang="en-PK"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r>
              <a:rPr lang="en-US" sz="1800" b="1"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GDP</a:t>
            </a:r>
            <a:r>
              <a:rPr lang="en-US" sz="1800" b="1" i="1" baseline="-250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TradeOpenness</a:t>
            </a:r>
            <a:r>
              <a:rPr lang="en-US" sz="1800" b="1" i="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REER</a:t>
            </a:r>
            <a:r>
              <a:rPr lang="en-US" sz="1800" b="1" i="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 </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HC</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FDI</a:t>
            </a:r>
            <a:r>
              <a:rPr lang="en-US" sz="1800" b="1" i="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 β</a:t>
            </a:r>
            <a:r>
              <a:rPr lang="en-US" sz="1800" b="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GFCF</a:t>
            </a:r>
            <a:r>
              <a:rPr lang="en-US" sz="1800" b="1" i="1" baseline="-25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+µ</a:t>
            </a:r>
            <a:r>
              <a:rPr lang="en-US" sz="1800" b="1" i="1" baseline="-250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………Eq(1)</a:t>
            </a:r>
            <a:endParaRPr lang="en-PK"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dirty="0"/>
              <a:t>Here, </a:t>
            </a:r>
          </a:p>
          <a:p>
            <a:pPr>
              <a:lnSpc>
                <a:spcPct val="100000"/>
              </a:lnSpc>
            </a:pPr>
            <a:r>
              <a:rPr lang="en-US" dirty="0" err="1"/>
              <a:t>i</a:t>
            </a:r>
            <a:r>
              <a:rPr lang="en-US" dirty="0"/>
              <a:t> = 1,2,…N, t = 1,2, ..T,.</a:t>
            </a:r>
          </a:p>
          <a:p>
            <a:pPr>
              <a:lnSpc>
                <a:spcPct val="100000"/>
              </a:lnSpc>
            </a:pPr>
            <a:r>
              <a:rPr lang="en-US" dirty="0" err="1"/>
              <a:t>i</a:t>
            </a:r>
            <a:r>
              <a:rPr lang="en-US" dirty="0"/>
              <a:t>/N = number of individuals countries or cross-section </a:t>
            </a:r>
          </a:p>
          <a:p>
            <a:pPr>
              <a:lnSpc>
                <a:spcPct val="100000"/>
              </a:lnSpc>
            </a:pPr>
            <a:r>
              <a:rPr lang="en-US" dirty="0"/>
              <a:t>T refers to the number of time periods. </a:t>
            </a:r>
          </a:p>
          <a:p>
            <a:pPr>
              <a:lnSpc>
                <a:spcPct val="100000"/>
              </a:lnSpc>
            </a:pPr>
            <a:r>
              <a:rPr lang="en-US" dirty="0"/>
              <a:t>𝑢𝑖𝑡 refers to the error term.</a:t>
            </a:r>
          </a:p>
          <a:p>
            <a:pPr>
              <a:lnSpc>
                <a:spcPct val="100000"/>
              </a:lnSpc>
            </a:pPr>
            <a:r>
              <a:rPr lang="en-US" dirty="0" err="1"/>
              <a:t>NxT</a:t>
            </a:r>
            <a:r>
              <a:rPr lang="en-US" dirty="0"/>
              <a:t>, generate an equation from this model</a:t>
            </a:r>
          </a:p>
          <a:p>
            <a:pPr>
              <a:lnSpc>
                <a:spcPct val="100000"/>
              </a:lnSpc>
            </a:pPr>
            <a:r>
              <a:rPr lang="en-PK" sz="1800" dirty="0" err="1">
                <a:solidFill>
                  <a:srgbClr val="000000"/>
                </a:solidFill>
                <a:effectLst/>
                <a:latin typeface="Times New Roman" panose="02020603050405020304" pitchFamily="18" charset="0"/>
                <a:ea typeface="Calibri" panose="020F0502020204030204" pitchFamily="34" charset="0"/>
              </a:rPr>
              <a:t>Manwa</a:t>
            </a:r>
            <a:r>
              <a:rPr lang="en-PK" sz="1800" dirty="0">
                <a:solidFill>
                  <a:srgbClr val="000000"/>
                </a:solidFill>
                <a:effectLst/>
                <a:latin typeface="Times New Roman" panose="02020603050405020304" pitchFamily="18" charset="0"/>
                <a:ea typeface="Calibri" panose="020F0502020204030204" pitchFamily="34" charset="0"/>
              </a:rPr>
              <a:t>, Wijeweera and </a:t>
            </a:r>
            <a:r>
              <a:rPr lang="en-PK" sz="1800" dirty="0" err="1">
                <a:solidFill>
                  <a:srgbClr val="000000"/>
                </a:solidFill>
                <a:effectLst/>
                <a:latin typeface="Times New Roman" panose="02020603050405020304" pitchFamily="18" charset="0"/>
                <a:ea typeface="Calibri" panose="020F0502020204030204" pitchFamily="34" charset="0"/>
              </a:rPr>
              <a:t>Kortt</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a:solidFill>
                  <a:srgbClr val="000000"/>
                </a:solidFill>
                <a:effectLst/>
                <a:latin typeface="Times New Roman" panose="02020603050405020304" pitchFamily="18" charset="0"/>
                <a:ea typeface="Calibri" panose="020F0502020204030204" pitchFamily="34" charset="0"/>
              </a:rPr>
              <a:t>2019</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Zahonogo</a:t>
            </a:r>
            <a:r>
              <a:rPr lang="en-US" sz="1800" dirty="0">
                <a:effectLst/>
                <a:latin typeface="Times New Roman" panose="02020603050405020304" pitchFamily="18" charset="0"/>
                <a:ea typeface="Calibri" panose="020F0502020204030204" pitchFamily="34" charset="0"/>
              </a:rPr>
              <a:t> 2017), </a:t>
            </a:r>
            <a:r>
              <a:rPr lang="en-US" sz="1800" dirty="0" err="1">
                <a:effectLst/>
                <a:latin typeface="Times New Roman" panose="02020603050405020304" pitchFamily="18" charset="0"/>
                <a:ea typeface="Calibri" panose="020F0502020204030204" pitchFamily="34" charset="0"/>
              </a:rPr>
              <a:t>Utkulu</a:t>
            </a:r>
            <a:r>
              <a:rPr lang="en-US" sz="1800" dirty="0">
                <a:effectLst/>
                <a:latin typeface="Times New Roman" panose="02020603050405020304" pitchFamily="18" charset="0"/>
                <a:ea typeface="Calibri" panose="020F0502020204030204" pitchFamily="34" charset="0"/>
              </a:rPr>
              <a:t> and </a:t>
            </a:r>
            <a:r>
              <a:rPr lang="en-PK" sz="1800" dirty="0">
                <a:solidFill>
                  <a:srgbClr val="4D5156"/>
                </a:solidFill>
                <a:effectLst/>
                <a:latin typeface="Times New Roman" panose="02020603050405020304" pitchFamily="18" charset="0"/>
                <a:ea typeface="Calibri" panose="020F0502020204030204" pitchFamily="34" charset="0"/>
              </a:rPr>
              <a:t>Ö</a:t>
            </a:r>
            <a:r>
              <a:rPr lang="en-US" sz="1800" dirty="0" err="1">
                <a:effectLst/>
                <a:latin typeface="Times New Roman" panose="02020603050405020304" pitchFamily="18" charset="0"/>
                <a:ea typeface="Calibri" panose="020F0502020204030204" pitchFamily="34" charset="0"/>
              </a:rPr>
              <a:t>zdemir</a:t>
            </a:r>
            <a:r>
              <a:rPr lang="en-US" sz="1800" dirty="0">
                <a:effectLst/>
                <a:latin typeface="Times New Roman" panose="02020603050405020304" pitchFamily="18" charset="0"/>
                <a:ea typeface="Calibri" panose="020F0502020204030204" pitchFamily="34" charset="0"/>
              </a:rPr>
              <a:t> (2004), </a:t>
            </a:r>
            <a:r>
              <a:rPr lang="en-PK" sz="1800" dirty="0" err="1">
                <a:solidFill>
                  <a:srgbClr val="000000"/>
                </a:solidFill>
                <a:effectLst/>
                <a:latin typeface="Times New Roman" panose="02020603050405020304" pitchFamily="18" charset="0"/>
                <a:ea typeface="Calibri" panose="020F0502020204030204" pitchFamily="34" charset="0"/>
              </a:rPr>
              <a:t>Aboubacar</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a:solidFill>
                  <a:srgbClr val="000000"/>
                </a:solidFill>
                <a:effectLst/>
                <a:latin typeface="Times New Roman" panose="02020603050405020304" pitchFamily="18" charset="0"/>
                <a:ea typeface="Calibri" panose="020F0502020204030204" pitchFamily="34" charset="0"/>
              </a:rPr>
              <a:t>Xu and </a:t>
            </a:r>
            <a:r>
              <a:rPr lang="en-PK" sz="1800" dirty="0" err="1">
                <a:solidFill>
                  <a:srgbClr val="000000"/>
                </a:solidFill>
                <a:effectLst/>
                <a:latin typeface="Times New Roman" panose="02020603050405020304" pitchFamily="18" charset="0"/>
                <a:ea typeface="Calibri" panose="020F0502020204030204" pitchFamily="34" charset="0"/>
              </a:rPr>
              <a:t>Ousseini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2014), </a:t>
            </a:r>
            <a:r>
              <a:rPr lang="en-PK" sz="1800" dirty="0">
                <a:solidFill>
                  <a:srgbClr val="000000"/>
                </a:solidFill>
                <a:effectLst/>
                <a:latin typeface="Times New Roman" panose="02020603050405020304" pitchFamily="18" charset="0"/>
                <a:ea typeface="Calibri" panose="020F0502020204030204" pitchFamily="34" charset="0"/>
              </a:rPr>
              <a:t>Kim</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a:solidFill>
                  <a:srgbClr val="000000"/>
                </a:solidFill>
                <a:effectLst/>
                <a:latin typeface="Times New Roman" panose="02020603050405020304" pitchFamily="18" charset="0"/>
                <a:ea typeface="Calibri" panose="020F0502020204030204" pitchFamily="34" charset="0"/>
              </a:rPr>
              <a:t>Lin and Suen</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a:solidFill>
                  <a:srgbClr val="000000"/>
                </a:solidFill>
                <a:effectLst/>
                <a:latin typeface="Times New Roman" panose="02020603050405020304" pitchFamily="18" charset="0"/>
                <a:ea typeface="Calibri" panose="020F0502020204030204" pitchFamily="34" charset="0"/>
              </a:rPr>
              <a:t>2016</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err="1">
                <a:solidFill>
                  <a:srgbClr val="000000"/>
                </a:solidFill>
                <a:effectLst/>
                <a:latin typeface="Times New Roman" panose="02020603050405020304" pitchFamily="18" charset="0"/>
                <a:ea typeface="Calibri" panose="020F0502020204030204" pitchFamily="34" charset="0"/>
              </a:rPr>
              <a:t>Aboubacar</a:t>
            </a:r>
            <a:r>
              <a:rPr lang="en-US" sz="1800" dirty="0">
                <a:solidFill>
                  <a:srgbClr val="000000"/>
                </a:solidFill>
                <a:effectLst/>
                <a:latin typeface="Times New Roman" panose="02020603050405020304" pitchFamily="18" charset="0"/>
                <a:ea typeface="Calibri" panose="020F0502020204030204" pitchFamily="34" charset="0"/>
              </a:rPr>
              <a:t>, </a:t>
            </a:r>
            <a:r>
              <a:rPr lang="en-PK" sz="1800" dirty="0">
                <a:solidFill>
                  <a:srgbClr val="000000"/>
                </a:solidFill>
                <a:effectLst/>
                <a:latin typeface="Times New Roman" panose="02020603050405020304" pitchFamily="18" charset="0"/>
                <a:ea typeface="Calibri" panose="020F0502020204030204" pitchFamily="34" charset="0"/>
              </a:rPr>
              <a:t>Xu and </a:t>
            </a:r>
            <a:r>
              <a:rPr lang="en-PK" sz="1800" dirty="0" err="1">
                <a:solidFill>
                  <a:srgbClr val="000000"/>
                </a:solidFill>
                <a:effectLst/>
                <a:latin typeface="Times New Roman" panose="02020603050405020304" pitchFamily="18" charset="0"/>
                <a:ea typeface="Calibri" panose="020F0502020204030204" pitchFamily="34" charset="0"/>
              </a:rPr>
              <a:t>Ousseini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2014), </a:t>
            </a:r>
            <a:r>
              <a:rPr lang="en-PK" sz="1800" dirty="0">
                <a:solidFill>
                  <a:srgbClr val="000000"/>
                </a:solidFill>
                <a:effectLst/>
                <a:latin typeface="Times New Roman" panose="02020603050405020304" pitchFamily="18" charset="0"/>
                <a:ea typeface="Calibri" panose="020F0502020204030204" pitchFamily="34" charset="0"/>
              </a:rPr>
              <a:t>Cuevas </a:t>
            </a:r>
            <a:r>
              <a:rPr lang="en-PK" sz="1800" dirty="0" err="1">
                <a:solidFill>
                  <a:srgbClr val="000000"/>
                </a:solidFill>
                <a:effectLst/>
                <a:latin typeface="Times New Roman" panose="02020603050405020304" pitchFamily="18" charset="0"/>
                <a:ea typeface="Calibri" panose="020F0502020204030204" pitchFamily="34" charset="0"/>
              </a:rPr>
              <a:t>Ahumada</a:t>
            </a:r>
            <a:r>
              <a:rPr lang="en-PK" sz="1800" dirty="0">
                <a:solidFill>
                  <a:srgbClr val="000000"/>
                </a:solidFill>
                <a:effectLst/>
                <a:latin typeface="Times New Roman" panose="02020603050405020304" pitchFamily="18" charset="0"/>
                <a:ea typeface="Calibri" panose="020F0502020204030204" pitchFamily="34" charset="0"/>
              </a:rPr>
              <a:t> and López </a:t>
            </a:r>
            <a:r>
              <a:rPr lang="en-PK" sz="1800" dirty="0" err="1">
                <a:solidFill>
                  <a:srgbClr val="000000"/>
                </a:solidFill>
                <a:effectLst/>
                <a:latin typeface="Times New Roman" panose="02020603050405020304" pitchFamily="18" charset="0"/>
                <a:ea typeface="Calibri" panose="020F0502020204030204" pitchFamily="34" charset="0"/>
              </a:rPr>
              <a:t>Churata</a:t>
            </a:r>
            <a:r>
              <a:rPr lang="en-PK" sz="1800"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rPr>
              <a:t>(</a:t>
            </a:r>
            <a:r>
              <a:rPr lang="en-PK" sz="1800" dirty="0">
                <a:solidFill>
                  <a:srgbClr val="000000"/>
                </a:solidFill>
                <a:effectLst/>
                <a:latin typeface="Times New Roman" panose="02020603050405020304" pitchFamily="18" charset="0"/>
                <a:ea typeface="Calibri" panose="020F0502020204030204" pitchFamily="34" charset="0"/>
              </a:rPr>
              <a:t>2019</a:t>
            </a:r>
            <a:r>
              <a:rPr lang="en-US" sz="1800" dirty="0">
                <a:solidFill>
                  <a:srgbClr val="000000"/>
                </a:solidFill>
                <a:effectLst/>
                <a:latin typeface="Times New Roman" panose="02020603050405020304" pitchFamily="18" charset="0"/>
                <a:ea typeface="Calibri" panose="020F0502020204030204" pitchFamily="34" charset="0"/>
              </a:rPr>
              <a:t>)</a:t>
            </a:r>
            <a:endParaRPr lang="en-US" dirty="0"/>
          </a:p>
          <a:p>
            <a:pPr>
              <a:lnSpc>
                <a:spcPct val="100000"/>
              </a:lnSpc>
            </a:pPr>
            <a:endParaRPr lang="en-PK" dirty="0"/>
          </a:p>
        </p:txBody>
      </p:sp>
    </p:spTree>
    <p:extLst>
      <p:ext uri="{BB962C8B-B14F-4D97-AF65-F5344CB8AC3E}">
        <p14:creationId xmlns:p14="http://schemas.microsoft.com/office/powerpoint/2010/main" val="3849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5EB3-C86F-4824-A2DA-78D0F7DD4050}"/>
              </a:ext>
            </a:extLst>
          </p:cNvPr>
          <p:cNvSpPr>
            <a:spLocks noGrp="1"/>
          </p:cNvSpPr>
          <p:nvPr>
            <p:ph type="title"/>
          </p:nvPr>
        </p:nvSpPr>
        <p:spPr/>
        <p:txBody>
          <a:bodyPr/>
          <a:lstStyle/>
          <a:p>
            <a:r>
              <a:rPr lang="en-US" dirty="0"/>
              <a:t>Data Set, Variables, Methodology</a:t>
            </a:r>
            <a:endParaRPr lang="en-PK" dirty="0"/>
          </a:p>
        </p:txBody>
      </p:sp>
      <p:sp>
        <p:nvSpPr>
          <p:cNvPr id="3" name="Content Placeholder 2">
            <a:extLst>
              <a:ext uri="{FF2B5EF4-FFF2-40B4-BE49-F238E27FC236}">
                <a16:creationId xmlns:a16="http://schemas.microsoft.com/office/drawing/2014/main" id="{46C02591-DA15-493A-9CBC-B8C1F56ED7C2}"/>
              </a:ext>
            </a:extLst>
          </p:cNvPr>
          <p:cNvSpPr>
            <a:spLocks noGrp="1"/>
          </p:cNvSpPr>
          <p:nvPr>
            <p:ph idx="1"/>
          </p:nvPr>
        </p:nvSpPr>
        <p:spPr>
          <a:xfrm>
            <a:off x="1097280" y="1953490"/>
            <a:ext cx="10058400" cy="3915603"/>
          </a:xfrm>
        </p:spPr>
        <p:txBody>
          <a:bodyPr/>
          <a:lstStyle/>
          <a:p>
            <a:pPr algn="just">
              <a:buFont typeface="Courier New" panose="02070309020205020404" pitchFamily="49" charset="0"/>
              <a:buChar char="o"/>
            </a:pPr>
            <a:r>
              <a:rPr lang="en-US" sz="1800" dirty="0">
                <a:solidFill>
                  <a:schemeClr val="tx2">
                    <a:lumMod val="60000"/>
                    <a:lumOff val="40000"/>
                  </a:schemeClr>
                </a:solidFill>
                <a:effectLst/>
                <a:ea typeface="Calibri" panose="020F0502020204030204" pitchFamily="34" charset="0"/>
              </a:rPr>
              <a:t>Gross Domestic Product, Trade openness, Real Effective exchange rate, Foreign direct investment, Human capital, </a:t>
            </a:r>
            <a:r>
              <a:rPr lang="en-PK" sz="1800" dirty="0">
                <a:solidFill>
                  <a:schemeClr val="tx2">
                    <a:lumMod val="60000"/>
                    <a:lumOff val="40000"/>
                  </a:schemeClr>
                </a:solidFill>
                <a:effectLst/>
                <a:ea typeface="Calibri" panose="020F0502020204030204" pitchFamily="34" charset="0"/>
              </a:rPr>
              <a:t>Gross fixed capital formation</a:t>
            </a:r>
            <a:r>
              <a:rPr lang="en-US" sz="1800" dirty="0">
                <a:solidFill>
                  <a:schemeClr val="tx2">
                    <a:lumMod val="60000"/>
                    <a:lumOff val="40000"/>
                  </a:schemeClr>
                </a:solidFill>
                <a:effectLst/>
                <a:ea typeface="Calibri" panose="020F0502020204030204" pitchFamily="34" charset="0"/>
              </a:rPr>
              <a:t>.</a:t>
            </a:r>
          </a:p>
          <a:p>
            <a:pPr algn="just">
              <a:buFont typeface="Courier New" panose="02070309020205020404" pitchFamily="49" charset="0"/>
              <a:buChar char="o"/>
            </a:pPr>
            <a:r>
              <a:rPr lang="en-US" sz="1800" dirty="0">
                <a:solidFill>
                  <a:schemeClr val="tx2">
                    <a:lumMod val="60000"/>
                    <a:lumOff val="40000"/>
                  </a:schemeClr>
                </a:solidFill>
              </a:rPr>
              <a:t>In contrast to previous studies, this research used balanced data set of G7 countries (United States, Italy, Japan, Canada, Germany, France and the United Kingdom) from 1976-2019. </a:t>
            </a:r>
          </a:p>
          <a:p>
            <a:pPr algn="just">
              <a:buFont typeface="Courier New" panose="02070309020205020404" pitchFamily="49" charset="0"/>
              <a:buChar char="o"/>
            </a:pPr>
            <a:r>
              <a:rPr lang="en-US" sz="1800" dirty="0">
                <a:solidFill>
                  <a:schemeClr val="tx2">
                    <a:lumMod val="60000"/>
                    <a:lumOff val="40000"/>
                  </a:schemeClr>
                </a:solidFill>
              </a:rPr>
              <a:t>R</a:t>
            </a:r>
            <a:r>
              <a:rPr lang="en-US" sz="1800" dirty="0">
                <a:solidFill>
                  <a:schemeClr val="tx2">
                    <a:lumMod val="60000"/>
                    <a:lumOff val="40000"/>
                  </a:schemeClr>
                </a:solidFill>
                <a:effectLst/>
                <a:ea typeface="Calibri" panose="020F0502020204030204" pitchFamily="34" charset="0"/>
              </a:rPr>
              <a:t>eferring to Falvey, Foster and Greenaway (2012), (</a:t>
            </a:r>
            <a:r>
              <a:rPr lang="en-US" sz="1800" dirty="0" err="1">
                <a:solidFill>
                  <a:schemeClr val="tx2">
                    <a:lumMod val="60000"/>
                    <a:lumOff val="40000"/>
                  </a:schemeClr>
                </a:solidFill>
                <a:effectLst/>
                <a:ea typeface="Calibri" panose="020F0502020204030204" pitchFamily="34" charset="0"/>
              </a:rPr>
              <a:t>Modeste</a:t>
            </a:r>
            <a:r>
              <a:rPr lang="en-US" sz="1800" dirty="0">
                <a:solidFill>
                  <a:schemeClr val="tx2">
                    <a:lumMod val="60000"/>
                    <a:lumOff val="40000"/>
                  </a:schemeClr>
                </a:solidFill>
                <a:effectLst/>
                <a:ea typeface="Calibri" panose="020F0502020204030204" pitchFamily="34" charset="0"/>
              </a:rPr>
              <a:t> 2016), </a:t>
            </a:r>
            <a:r>
              <a:rPr lang="en-US" sz="1800" dirty="0" err="1">
                <a:solidFill>
                  <a:schemeClr val="tx2">
                    <a:lumMod val="60000"/>
                    <a:lumOff val="40000"/>
                  </a:schemeClr>
                </a:solidFill>
                <a:effectLst/>
                <a:ea typeface="Calibri" panose="020F0502020204030204" pitchFamily="34" charset="0"/>
              </a:rPr>
              <a:t>Erkisi</a:t>
            </a:r>
            <a:r>
              <a:rPr lang="en-US" sz="1800" dirty="0">
                <a:solidFill>
                  <a:schemeClr val="tx2">
                    <a:lumMod val="60000"/>
                    <a:lumOff val="40000"/>
                  </a:schemeClr>
                </a:solidFill>
                <a:effectLst/>
                <a:ea typeface="Calibri" panose="020F0502020204030204" pitchFamily="34" charset="0"/>
              </a:rPr>
              <a:t> and Ceyhan (2019), </a:t>
            </a:r>
            <a:r>
              <a:rPr lang="en-PK" sz="1800" dirty="0" err="1">
                <a:solidFill>
                  <a:schemeClr val="tx2">
                    <a:lumMod val="60000"/>
                    <a:lumOff val="40000"/>
                  </a:schemeClr>
                </a:solidFill>
                <a:effectLst/>
                <a:ea typeface="Calibri" panose="020F0502020204030204" pitchFamily="34" charset="0"/>
              </a:rPr>
              <a:t>Manwa</a:t>
            </a:r>
            <a:r>
              <a:rPr lang="en-PK" sz="1800" dirty="0">
                <a:solidFill>
                  <a:schemeClr val="tx2">
                    <a:lumMod val="60000"/>
                    <a:lumOff val="40000"/>
                  </a:schemeClr>
                </a:solidFill>
                <a:effectLst/>
                <a:ea typeface="Calibri" panose="020F0502020204030204" pitchFamily="34" charset="0"/>
              </a:rPr>
              <a:t>, Wijeweera and </a:t>
            </a:r>
            <a:r>
              <a:rPr lang="en-PK" sz="1800" dirty="0" err="1">
                <a:solidFill>
                  <a:schemeClr val="tx2">
                    <a:lumMod val="60000"/>
                    <a:lumOff val="40000"/>
                  </a:schemeClr>
                </a:solidFill>
                <a:effectLst/>
                <a:ea typeface="Calibri" panose="020F0502020204030204" pitchFamily="34" charset="0"/>
              </a:rPr>
              <a:t>Kortt</a:t>
            </a:r>
            <a:r>
              <a:rPr lang="en-US" sz="1800" dirty="0">
                <a:solidFill>
                  <a:schemeClr val="tx2">
                    <a:lumMod val="60000"/>
                    <a:lumOff val="40000"/>
                  </a:schemeClr>
                </a:solidFill>
                <a:effectLst/>
                <a:ea typeface="Calibri" panose="020F0502020204030204" pitchFamily="34" charset="0"/>
              </a:rPr>
              <a:t> (</a:t>
            </a:r>
            <a:r>
              <a:rPr lang="en-PK" sz="1800" dirty="0">
                <a:solidFill>
                  <a:schemeClr val="tx2">
                    <a:lumMod val="60000"/>
                    <a:lumOff val="40000"/>
                  </a:schemeClr>
                </a:solidFill>
                <a:effectLst/>
                <a:ea typeface="Calibri" panose="020F0502020204030204" pitchFamily="34" charset="0"/>
              </a:rPr>
              <a:t>2019</a:t>
            </a:r>
            <a:r>
              <a:rPr lang="en-US" sz="1800" dirty="0">
                <a:solidFill>
                  <a:schemeClr val="tx2">
                    <a:lumMod val="60000"/>
                    <a:lumOff val="40000"/>
                  </a:schemeClr>
                </a:solidFill>
                <a:effectLst/>
                <a:ea typeface="Calibri" panose="020F0502020204030204" pitchFamily="34" charset="0"/>
              </a:rPr>
              <a:t>), (Kong et al. 2021).</a:t>
            </a:r>
          </a:p>
          <a:p>
            <a:pPr algn="just">
              <a:buFont typeface="Courier New" panose="02070309020205020404" pitchFamily="49" charset="0"/>
              <a:buChar char="o"/>
            </a:pPr>
            <a:r>
              <a:rPr lang="en-US" sz="1800" dirty="0">
                <a:solidFill>
                  <a:schemeClr val="tx2">
                    <a:lumMod val="60000"/>
                    <a:lumOff val="40000"/>
                  </a:schemeClr>
                </a:solidFill>
                <a:ea typeface="Times New Roman" panose="02020603050405020304" pitchFamily="18" charset="0"/>
              </a:rPr>
              <a:t>T</a:t>
            </a:r>
            <a:r>
              <a:rPr lang="en-US" sz="1800" dirty="0">
                <a:solidFill>
                  <a:schemeClr val="tx2">
                    <a:lumMod val="60000"/>
                    <a:lumOff val="40000"/>
                  </a:schemeClr>
                </a:solidFill>
                <a:effectLst/>
                <a:ea typeface="Times New Roman" panose="02020603050405020304" pitchFamily="18" charset="0"/>
              </a:rPr>
              <a:t>he </a:t>
            </a:r>
            <a:r>
              <a:rPr lang="en-US" sz="1800" dirty="0">
                <a:solidFill>
                  <a:schemeClr val="tx2">
                    <a:lumMod val="60000"/>
                    <a:lumOff val="40000"/>
                  </a:schemeClr>
                </a:solidFill>
                <a:effectLst/>
                <a:ea typeface="Calibri" panose="020F0502020204030204" pitchFamily="34" charset="0"/>
              </a:rPr>
              <a:t>t</a:t>
            </a:r>
            <a:r>
              <a:rPr lang="en-PK" sz="1800" dirty="0" err="1">
                <a:solidFill>
                  <a:schemeClr val="tx2">
                    <a:lumMod val="60000"/>
                    <a:lumOff val="40000"/>
                  </a:schemeClr>
                </a:solidFill>
                <a:effectLst/>
                <a:ea typeface="Calibri" panose="020F0502020204030204" pitchFamily="34" charset="0"/>
              </a:rPr>
              <a:t>otal</a:t>
            </a:r>
            <a:r>
              <a:rPr lang="en-PK" sz="1800" dirty="0">
                <a:solidFill>
                  <a:schemeClr val="tx2">
                    <a:lumMod val="60000"/>
                    <a:lumOff val="40000"/>
                  </a:schemeClr>
                </a:solidFill>
                <a:effectLst/>
                <a:ea typeface="Calibri" panose="020F0502020204030204" pitchFamily="34" charset="0"/>
              </a:rPr>
              <a:t> panel (balanced) observations</a:t>
            </a:r>
            <a:r>
              <a:rPr lang="en-US" sz="1800" dirty="0">
                <a:solidFill>
                  <a:schemeClr val="tx2">
                    <a:lumMod val="60000"/>
                    <a:lumOff val="40000"/>
                  </a:schemeClr>
                </a:solidFill>
                <a:effectLst/>
                <a:ea typeface="Calibri" panose="020F0502020204030204" pitchFamily="34" charset="0"/>
              </a:rPr>
              <a:t> </a:t>
            </a:r>
            <a:r>
              <a:rPr lang="en-PK" sz="1800" dirty="0">
                <a:solidFill>
                  <a:schemeClr val="tx2">
                    <a:lumMod val="60000"/>
                    <a:lumOff val="40000"/>
                  </a:schemeClr>
                </a:solidFill>
                <a:effectLst/>
                <a:ea typeface="Calibri" panose="020F0502020204030204" pitchFamily="34" charset="0"/>
              </a:rPr>
              <a:t>30</a:t>
            </a:r>
            <a:r>
              <a:rPr lang="en-US" sz="1800" dirty="0">
                <a:solidFill>
                  <a:schemeClr val="tx2">
                    <a:lumMod val="60000"/>
                    <a:lumOff val="40000"/>
                  </a:schemeClr>
                </a:solidFill>
                <a:effectLst/>
                <a:ea typeface="Calibri" panose="020F0502020204030204" pitchFamily="34" charset="0"/>
              </a:rPr>
              <a:t>8</a:t>
            </a:r>
          </a:p>
          <a:p>
            <a:pPr algn="just">
              <a:buFont typeface="Courier New" panose="02070309020205020404" pitchFamily="49" charset="0"/>
              <a:buChar char="o"/>
            </a:pPr>
            <a:r>
              <a:rPr lang="en-US" sz="1800" dirty="0">
                <a:solidFill>
                  <a:schemeClr val="tx2">
                    <a:lumMod val="60000"/>
                    <a:lumOff val="40000"/>
                  </a:schemeClr>
                </a:solidFill>
                <a:ea typeface="Times New Roman" panose="02020603050405020304" pitchFamily="18" charset="0"/>
                <a:cs typeface="Times New Roman" panose="02020603050405020304" pitchFamily="18" charset="0"/>
              </a:rPr>
              <a:t>F</a:t>
            </a:r>
            <a:r>
              <a:rPr lang="en-US" sz="1800" dirty="0">
                <a:solidFill>
                  <a:schemeClr val="tx2">
                    <a:lumMod val="60000"/>
                    <a:lumOff val="40000"/>
                  </a:schemeClr>
                </a:solidFill>
                <a:effectLst/>
                <a:ea typeface="Times New Roman" panose="02020603050405020304" pitchFamily="18" charset="0"/>
                <a:cs typeface="Times New Roman" panose="02020603050405020304" pitchFamily="18" charset="0"/>
              </a:rPr>
              <a:t>or testing the theory and data set, Panel Data regression analysis applied by using </a:t>
            </a:r>
            <a:r>
              <a:rPr lang="en-US" sz="1800" dirty="0" err="1">
                <a:solidFill>
                  <a:schemeClr val="tx2">
                    <a:lumMod val="60000"/>
                    <a:lumOff val="40000"/>
                  </a:schemeClr>
                </a:solidFill>
                <a:effectLst/>
                <a:ea typeface="Times New Roman" panose="02020603050405020304" pitchFamily="18" charset="0"/>
                <a:cs typeface="Times New Roman" panose="02020603050405020304" pitchFamily="18" charset="0"/>
              </a:rPr>
              <a:t>Eviews</a:t>
            </a:r>
            <a:r>
              <a:rPr lang="en-US" sz="1800" dirty="0">
                <a:solidFill>
                  <a:schemeClr val="tx2">
                    <a:lumMod val="60000"/>
                    <a:lumOff val="40000"/>
                  </a:schemeClr>
                </a:solidFill>
                <a:effectLst/>
                <a:ea typeface="Times New Roman" panose="02020603050405020304" pitchFamily="18" charset="0"/>
                <a:cs typeface="Times New Roman" panose="02020603050405020304" pitchFamily="18" charset="0"/>
              </a:rPr>
              <a:t> 10</a:t>
            </a:r>
            <a:endParaRPr lang="en-US" sz="1800" dirty="0">
              <a:solidFill>
                <a:schemeClr val="tx2">
                  <a:lumMod val="60000"/>
                  <a:lumOff val="40000"/>
                </a:schemeClr>
              </a:solidFill>
              <a:effectLst/>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800" dirty="0">
                <a:solidFill>
                  <a:schemeClr val="tx2">
                    <a:lumMod val="60000"/>
                    <a:lumOff val="40000"/>
                  </a:schemeClr>
                </a:solidFill>
                <a:effectLst/>
                <a:ea typeface="Calibri" panose="020F0502020204030204" pitchFamily="34" charset="0"/>
              </a:rPr>
              <a:t>Data Collected from world bank, </a:t>
            </a:r>
            <a:r>
              <a:rPr lang="en-PK" sz="1800" dirty="0">
                <a:solidFill>
                  <a:schemeClr val="tx2">
                    <a:lumMod val="60000"/>
                    <a:lumOff val="40000"/>
                  </a:schemeClr>
                </a:solidFill>
                <a:effectLst/>
                <a:ea typeface="Calibri" panose="020F0502020204030204" pitchFamily="34" charset="0"/>
              </a:rPr>
              <a:t>The Federal Reserve Bank of St. Louis</a:t>
            </a:r>
            <a:r>
              <a:rPr lang="en-US" sz="1800" dirty="0">
                <a:solidFill>
                  <a:schemeClr val="tx2">
                    <a:lumMod val="60000"/>
                    <a:lumOff val="40000"/>
                  </a:schemeClr>
                </a:solidFill>
                <a:effectLst/>
                <a:ea typeface="Calibri" panose="020F0502020204030204" pitchFamily="34" charset="0"/>
              </a:rPr>
              <a:t> and t</a:t>
            </a:r>
            <a:r>
              <a:rPr lang="en-PK" sz="1800" dirty="0">
                <a:solidFill>
                  <a:schemeClr val="tx2">
                    <a:lumMod val="60000"/>
                    <a:lumOff val="40000"/>
                  </a:schemeClr>
                </a:solidFill>
                <a:effectLst/>
                <a:ea typeface="Calibri" panose="020F0502020204030204" pitchFamily="34" charset="0"/>
              </a:rPr>
              <a:t>he Organisation for Economic Co-operation and Development</a:t>
            </a:r>
            <a:r>
              <a:rPr lang="en-US" sz="1800" dirty="0">
                <a:solidFill>
                  <a:schemeClr val="tx2">
                    <a:lumMod val="60000"/>
                    <a:lumOff val="40000"/>
                  </a:schemeClr>
                </a:solidFill>
                <a:effectLst/>
                <a:ea typeface="Calibri" panose="020F0502020204030204" pitchFamily="34" charset="0"/>
              </a:rPr>
              <a:t>.</a:t>
            </a:r>
            <a:r>
              <a:rPr lang="en-US" sz="1800" dirty="0">
                <a:solidFill>
                  <a:schemeClr val="tx2">
                    <a:lumMod val="60000"/>
                    <a:lumOff val="40000"/>
                  </a:schemeClr>
                </a:solidFill>
                <a:effectLst/>
                <a:ea typeface="Times New Roman" panose="02020603050405020304" pitchFamily="18" charset="0"/>
              </a:rPr>
              <a:t> </a:t>
            </a:r>
            <a:endParaRPr lang="en-PK" sz="1800" dirty="0">
              <a:solidFill>
                <a:schemeClr val="tx2">
                  <a:lumMod val="60000"/>
                  <a:lumOff val="40000"/>
                </a:schemeClr>
              </a:solidFill>
              <a:effectLst/>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3925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
            <a:extLst>
              <a:ext uri="{FF2B5EF4-FFF2-40B4-BE49-F238E27FC236}">
                <a16:creationId xmlns:a16="http://schemas.microsoft.com/office/drawing/2014/main" id="{FBC0EB89-DCC4-4C5C-BA1F-7AE469B3B699}"/>
              </a:ext>
            </a:extLst>
          </p:cNvPr>
          <p:cNvSpPr>
            <a:spLocks noChangeArrowheads="1"/>
          </p:cNvSpPr>
          <p:nvPr/>
        </p:nvSpPr>
        <p:spPr bwMode="auto">
          <a:xfrm>
            <a:off x="492371" y="2653800"/>
            <a:ext cx="3084844" cy="333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fontScale="92500" lnSpcReduction="20000"/>
          </a:bodyPr>
          <a:lstStyle/>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1" i="1" u="none" strike="noStrike" cap="none" normalizeH="0" baseline="0" dirty="0">
                <a:ln>
                  <a:noFill/>
                </a:ln>
                <a:solidFill>
                  <a:srgbClr val="FFFFFF"/>
                </a:solidFill>
                <a:effectLst/>
              </a:rPr>
              <a:t>Correlation Analysis of selected data</a:t>
            </a:r>
            <a:endParaRPr kumimoji="0" lang="en-US" altLang="en-PK" sz="15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0" i="1" u="none" strike="noStrike" cap="none" normalizeH="0" baseline="0" dirty="0">
                <a:ln>
                  <a:noFill/>
                </a:ln>
                <a:solidFill>
                  <a:srgbClr val="FFFFFF"/>
                </a:solidFill>
                <a:effectLst/>
              </a:rPr>
              <a:t>Correlation analysis describes the linear relationship between distinct variables. Relationship </a:t>
            </a:r>
            <a:r>
              <a:rPr kumimoji="0" lang="en-US" altLang="en-PK" sz="1500" b="0" i="1" u="none" strike="noStrike" cap="none" normalizeH="0" baseline="0" dirty="0" err="1">
                <a:ln>
                  <a:noFill/>
                </a:ln>
                <a:solidFill>
                  <a:srgbClr val="FFFFFF"/>
                </a:solidFill>
                <a:effectLst/>
              </a:rPr>
              <a:t>analysed</a:t>
            </a:r>
            <a:r>
              <a:rPr kumimoji="0" lang="en-US" altLang="en-PK" sz="1500" b="0" i="1" u="none" strike="noStrike" cap="none" normalizeH="0" baseline="0" dirty="0">
                <a:ln>
                  <a:noFill/>
                </a:ln>
                <a:solidFill>
                  <a:srgbClr val="FFFFFF"/>
                </a:solidFill>
                <a:effectLst/>
              </a:rPr>
              <a:t> between the +1 and -1 observation</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endParaRPr lang="en-US" altLang="en-PK" sz="1500" i="1" dirty="0">
              <a:solidFill>
                <a:srgbClr val="FFFFFF"/>
              </a:solidFill>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lang="en-US" sz="1800" dirty="0">
                <a:solidFill>
                  <a:schemeClr val="bg2"/>
                </a:solidFill>
                <a:effectLst/>
                <a:ea typeface="Calibri" panose="020F0502020204030204" pitchFamily="34" charset="0"/>
              </a:rPr>
              <a:t>The correlation matrix Table 1 indicates that all the independent variables have a positive relationship with growth rate except GFCF</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endParaRPr kumimoji="0" lang="en-US" altLang="en-PK" b="0" i="1" u="none" strike="noStrike" cap="none" normalizeH="0" baseline="0" dirty="0">
              <a:ln>
                <a:noFill/>
              </a:ln>
              <a:solidFill>
                <a:schemeClr val="bg2"/>
              </a:solidFill>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lang="en-US" sz="1800" dirty="0">
                <a:solidFill>
                  <a:schemeClr val="bg2"/>
                </a:solidFill>
                <a:effectLst/>
                <a:ea typeface="Calibri" panose="020F0502020204030204" pitchFamily="34" charset="0"/>
              </a:rPr>
              <a:t>The correlation Analysis of FDI explains that GDP and HCI have a positive and robust connection.</a:t>
            </a:r>
            <a:br>
              <a:rPr kumimoji="0" lang="en-US" altLang="en-PK" sz="1500" b="0" i="1" u="none" strike="noStrike" cap="none" normalizeH="0" baseline="0" dirty="0">
                <a:ln>
                  <a:noFill/>
                </a:ln>
                <a:solidFill>
                  <a:schemeClr val="bg2"/>
                </a:solidFill>
                <a:effectLst/>
              </a:rPr>
            </a:br>
            <a:br>
              <a:rPr kumimoji="0" lang="en-US" altLang="en-PK" sz="1500" b="0" i="1" u="none" strike="noStrike" cap="none" normalizeH="0" baseline="0" dirty="0">
                <a:ln>
                  <a:noFill/>
                </a:ln>
                <a:solidFill>
                  <a:srgbClr val="FFFFFF"/>
                </a:solidFill>
                <a:effectLst/>
              </a:rPr>
            </a:br>
            <a:endParaRPr kumimoji="0" lang="en-US" altLang="en-PK" sz="1500" b="0" i="0" u="none" strike="noStrike" cap="none" normalizeH="0" baseline="0" dirty="0">
              <a:ln>
                <a:noFill/>
              </a:ln>
              <a:solidFill>
                <a:srgbClr val="FFFFFF"/>
              </a:solidFill>
              <a:effectLst/>
            </a:endParaRPr>
          </a:p>
        </p:txBody>
      </p:sp>
      <p:sp>
        <p:nvSpPr>
          <p:cNvPr id="18"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72C9428D-742D-49BF-A08A-74EB9ED483EF}"/>
              </a:ext>
            </a:extLst>
          </p:cNvPr>
          <p:cNvGraphicFramePr>
            <a:graphicFrameLocks noGrp="1"/>
          </p:cNvGraphicFramePr>
          <p:nvPr>
            <p:extLst>
              <p:ext uri="{D42A27DB-BD31-4B8C-83A1-F6EECF244321}">
                <p14:modId xmlns:p14="http://schemas.microsoft.com/office/powerpoint/2010/main" val="3342264721"/>
              </p:ext>
            </p:extLst>
          </p:nvPr>
        </p:nvGraphicFramePr>
        <p:xfrm>
          <a:off x="4742017" y="2507674"/>
          <a:ext cx="6798086" cy="1842652"/>
        </p:xfrm>
        <a:graphic>
          <a:graphicData uri="http://schemas.openxmlformats.org/drawingml/2006/table">
            <a:tbl>
              <a:tblPr/>
              <a:tblGrid>
                <a:gridCol w="1098235">
                  <a:extLst>
                    <a:ext uri="{9D8B030D-6E8A-4147-A177-3AD203B41FA5}">
                      <a16:colId xmlns:a16="http://schemas.microsoft.com/office/drawing/2014/main" val="1589144325"/>
                    </a:ext>
                  </a:extLst>
                </a:gridCol>
                <a:gridCol w="949976">
                  <a:extLst>
                    <a:ext uri="{9D8B030D-6E8A-4147-A177-3AD203B41FA5}">
                      <a16:colId xmlns:a16="http://schemas.microsoft.com/office/drawing/2014/main" val="2474092640"/>
                    </a:ext>
                  </a:extLst>
                </a:gridCol>
                <a:gridCol w="949975">
                  <a:extLst>
                    <a:ext uri="{9D8B030D-6E8A-4147-A177-3AD203B41FA5}">
                      <a16:colId xmlns:a16="http://schemas.microsoft.com/office/drawing/2014/main" val="2862956006"/>
                    </a:ext>
                  </a:extLst>
                </a:gridCol>
                <a:gridCol w="949975">
                  <a:extLst>
                    <a:ext uri="{9D8B030D-6E8A-4147-A177-3AD203B41FA5}">
                      <a16:colId xmlns:a16="http://schemas.microsoft.com/office/drawing/2014/main" val="4242793415"/>
                    </a:ext>
                  </a:extLst>
                </a:gridCol>
                <a:gridCol w="949975">
                  <a:extLst>
                    <a:ext uri="{9D8B030D-6E8A-4147-A177-3AD203B41FA5}">
                      <a16:colId xmlns:a16="http://schemas.microsoft.com/office/drawing/2014/main" val="859549027"/>
                    </a:ext>
                  </a:extLst>
                </a:gridCol>
                <a:gridCol w="949975">
                  <a:extLst>
                    <a:ext uri="{9D8B030D-6E8A-4147-A177-3AD203B41FA5}">
                      <a16:colId xmlns:a16="http://schemas.microsoft.com/office/drawing/2014/main" val="2817922992"/>
                    </a:ext>
                  </a:extLst>
                </a:gridCol>
                <a:gridCol w="949975">
                  <a:extLst>
                    <a:ext uri="{9D8B030D-6E8A-4147-A177-3AD203B41FA5}">
                      <a16:colId xmlns:a16="http://schemas.microsoft.com/office/drawing/2014/main" val="2772144317"/>
                    </a:ext>
                  </a:extLst>
                </a:gridCol>
              </a:tblGrid>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GDP</a:t>
                      </a:r>
                      <a:endParaRPr lang="en-US"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FDI</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REER</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HCI</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GFCF</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766998764"/>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GDP</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0.307318</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0.097626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0.029033</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0.674120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-0.114319</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542302743"/>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FDI</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0.307318</a:t>
                      </a:r>
                      <a:endParaRPr lang="en-PK"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-0.216326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-0.246261</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0.349998</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0.086026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26619644"/>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0.097626</a:t>
                      </a:r>
                      <a:endParaRPr lang="en-PK"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-0.216326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0.660843</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0.004010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0.056444</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08077897"/>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REER</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0.029033</a:t>
                      </a:r>
                      <a:endParaRPr lang="en-PK"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-0.246261</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0.660843</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-0.062028</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-0.056622</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43960645"/>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HCI</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0.674120</a:t>
                      </a:r>
                      <a:endParaRPr lang="en-PK" sz="2100" b="0" i="0" u="none" strike="noStrike">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0.349998</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0.004010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-0.062028</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0.016126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59164071"/>
                  </a:ext>
                </a:extLst>
              </a:tr>
              <a:tr h="263236">
                <a:tc>
                  <a:txBody>
                    <a:bodyPr/>
                    <a:lstStyle/>
                    <a:p>
                      <a:pPr algn="ctr" fontAlgn="t">
                        <a:lnSpc>
                          <a:spcPct val="107000"/>
                        </a:lnSpc>
                        <a:spcBef>
                          <a:spcPts val="0"/>
                        </a:spcBef>
                        <a:spcAft>
                          <a:spcPts val="800"/>
                        </a:spcAft>
                      </a:pPr>
                      <a:r>
                        <a:rPr lang="en-US" sz="13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GFCF</a:t>
                      </a:r>
                      <a:endParaRPr lang="en-US"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-0.114319</a:t>
                      </a:r>
                      <a:endParaRPr lang="en-PK" sz="2100" b="0" i="0" u="none" strike="noStrike" dirty="0">
                        <a:effectLst/>
                        <a:latin typeface="Arial" panose="020B0604020202020204" pitchFamily="34" charset="0"/>
                      </a:endParaRPr>
                    </a:p>
                  </a:txBody>
                  <a:tcPr marL="80060" marR="80060" marT="11119" marB="0">
                    <a:lnL w="19050" cap="flat" cmpd="dbl"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0.086026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0.056444</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-0.056622</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0.016126</a:t>
                      </a:r>
                      <a:endParaRPr lang="en-PK" sz="2100" b="0" i="0" u="none" strike="noStrike">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3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1.000000</a:t>
                      </a:r>
                      <a:endParaRPr lang="en-PK" sz="2100" b="0" i="0" u="none" strike="noStrike" dirty="0">
                        <a:effectLst/>
                        <a:latin typeface="Arial" panose="020B0604020202020204" pitchFamily="34" charset="0"/>
                      </a:endParaRPr>
                    </a:p>
                  </a:txBody>
                  <a:tcPr marL="80060" marR="80060" marT="11119"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DD6EE"/>
                    </a:solidFill>
                  </a:tcPr>
                </a:tc>
                <a:extLst>
                  <a:ext uri="{0D108BD9-81ED-4DB2-BD59-A6C34878D82A}">
                    <a16:rowId xmlns:a16="http://schemas.microsoft.com/office/drawing/2014/main" val="1552911922"/>
                  </a:ext>
                </a:extLst>
              </a:tr>
            </a:tbl>
          </a:graphicData>
        </a:graphic>
      </p:graphicFrame>
    </p:spTree>
    <p:extLst>
      <p:ext uri="{BB962C8B-B14F-4D97-AF65-F5344CB8AC3E}">
        <p14:creationId xmlns:p14="http://schemas.microsoft.com/office/powerpoint/2010/main" val="300565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1">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
            <a:extLst>
              <a:ext uri="{FF2B5EF4-FFF2-40B4-BE49-F238E27FC236}">
                <a16:creationId xmlns:a16="http://schemas.microsoft.com/office/drawing/2014/main" id="{D71BD1D6-4522-4AA1-B6D1-59CB6086D6D5}"/>
              </a:ext>
            </a:extLst>
          </p:cNvPr>
          <p:cNvSpPr>
            <a:spLocks noChangeArrowheads="1"/>
          </p:cNvSpPr>
          <p:nvPr/>
        </p:nvSpPr>
        <p:spPr bwMode="auto">
          <a:xfrm>
            <a:off x="492371" y="459676"/>
            <a:ext cx="3084844" cy="55296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fontScale="77500" lnSpcReduction="20000"/>
          </a:bodyPr>
          <a:lstStyle/>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1" i="1" u="none" strike="noStrike" cap="none" normalizeH="0" baseline="0" dirty="0">
                <a:ln>
                  <a:noFill/>
                </a:ln>
                <a:solidFill>
                  <a:srgbClr val="FFFFFF"/>
                </a:solidFill>
                <a:effectLst/>
              </a:rPr>
              <a:t>Results of Panel least square, Fixed effect and random effect, GDP as a dependent variable</a:t>
            </a:r>
            <a:endParaRPr kumimoji="0" lang="en-US" altLang="en-PK" sz="15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0" i="0" u="none" strike="noStrike" cap="none" normalizeH="0" baseline="0" dirty="0">
                <a:ln>
                  <a:noFill/>
                </a:ln>
                <a:solidFill>
                  <a:srgbClr val="FFFFFF"/>
                </a:solidFill>
                <a:effectLst/>
              </a:rPr>
              <a:t>Notes: * Significance at the 10% level.** Significance at the 5% level.*** Significance at the 1% level. </a:t>
            </a:r>
          </a:p>
          <a:p>
            <a:pPr marL="0" marR="0" lvl="0" indent="0" algn="just" defTabSz="914400" fontAlgn="base">
              <a:lnSpc>
                <a:spcPct val="90000"/>
              </a:lnSpc>
              <a:spcBef>
                <a:spcPct val="0"/>
              </a:spcBef>
              <a:spcAft>
                <a:spcPts val="600"/>
              </a:spcAft>
              <a:buClr>
                <a:schemeClr val="accent1"/>
              </a:buClr>
              <a:buSzTx/>
              <a:buFont typeface="Calibri" panose="020F0502020204030204" pitchFamily="34" charset="0"/>
              <a:buNone/>
              <a:tabLst/>
            </a:pPr>
            <a:endParaRPr lang="en-US" altLang="en-PK" sz="2100" dirty="0">
              <a:solidFill>
                <a:schemeClr val="bg2"/>
              </a:solidFill>
            </a:endParaRPr>
          </a:p>
          <a:p>
            <a:pPr marL="0" marR="0" lvl="0" indent="0" algn="just" defTabSz="914400" fontAlgn="base">
              <a:lnSpc>
                <a:spcPct val="90000"/>
              </a:lnSpc>
              <a:spcBef>
                <a:spcPct val="0"/>
              </a:spcBef>
              <a:spcAft>
                <a:spcPts val="600"/>
              </a:spcAft>
              <a:buClr>
                <a:schemeClr val="accent1"/>
              </a:buClr>
              <a:buSzTx/>
              <a:buFont typeface="Calibri" panose="020F0502020204030204" pitchFamily="34" charset="0"/>
              <a:buNone/>
              <a:tabLst/>
            </a:pPr>
            <a:r>
              <a:rPr lang="en-US" sz="2100" dirty="0">
                <a:solidFill>
                  <a:schemeClr val="bg2"/>
                </a:solidFill>
                <a:effectLst/>
                <a:ea typeface="Calibri" panose="020F0502020204030204" pitchFamily="34" charset="0"/>
              </a:rPr>
              <a:t>The results in a fixed-effect model, the coefficient of GFCF represents that GDP has a non-significant and negative relationship; also, Trade Openness and FDI represents positive but negative significance in the model. The redundant fixed effect test rejects the null hypothesis as the cross-section fixed effect present in the data, and the Individual-specific impact correlated with the independent variables </a:t>
            </a:r>
          </a:p>
          <a:p>
            <a:pPr marL="0" marR="0" lvl="0" indent="0" algn="just" defTabSz="914400" fontAlgn="base">
              <a:lnSpc>
                <a:spcPct val="90000"/>
              </a:lnSpc>
              <a:spcBef>
                <a:spcPct val="0"/>
              </a:spcBef>
              <a:spcAft>
                <a:spcPts val="600"/>
              </a:spcAft>
              <a:buClr>
                <a:schemeClr val="accent1"/>
              </a:buClr>
              <a:buSzTx/>
              <a:buFont typeface="Calibri" panose="020F0502020204030204" pitchFamily="34" charset="0"/>
              <a:buNone/>
              <a:tabLst/>
            </a:pPr>
            <a:r>
              <a:rPr lang="en-US" sz="2100" dirty="0">
                <a:solidFill>
                  <a:schemeClr val="bg2"/>
                </a:solidFill>
                <a:effectLst/>
                <a:ea typeface="Calibri" panose="020F0502020204030204" pitchFamily="34" charset="0"/>
              </a:rPr>
              <a:t>The coefficient of GFCF represents that GDP has a significant but negative relationship, on the other hand, with Trade Openness positive but non-significant relationship, specified in Table 2</a:t>
            </a:r>
            <a:r>
              <a:rPr lang="en-US" sz="2100" i="1" dirty="0">
                <a:solidFill>
                  <a:schemeClr val="bg2"/>
                </a:solidFill>
                <a:effectLst/>
                <a:ea typeface="Calibri" panose="020F0502020204030204" pitchFamily="34" charset="0"/>
              </a:rPr>
              <a:t>.</a:t>
            </a:r>
            <a:r>
              <a:rPr lang="en-US" sz="2100" dirty="0">
                <a:solidFill>
                  <a:schemeClr val="bg2"/>
                </a:solidFill>
                <a:effectLst/>
                <a:ea typeface="Calibri" panose="020F0502020204030204" pitchFamily="34" charset="0"/>
              </a:rPr>
              <a:t> The null hypothesis of random effect holds that </a:t>
            </a:r>
            <a:r>
              <a:rPr lang="en-PK" sz="2100" dirty="0">
                <a:solidFill>
                  <a:schemeClr val="bg2"/>
                </a:solidFill>
                <a:effectLst/>
                <a:ea typeface="Calibri" panose="020F0502020204030204" pitchFamily="34" charset="0"/>
              </a:rPr>
              <a:t>individual-specific effects are uncorrelated with the independent variables. </a:t>
            </a:r>
            <a:endParaRPr kumimoji="0" lang="en-US" altLang="en-PK" sz="2100" b="0" i="0" u="none" strike="noStrike" cap="none" normalizeH="0" baseline="0" dirty="0">
              <a:ln>
                <a:noFill/>
              </a:ln>
              <a:solidFill>
                <a:schemeClr val="bg2"/>
              </a:solidFill>
              <a:effectLst/>
            </a:endParaRPr>
          </a:p>
        </p:txBody>
      </p:sp>
      <p:sp>
        <p:nvSpPr>
          <p:cNvPr id="34"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3DE958A8-F947-4F7C-9D31-6A1D6983D34E}"/>
              </a:ext>
            </a:extLst>
          </p:cNvPr>
          <p:cNvGraphicFramePr>
            <a:graphicFrameLocks noGrp="1"/>
          </p:cNvGraphicFramePr>
          <p:nvPr>
            <p:extLst>
              <p:ext uri="{D42A27DB-BD31-4B8C-83A1-F6EECF244321}">
                <p14:modId xmlns:p14="http://schemas.microsoft.com/office/powerpoint/2010/main" val="1635649057"/>
              </p:ext>
            </p:extLst>
          </p:nvPr>
        </p:nvGraphicFramePr>
        <p:xfrm>
          <a:off x="4742017" y="1691007"/>
          <a:ext cx="6817497" cy="3475990"/>
        </p:xfrm>
        <a:graphic>
          <a:graphicData uri="http://schemas.openxmlformats.org/drawingml/2006/table">
            <a:tbl>
              <a:tblPr firstRow="1" firstCol="1" bandRow="1"/>
              <a:tblGrid>
                <a:gridCol w="1061209">
                  <a:extLst>
                    <a:ext uri="{9D8B030D-6E8A-4147-A177-3AD203B41FA5}">
                      <a16:colId xmlns:a16="http://schemas.microsoft.com/office/drawing/2014/main" val="2432788073"/>
                    </a:ext>
                  </a:extLst>
                </a:gridCol>
                <a:gridCol w="832885">
                  <a:extLst>
                    <a:ext uri="{9D8B030D-6E8A-4147-A177-3AD203B41FA5}">
                      <a16:colId xmlns:a16="http://schemas.microsoft.com/office/drawing/2014/main" val="3174946155"/>
                    </a:ext>
                  </a:extLst>
                </a:gridCol>
                <a:gridCol w="984118">
                  <a:extLst>
                    <a:ext uri="{9D8B030D-6E8A-4147-A177-3AD203B41FA5}">
                      <a16:colId xmlns:a16="http://schemas.microsoft.com/office/drawing/2014/main" val="3786673865"/>
                    </a:ext>
                  </a:extLst>
                </a:gridCol>
                <a:gridCol w="832885">
                  <a:extLst>
                    <a:ext uri="{9D8B030D-6E8A-4147-A177-3AD203B41FA5}">
                      <a16:colId xmlns:a16="http://schemas.microsoft.com/office/drawing/2014/main" val="1264367316"/>
                    </a:ext>
                  </a:extLst>
                </a:gridCol>
                <a:gridCol w="984118">
                  <a:extLst>
                    <a:ext uri="{9D8B030D-6E8A-4147-A177-3AD203B41FA5}">
                      <a16:colId xmlns:a16="http://schemas.microsoft.com/office/drawing/2014/main" val="2906940451"/>
                    </a:ext>
                  </a:extLst>
                </a:gridCol>
                <a:gridCol w="823577">
                  <a:extLst>
                    <a:ext uri="{9D8B030D-6E8A-4147-A177-3AD203B41FA5}">
                      <a16:colId xmlns:a16="http://schemas.microsoft.com/office/drawing/2014/main" val="2982714547"/>
                    </a:ext>
                  </a:extLst>
                </a:gridCol>
                <a:gridCol w="131632">
                  <a:extLst>
                    <a:ext uri="{9D8B030D-6E8A-4147-A177-3AD203B41FA5}">
                      <a16:colId xmlns:a16="http://schemas.microsoft.com/office/drawing/2014/main" val="1224639830"/>
                    </a:ext>
                  </a:extLst>
                </a:gridCol>
                <a:gridCol w="984118">
                  <a:extLst>
                    <a:ext uri="{9D8B030D-6E8A-4147-A177-3AD203B41FA5}">
                      <a16:colId xmlns:a16="http://schemas.microsoft.com/office/drawing/2014/main" val="2704894224"/>
                    </a:ext>
                  </a:extLst>
                </a:gridCol>
                <a:gridCol w="182955">
                  <a:extLst>
                    <a:ext uri="{9D8B030D-6E8A-4147-A177-3AD203B41FA5}">
                      <a16:colId xmlns:a16="http://schemas.microsoft.com/office/drawing/2014/main" val="3675558525"/>
                    </a:ext>
                  </a:extLst>
                </a:gridCol>
              </a:tblGrid>
              <a:tr h="338171">
                <a:tc rowSpan="2">
                  <a:txBody>
                    <a:bodyPr/>
                    <a:lstStyle/>
                    <a:p>
                      <a:pPr algn="ctr" fontAlgn="t">
                        <a:lnSpc>
                          <a:spcPct val="107000"/>
                        </a:lnSpc>
                        <a:spcBef>
                          <a:spcPts val="0"/>
                        </a:spcBef>
                        <a:spcAft>
                          <a:spcPts val="800"/>
                        </a:spcAft>
                      </a:pPr>
                      <a:r>
                        <a:rPr lang="en-US" sz="1200" b="0" i="1" u="none" strike="noStrike">
                          <a:effectLst/>
                          <a:latin typeface="Times New Roman" panose="02020603050405020304" pitchFamily="18" charset="0"/>
                          <a:ea typeface="Calibri" panose="020F0502020204030204" pitchFamily="34" charset="0"/>
                          <a:cs typeface="Times New Roman" panose="02020603050405020304" pitchFamily="18" charset="0"/>
                        </a:rPr>
                        <a:t>Independent Variables</a:t>
                      </a:r>
                      <a:endParaRPr lang="en-US"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US" sz="1200" b="0" i="0" u="none" strike="noStrike">
                          <a:effectLst/>
                          <a:latin typeface="Times New Roman" panose="02020603050405020304" pitchFamily="18" charset="0"/>
                          <a:ea typeface="Calibri" panose="020F0502020204030204" pitchFamily="34" charset="0"/>
                          <a:cs typeface="Times New Roman" panose="02020603050405020304" pitchFamily="18" charset="0"/>
                        </a:rPr>
                        <a:t>POLS</a:t>
                      </a:r>
                      <a:endParaRPr lang="en-US"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gridSpan="3">
                  <a:txBody>
                    <a:bodyPr/>
                    <a:lstStyle/>
                    <a:p>
                      <a:pPr algn="ctr" fontAlgn="t">
                        <a:lnSpc>
                          <a:spcPct val="107000"/>
                        </a:lnSpc>
                        <a:spcBef>
                          <a:spcPts val="0"/>
                        </a:spcBef>
                        <a:spcAft>
                          <a:spcPts val="800"/>
                        </a:spcAft>
                      </a:pPr>
                      <a:r>
                        <a:rPr lang="en-US" sz="1200" b="0" i="0" u="none" strike="noStrike">
                          <a:effectLst/>
                          <a:latin typeface="Times New Roman" panose="02020603050405020304" pitchFamily="18" charset="0"/>
                          <a:ea typeface="Calibri" panose="020F0502020204030204" pitchFamily="34" charset="0"/>
                          <a:cs typeface="Times New Roman" panose="02020603050405020304" pitchFamily="18" charset="0"/>
                        </a:rPr>
                        <a:t>Fixed Effect</a:t>
                      </a:r>
                      <a:endParaRPr lang="en-US"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hMerge="1">
                  <a:txBody>
                    <a:bodyPr/>
                    <a:lstStyle/>
                    <a:p>
                      <a:endParaRPr lang="en-PK"/>
                    </a:p>
                  </a:txBody>
                  <a:tcPr/>
                </a:tc>
                <a:tc gridSpan="3">
                  <a:txBody>
                    <a:bodyPr/>
                    <a:lstStyle/>
                    <a:p>
                      <a:pPr algn="ctr" fontAlgn="t">
                        <a:lnSpc>
                          <a:spcPct val="107000"/>
                        </a:lnSpc>
                        <a:spcBef>
                          <a:spcPts val="0"/>
                        </a:spcBef>
                        <a:spcAft>
                          <a:spcPts val="800"/>
                        </a:spcAft>
                      </a:pPr>
                      <a:r>
                        <a:rPr lang="en-US" sz="1200" b="0" i="0" u="none" strike="noStrike">
                          <a:effectLst/>
                          <a:latin typeface="Times New Roman" panose="02020603050405020304" pitchFamily="18" charset="0"/>
                          <a:ea typeface="Calibri" panose="020F0502020204030204" pitchFamily="34" charset="0"/>
                          <a:cs typeface="Times New Roman" panose="02020603050405020304" pitchFamily="18" charset="0"/>
                        </a:rPr>
                        <a:t>Random Effect</a:t>
                      </a:r>
                      <a:endParaRPr lang="en-US"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1246619602"/>
                  </a:ext>
                </a:extLst>
              </a:tr>
              <a:tr h="338171">
                <a:tc vMerge="1">
                  <a:txBody>
                    <a:bodyPr/>
                    <a:lstStyle/>
                    <a:p>
                      <a:endParaRPr lang="en-PK"/>
                    </a:p>
                  </a:txBody>
                  <a:tcPr/>
                </a:tc>
                <a:tc>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t-Statistic</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t-Statistic</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t-Statistic</a:t>
                      </a:r>
                      <a:endParaRPr lang="en-US"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US" sz="1200" b="0"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w="12700" cap="flat" cmpd="sng" algn="ctr">
                      <a:solidFill>
                        <a:srgbClr val="7F7F7F"/>
                      </a:solidFill>
                      <a:prstDash val="solid"/>
                      <a:round/>
                      <a:headEnd type="none" w="med" len="med"/>
                      <a:tailEnd type="none" w="med" len="med"/>
                    </a:lnT>
                    <a:lnB>
                      <a:noFill/>
                    </a:lnB>
                  </a:tcPr>
                </a:tc>
                <a:extLst>
                  <a:ext uri="{0D108BD9-81ED-4DB2-BD59-A6C34878D82A}">
                    <a16:rowId xmlns:a16="http://schemas.microsoft.com/office/drawing/2014/main" val="1528335118"/>
                  </a:ext>
                </a:extLst>
              </a:tr>
              <a:tr h="338171">
                <a:tc>
                  <a:txBody>
                    <a:bodyPr/>
                    <a:lstStyle/>
                    <a:p>
                      <a:pPr algn="ctr" fontAlgn="t">
                        <a:lnSpc>
                          <a:spcPct val="107000"/>
                        </a:lnSpc>
                        <a:spcBef>
                          <a:spcPts val="0"/>
                        </a:spcBef>
                        <a:spcAft>
                          <a:spcPts val="80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FDI</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949.5329</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0.0053***</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129.0163</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0.5492</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536.1432</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0.0101</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425336381"/>
                  </a:ext>
                </a:extLst>
              </a:tr>
              <a:tr h="338171">
                <a:tc>
                  <a:txBody>
                    <a:bodyPr/>
                    <a:lstStyle/>
                    <a:p>
                      <a:pPr algn="ctr" fontAlgn="t">
                        <a:lnSpc>
                          <a:spcPct val="107000"/>
                        </a:lnSpc>
                        <a:spcBef>
                          <a:spcPts val="0"/>
                        </a:spcBef>
                        <a:spcAft>
                          <a:spcPts val="80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GFCF</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-445.5150</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0.0007***</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-79.38857</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0.2877</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-220.6380</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319761920"/>
                  </a:ext>
                </a:extLst>
              </a:tr>
              <a:tr h="338171">
                <a:tc>
                  <a:txBody>
                    <a:bodyPr/>
                    <a:lstStyle/>
                    <a:p>
                      <a:pPr algn="ctr" fontAlgn="t">
                        <a:lnSpc>
                          <a:spcPct val="107000"/>
                        </a:lnSpc>
                        <a:spcBef>
                          <a:spcPts val="0"/>
                        </a:spcBef>
                        <a:spcAft>
                          <a:spcPts val="80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HCI</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23492.93</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0.0000***</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54800.51</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43165.36</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2969666844"/>
                  </a:ext>
                </a:extLst>
              </a:tr>
              <a:tr h="338171">
                <a:tc>
                  <a:txBody>
                    <a:bodyPr/>
                    <a:lstStyle/>
                    <a:p>
                      <a:pPr algn="ctr" fontAlgn="t">
                        <a:lnSpc>
                          <a:spcPct val="107000"/>
                        </a:lnSpc>
                        <a:spcBef>
                          <a:spcPts val="0"/>
                        </a:spcBef>
                        <a:spcAft>
                          <a:spcPts val="80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REER</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7.655592</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0.8672</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155.2422</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105.8080</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0.0001</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3247760741"/>
                  </a:ext>
                </a:extLst>
              </a:tr>
              <a:tr h="432451">
                <a:tc>
                  <a:txBody>
                    <a:bodyPr/>
                    <a:lstStyle/>
                    <a:p>
                      <a:pPr algn="ctr" fontAlgn="t">
                        <a:lnSpc>
                          <a:spcPct val="107000"/>
                        </a:lnSpc>
                        <a:spcBef>
                          <a:spcPts val="0"/>
                        </a:spcBef>
                        <a:spcAft>
                          <a:spcPts val="800"/>
                        </a:spcAft>
                      </a:pPr>
                      <a:r>
                        <a:rPr lang="en-US" sz="1200" b="0" i="0" u="none" strike="noStrike">
                          <a:effectLst/>
                          <a:latin typeface="Times New Roman" panose="02020603050405020304" pitchFamily="18" charset="0"/>
                          <a:ea typeface="Calibri" panose="020F0502020204030204" pitchFamily="34" charset="0"/>
                          <a:cs typeface="Times New Roman" panose="02020603050405020304" pitchFamily="18" charset="0"/>
                        </a:rPr>
                        <a:t>Trade Openness</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113.5844</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0.0253**</a:t>
                      </a:r>
                      <a:endParaRPr lang="en-PK" sz="2100" b="0" i="0" u="none" strike="noStrike">
                        <a:effectLst/>
                        <a:latin typeface="Arial" panose="020B0604020202020204" pitchFamily="34" charset="0"/>
                      </a:endParaRPr>
                    </a:p>
                  </a:txBody>
                  <a:tcPr marL="79674" marR="79674" marT="11066"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14.49280</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0.6745</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39.60158</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0.2248</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715120713"/>
                  </a:ext>
                </a:extLst>
              </a:tr>
              <a:tr h="338171">
                <a:tc>
                  <a:txBody>
                    <a:bodyPr/>
                    <a:lstStyle/>
                    <a:p>
                      <a:pPr algn="ctr" fontAlgn="t">
                        <a:lnSpc>
                          <a:spcPct val="107000"/>
                        </a:lnSpc>
                        <a:spcBef>
                          <a:spcPts val="0"/>
                        </a:spcBef>
                        <a:spcAft>
                          <a:spcPts val="800"/>
                        </a:spcAft>
                      </a:pPr>
                      <a:r>
                        <a:rPr lang="en-US" sz="1200" b="0" i="1" u="none" strike="noStrike">
                          <a:effectLst/>
                          <a:latin typeface="Times New Roman" panose="02020603050405020304" pitchFamily="18" charset="0"/>
                          <a:ea typeface="Calibri" panose="020F0502020204030204" pitchFamily="34" charset="0"/>
                          <a:cs typeface="Times New Roman" panose="02020603050405020304" pitchFamily="18" charset="0"/>
                        </a:rPr>
                        <a:t>R</a:t>
                      </a:r>
                      <a:r>
                        <a:rPr lang="en-US" sz="1200" b="0" i="0" u="none" strike="noStrike"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0.493807</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0.848422</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0.711830</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1220847095"/>
                  </a:ext>
                </a:extLst>
              </a:tr>
              <a:tr h="338171">
                <a:tc>
                  <a:txBody>
                    <a:bodyPr/>
                    <a:lstStyle/>
                    <a:p>
                      <a:pPr algn="ctr" fontAlgn="t">
                        <a:lnSpc>
                          <a:spcPct val="107000"/>
                        </a:lnSpc>
                        <a:spcBef>
                          <a:spcPts val="0"/>
                        </a:spcBef>
                        <a:spcAft>
                          <a:spcPts val="800"/>
                        </a:spcAft>
                      </a:pPr>
                      <a:r>
                        <a:rPr lang="en-US" sz="1200" b="0" i="1" u="none" strike="noStrike">
                          <a:effectLst/>
                          <a:latin typeface="Times New Roman" panose="02020603050405020304" pitchFamily="18" charset="0"/>
                          <a:ea typeface="Calibri" panose="020F0502020204030204" pitchFamily="34" charset="0"/>
                          <a:cs typeface="Times New Roman" panose="02020603050405020304" pitchFamily="18" charset="0"/>
                        </a:rPr>
                        <a:t>f-</a:t>
                      </a:r>
                      <a:r>
                        <a:rPr lang="en-US" sz="1200" b="0" i="0" u="none" strike="noStrike">
                          <a:effectLst/>
                          <a:latin typeface="Times New Roman" panose="02020603050405020304" pitchFamily="18" charset="0"/>
                          <a:ea typeface="Calibri" panose="020F0502020204030204" pitchFamily="34" charset="0"/>
                          <a:cs typeface="Times New Roman" panose="02020603050405020304" pitchFamily="18" charset="0"/>
                        </a:rPr>
                        <a:t> Statistics</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58.92219</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150.6175</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149.1987</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0.000000</a:t>
                      </a:r>
                      <a:r>
                        <a:rPr lang="en-PK" sz="1000" b="0" i="0" u="none" strike="noStrike">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96782207"/>
                  </a:ext>
                </a:extLst>
              </a:tr>
              <a:tr h="338171">
                <a:tc>
                  <a:txBody>
                    <a:bodyPr/>
                    <a:lstStyle/>
                    <a:p>
                      <a:pPr algn="ctr" fontAlgn="t">
                        <a:lnSpc>
                          <a:spcPct val="107000"/>
                        </a:lnSpc>
                        <a:spcBef>
                          <a:spcPts val="0"/>
                        </a:spcBef>
                        <a:spcAft>
                          <a:spcPts val="80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D.W stats</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0.140351</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0.155096</a:t>
                      </a:r>
                      <a:endParaRPr lang="en-PK"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fontAlgn="t">
                        <a:lnSpc>
                          <a:spcPct val="107000"/>
                        </a:lnSpc>
                        <a:spcBef>
                          <a:spcPts val="0"/>
                        </a:spcBef>
                        <a:spcAft>
                          <a:spcPts val="800"/>
                        </a:spcAft>
                      </a:pPr>
                      <a:r>
                        <a:rPr lang="en-PK" sz="12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0.130545</a:t>
                      </a:r>
                      <a:endParaRPr lang="en-PK" sz="2100" b="0" i="0" u="none" strike="noStrike">
                        <a:effectLst/>
                        <a:latin typeface="Arial" panose="020B0604020202020204" pitchFamily="34" charset="0"/>
                      </a:endParaRPr>
                    </a:p>
                  </a:txBody>
                  <a:tcPr marL="106232" marR="106232" marT="53116" marB="53116">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PK"/>
                    </a:p>
                  </a:txBody>
                  <a:tcPr/>
                </a:tc>
                <a:tc>
                  <a:txBody>
                    <a:bodyPr/>
                    <a:lstStyle/>
                    <a:p>
                      <a:pPr algn="ctr" fontAlgn="t">
                        <a:lnSpc>
                          <a:spcPct val="107000"/>
                        </a:lnSpc>
                        <a:spcBef>
                          <a:spcPts val="0"/>
                        </a:spcBef>
                        <a:spcAft>
                          <a:spcPts val="800"/>
                        </a:spcAft>
                      </a:pPr>
                      <a:r>
                        <a:rPr lang="en-US" sz="12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b="0" i="0" u="none" strike="noStrike">
                        <a:effectLst/>
                        <a:latin typeface="Arial" panose="020B0604020202020204" pitchFamily="34" charset="0"/>
                      </a:endParaRPr>
                    </a:p>
                  </a:txBody>
                  <a:tcPr marL="79674" marR="79674" marT="11066"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l" fontAlgn="ctr">
                        <a:lnSpc>
                          <a:spcPct val="107000"/>
                        </a:lnSpc>
                        <a:spcBef>
                          <a:spcPts val="0"/>
                        </a:spcBef>
                        <a:spcAft>
                          <a:spcPts val="800"/>
                        </a:spcAft>
                      </a:pPr>
                      <a:r>
                        <a:rPr lang="en-PK" sz="1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PK" sz="2100" b="0" i="0" u="none" strike="noStrike">
                        <a:effectLst/>
                        <a:latin typeface="Arial" panose="020B0604020202020204" pitchFamily="34" charset="0"/>
                      </a:endParaRPr>
                    </a:p>
                  </a:txBody>
                  <a:tcPr marL="11066" marR="11066" marT="11066" marB="0" anchor="ctr">
                    <a:lnL>
                      <a:noFill/>
                    </a:lnL>
                    <a:lnR>
                      <a:noFill/>
                    </a:lnR>
                    <a:lnT>
                      <a:noFill/>
                    </a:lnT>
                    <a:lnB>
                      <a:noFill/>
                    </a:lnB>
                  </a:tcPr>
                </a:tc>
                <a:extLst>
                  <a:ext uri="{0D108BD9-81ED-4DB2-BD59-A6C34878D82A}">
                    <a16:rowId xmlns:a16="http://schemas.microsoft.com/office/drawing/2014/main" val="1395168804"/>
                  </a:ext>
                </a:extLst>
              </a:tr>
            </a:tbl>
          </a:graphicData>
        </a:graphic>
      </p:graphicFrame>
    </p:spTree>
    <p:extLst>
      <p:ext uri="{BB962C8B-B14F-4D97-AF65-F5344CB8AC3E}">
        <p14:creationId xmlns:p14="http://schemas.microsoft.com/office/powerpoint/2010/main" val="225804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1">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
            <a:extLst>
              <a:ext uri="{FF2B5EF4-FFF2-40B4-BE49-F238E27FC236}">
                <a16:creationId xmlns:a16="http://schemas.microsoft.com/office/drawing/2014/main" id="{D71BD1D6-4522-4AA1-B6D1-59CB6086D6D5}"/>
              </a:ext>
            </a:extLst>
          </p:cNvPr>
          <p:cNvSpPr>
            <a:spLocks noChangeArrowheads="1"/>
          </p:cNvSpPr>
          <p:nvPr/>
        </p:nvSpPr>
        <p:spPr bwMode="auto">
          <a:xfrm>
            <a:off x="492371" y="1080656"/>
            <a:ext cx="3084844" cy="49086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1" i="1" u="none" strike="noStrike" cap="none" normalizeH="0" baseline="0" dirty="0">
                <a:ln>
                  <a:noFill/>
                </a:ln>
                <a:solidFill>
                  <a:srgbClr val="FFFFFF"/>
                </a:solidFill>
                <a:effectLst/>
              </a:rPr>
              <a:t>Residual Cross-Section Dependence Test</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0" i="0" u="none" strike="noStrike" cap="none" normalizeH="0" baseline="0" dirty="0">
                <a:ln>
                  <a:noFill/>
                </a:ln>
                <a:solidFill>
                  <a:srgbClr val="FFFFFF"/>
                </a:solidFill>
                <a:effectLst/>
              </a:rPr>
              <a:t>Note: All variables are significant at 1% Level. The significant results define that cross-section removed during computation of correlations</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endParaRPr lang="en-US" altLang="en-PK" sz="1500" dirty="0">
              <a:solidFill>
                <a:srgbClr val="FFFFFF"/>
              </a:solidFill>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PK" sz="1500" b="0" i="0" u="none" strike="noStrike" cap="none" normalizeH="0" baseline="0" dirty="0">
                <a:ln>
                  <a:noFill/>
                </a:ln>
                <a:solidFill>
                  <a:srgbClr val="FFFFFF"/>
                </a:solidFill>
                <a:effectLst/>
              </a:rPr>
              <a:t>The Residual Cross-Section Dependence Test, explain that problem of </a:t>
            </a:r>
            <a:r>
              <a:rPr kumimoji="0" lang="en-US" altLang="en-PK" sz="1500" b="0" i="0" u="none" strike="noStrike" cap="none" normalizeH="0" baseline="0" dirty="0" err="1">
                <a:ln>
                  <a:noFill/>
                </a:ln>
                <a:solidFill>
                  <a:srgbClr val="FFFFFF"/>
                </a:solidFill>
                <a:effectLst/>
              </a:rPr>
              <a:t>hetroiskiatcity</a:t>
            </a:r>
            <a:r>
              <a:rPr kumimoji="0" lang="en-US" altLang="en-PK" sz="1500" b="0" i="0" u="none" strike="noStrike" cap="none" normalizeH="0" baseline="0" dirty="0">
                <a:ln>
                  <a:noFill/>
                </a:ln>
                <a:solidFill>
                  <a:srgbClr val="FFFFFF"/>
                </a:solidFill>
                <a:effectLst/>
              </a:rPr>
              <a:t> and cross section is removed during computation of correlations as all three test Breusch-Pagan LM, </a:t>
            </a:r>
            <a:r>
              <a:rPr kumimoji="0" lang="en-US" altLang="en-PK" sz="1500" b="0" i="0" u="none" strike="noStrike" cap="none" normalizeH="0" baseline="0" dirty="0" err="1">
                <a:ln>
                  <a:noFill/>
                </a:ln>
                <a:solidFill>
                  <a:srgbClr val="FFFFFF"/>
                </a:solidFill>
                <a:effectLst/>
              </a:rPr>
              <a:t>Pesaran</a:t>
            </a:r>
            <a:r>
              <a:rPr kumimoji="0" lang="en-US" altLang="en-PK" sz="1500" b="0" i="0" u="none" strike="noStrike" cap="none" normalizeH="0" baseline="0" dirty="0">
                <a:ln>
                  <a:noFill/>
                </a:ln>
                <a:solidFill>
                  <a:srgbClr val="FFFFFF"/>
                </a:solidFill>
                <a:effectLst/>
              </a:rPr>
              <a:t> scaled LM, </a:t>
            </a:r>
            <a:r>
              <a:rPr kumimoji="0" lang="en-US" altLang="en-PK" sz="1500" b="0" i="0" u="none" strike="noStrike" cap="none" normalizeH="0" baseline="0" dirty="0" err="1">
                <a:ln>
                  <a:noFill/>
                </a:ln>
                <a:solidFill>
                  <a:srgbClr val="FFFFFF"/>
                </a:solidFill>
                <a:effectLst/>
              </a:rPr>
              <a:t>Pesaran</a:t>
            </a:r>
            <a:r>
              <a:rPr kumimoji="0" lang="en-US" altLang="en-PK" sz="1500" b="0" i="0" u="none" strike="noStrike" cap="none" normalizeH="0" baseline="0" dirty="0">
                <a:ln>
                  <a:noFill/>
                </a:ln>
                <a:solidFill>
                  <a:srgbClr val="FFFFFF"/>
                </a:solidFill>
                <a:effectLst/>
              </a:rPr>
              <a:t> C, represent  significant results at 1% .</a:t>
            </a:r>
          </a:p>
        </p:txBody>
      </p:sp>
      <p:sp>
        <p:nvSpPr>
          <p:cNvPr id="34"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6B610D48-0939-45A3-85A5-F269B1F9DAE3}"/>
              </a:ext>
            </a:extLst>
          </p:cNvPr>
          <p:cNvPicPr>
            <a:picLocks noChangeAspect="1"/>
          </p:cNvPicPr>
          <p:nvPr/>
        </p:nvPicPr>
        <p:blipFill>
          <a:blip r:embed="rId2"/>
          <a:stretch>
            <a:fillRect/>
          </a:stretch>
        </p:blipFill>
        <p:spPr>
          <a:xfrm>
            <a:off x="4040071" y="2089908"/>
            <a:ext cx="8897040" cy="2924861"/>
          </a:xfrm>
          <a:prstGeom prst="rect">
            <a:avLst/>
          </a:prstGeom>
        </p:spPr>
      </p:pic>
    </p:spTree>
    <p:extLst>
      <p:ext uri="{BB962C8B-B14F-4D97-AF65-F5344CB8AC3E}">
        <p14:creationId xmlns:p14="http://schemas.microsoft.com/office/powerpoint/2010/main" val="135280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
            <a:extLst>
              <a:ext uri="{FF2B5EF4-FFF2-40B4-BE49-F238E27FC236}">
                <a16:creationId xmlns:a16="http://schemas.microsoft.com/office/drawing/2014/main" id="{A52D1B32-4723-4105-8BD9-25B8869A63AB}"/>
              </a:ext>
            </a:extLst>
          </p:cNvPr>
          <p:cNvSpPr>
            <a:spLocks noChangeArrowheads="1"/>
          </p:cNvSpPr>
          <p:nvPr/>
        </p:nvSpPr>
        <p:spPr bwMode="auto">
          <a:xfrm>
            <a:off x="8096885" y="640080"/>
            <a:ext cx="3659246" cy="47881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85000"/>
              </a:lnSpc>
              <a:spcBef>
                <a:spcPct val="0"/>
              </a:spcBef>
              <a:spcAft>
                <a:spcPts val="600"/>
              </a:spcAft>
              <a:buClrTx/>
              <a:buSzTx/>
              <a:tabLst/>
            </a:pPr>
            <a:r>
              <a:rPr kumimoji="0" lang="en-US" altLang="en-PK" sz="2000" b="0" i="0" u="none" strike="noStrike" cap="none" spc="-50" normalizeH="0" dirty="0">
                <a:ln>
                  <a:noFill/>
                </a:ln>
                <a:solidFill>
                  <a:srgbClr val="FFFFFF"/>
                </a:solidFill>
                <a:effectLst/>
                <a:latin typeface="+mj-lt"/>
                <a:ea typeface="+mj-ea"/>
                <a:cs typeface="+mj-cs"/>
              </a:rPr>
              <a:t>Notes: All variables are significant at the 1% level</a:t>
            </a:r>
            <a:endParaRPr lang="en-US" altLang="en-PK" sz="2000" spc="-50" dirty="0">
              <a:solidFill>
                <a:srgbClr val="FFFFFF"/>
              </a:solidFill>
              <a:latin typeface="+mj-lt"/>
              <a:ea typeface="+mj-ea"/>
              <a:cs typeface="+mj-cs"/>
            </a:endParaRPr>
          </a:p>
          <a:p>
            <a:pPr marL="0" marR="0" lvl="0" indent="0" defTabSz="914400" fontAlgn="base">
              <a:lnSpc>
                <a:spcPct val="85000"/>
              </a:lnSpc>
              <a:spcBef>
                <a:spcPct val="0"/>
              </a:spcBef>
              <a:spcAft>
                <a:spcPts val="600"/>
              </a:spcAft>
              <a:buClrTx/>
              <a:buSzTx/>
              <a:tabLst/>
            </a:pPr>
            <a:endParaRPr kumimoji="0" lang="en-US" altLang="en-PK" sz="3700" b="0" i="0" u="none" strike="noStrike" cap="none" spc="-50" normalizeH="0" dirty="0">
              <a:ln>
                <a:noFill/>
              </a:ln>
              <a:solidFill>
                <a:srgbClr val="FFFFFF"/>
              </a:solidFill>
              <a:effectLst/>
              <a:latin typeface="+mj-lt"/>
              <a:ea typeface="+mj-ea"/>
              <a:cs typeface="+mj-cs"/>
            </a:endParaRPr>
          </a:p>
          <a:p>
            <a:pPr marL="0" marR="0" lvl="0" indent="0" algn="just" defTabSz="914400" fontAlgn="base">
              <a:lnSpc>
                <a:spcPct val="85000"/>
              </a:lnSpc>
              <a:spcBef>
                <a:spcPct val="0"/>
              </a:spcBef>
              <a:spcAft>
                <a:spcPts val="600"/>
              </a:spcAft>
              <a:buClrTx/>
              <a:buSzTx/>
              <a:tabLst/>
            </a:pPr>
            <a:r>
              <a:rPr lang="en-US" sz="1800" dirty="0">
                <a:solidFill>
                  <a:schemeClr val="bg2"/>
                </a:solidFill>
                <a:effectLst/>
                <a:ea typeface="Calibri" panose="020F0502020204030204" pitchFamily="34" charset="0"/>
              </a:rPr>
              <a:t>Hausman</a:t>
            </a:r>
            <a:r>
              <a:rPr lang="en-PK" sz="1800" dirty="0">
                <a:solidFill>
                  <a:schemeClr val="bg2"/>
                </a:solidFill>
                <a:effectLst/>
                <a:ea typeface="Calibri" panose="020F0502020204030204" pitchFamily="34" charset="0"/>
              </a:rPr>
              <a:t> test</a:t>
            </a:r>
            <a:r>
              <a:rPr lang="en-US" sz="1800" dirty="0">
                <a:solidFill>
                  <a:schemeClr val="bg2"/>
                </a:solidFill>
                <a:effectLst/>
                <a:ea typeface="Calibri" panose="020F0502020204030204" pitchFamily="34" charset="0"/>
              </a:rPr>
              <a:t> observes that a</a:t>
            </a:r>
            <a:r>
              <a:rPr lang="en-PK" sz="1800" dirty="0">
                <a:solidFill>
                  <a:schemeClr val="bg2"/>
                </a:solidFill>
                <a:effectLst/>
                <a:ea typeface="Calibri" panose="020F0502020204030204" pitchFamily="34" charset="0"/>
              </a:rPr>
              <a:t> correlation</a:t>
            </a:r>
            <a:r>
              <a:rPr lang="en-US" sz="1800" dirty="0">
                <a:solidFill>
                  <a:schemeClr val="bg2"/>
                </a:solidFill>
                <a:effectLst/>
                <a:ea typeface="Calibri" panose="020F0502020204030204" pitchFamily="34" charset="0"/>
              </a:rPr>
              <a:t> exists</a:t>
            </a:r>
            <a:r>
              <a:rPr lang="en-PK" sz="1800" dirty="0">
                <a:solidFill>
                  <a:schemeClr val="bg2"/>
                </a:solidFill>
                <a:effectLst/>
                <a:ea typeface="Calibri" panose="020F0502020204030204" pitchFamily="34" charset="0"/>
              </a:rPr>
              <a:t> between the unique errors and the regressors in the model. </a:t>
            </a:r>
            <a:endParaRPr lang="en-US" sz="1800" dirty="0">
              <a:solidFill>
                <a:schemeClr val="bg2"/>
              </a:solidFill>
              <a:effectLst/>
              <a:ea typeface="Calibri" panose="020F0502020204030204" pitchFamily="34" charset="0"/>
            </a:endParaRPr>
          </a:p>
          <a:p>
            <a:pPr algn="just" defTabSz="914400" fontAlgn="base">
              <a:lnSpc>
                <a:spcPct val="85000"/>
              </a:lnSpc>
              <a:spcBef>
                <a:spcPct val="0"/>
              </a:spcBef>
              <a:spcAft>
                <a:spcPts val="600"/>
              </a:spcAft>
            </a:pPr>
            <a:r>
              <a:rPr lang="en-PK" sz="1800" dirty="0">
                <a:solidFill>
                  <a:schemeClr val="bg2"/>
                </a:solidFill>
                <a:effectLst/>
                <a:ea typeface="Calibri" panose="020F0502020204030204" pitchFamily="34" charset="0"/>
                <a:cs typeface="Times New Roman" panose="02020603050405020304" pitchFamily="18" charset="0"/>
              </a:rPr>
              <a:t>The null hypothesis </a:t>
            </a:r>
            <a:r>
              <a:rPr lang="en-US" sz="1800" dirty="0">
                <a:solidFill>
                  <a:schemeClr val="bg2"/>
                </a:solidFill>
                <a:effectLst/>
                <a:ea typeface="Calibri" panose="020F0502020204030204" pitchFamily="34" charset="0"/>
                <a:cs typeface="Times New Roman" panose="02020603050405020304" pitchFamily="18" charset="0"/>
              </a:rPr>
              <a:t>explains that cross-section effects are random. The p-value of the Chi-square is &lt;0.05. We reject the null hypothesis and accept (H</a:t>
            </a:r>
            <a:r>
              <a:rPr lang="en-US" sz="1800" baseline="-25000" dirty="0">
                <a:solidFill>
                  <a:schemeClr val="bg2"/>
                </a:solidFill>
                <a:effectLst/>
                <a:ea typeface="Calibri" panose="020F0502020204030204" pitchFamily="34" charset="0"/>
                <a:cs typeface="Times New Roman" panose="02020603050405020304" pitchFamily="18" charset="0"/>
              </a:rPr>
              <a:t>1</a:t>
            </a:r>
            <a:r>
              <a:rPr lang="en-US" sz="1800" dirty="0">
                <a:solidFill>
                  <a:schemeClr val="bg2"/>
                </a:solidFill>
                <a:effectLst/>
                <a:ea typeface="Calibri" panose="020F0502020204030204" pitchFamily="34" charset="0"/>
                <a:cs typeface="Times New Roman" panose="02020603050405020304" pitchFamily="18" charset="0"/>
              </a:rPr>
              <a:t>) fixed effect is appropriate and preferable over random effect.</a:t>
            </a:r>
            <a:endParaRPr lang="en-PK" sz="1800" dirty="0">
              <a:solidFill>
                <a:schemeClr val="bg2"/>
              </a:solidFill>
              <a:effectLst/>
              <a:ea typeface="Calibri" panose="020F0502020204030204" pitchFamily="34" charset="0"/>
              <a:cs typeface="Times New Roman" panose="02020603050405020304" pitchFamily="18" charset="0"/>
            </a:endParaRPr>
          </a:p>
          <a:p>
            <a:pPr marL="0" marR="0" lvl="0" indent="0" defTabSz="914400" fontAlgn="base">
              <a:lnSpc>
                <a:spcPct val="85000"/>
              </a:lnSpc>
              <a:spcBef>
                <a:spcPct val="0"/>
              </a:spcBef>
              <a:spcAft>
                <a:spcPts val="600"/>
              </a:spcAft>
              <a:buClrTx/>
              <a:buSzTx/>
              <a:tabLst/>
            </a:pPr>
            <a:endParaRPr kumimoji="0" lang="en-US" altLang="en-PK" sz="3700" b="0" i="0" u="none" strike="noStrike" cap="none" spc="-50" normalizeH="0" dirty="0">
              <a:ln>
                <a:noFill/>
              </a:ln>
              <a:solidFill>
                <a:srgbClr val="FFFFFF"/>
              </a:solidFill>
              <a:effectLst/>
              <a:latin typeface="+mj-lt"/>
              <a:ea typeface="+mj-ea"/>
              <a:cs typeface="+mj-cs"/>
            </a:endParaRPr>
          </a:p>
        </p:txBody>
      </p:sp>
      <p:sp>
        <p:nvSpPr>
          <p:cNvPr id="18" name="Rectangle 17">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006989DC-8F7D-4764-B55E-F21247D31BEE}"/>
              </a:ext>
            </a:extLst>
          </p:cNvPr>
          <p:cNvGraphicFramePr>
            <a:graphicFrameLocks noGrp="1"/>
          </p:cNvGraphicFramePr>
          <p:nvPr>
            <p:extLst>
              <p:ext uri="{D42A27DB-BD31-4B8C-83A1-F6EECF244321}">
                <p14:modId xmlns:p14="http://schemas.microsoft.com/office/powerpoint/2010/main" val="2545799792"/>
              </p:ext>
            </p:extLst>
          </p:nvPr>
        </p:nvGraphicFramePr>
        <p:xfrm>
          <a:off x="633999" y="890084"/>
          <a:ext cx="6275669" cy="5077845"/>
        </p:xfrm>
        <a:graphic>
          <a:graphicData uri="http://schemas.openxmlformats.org/drawingml/2006/table">
            <a:tbl>
              <a:tblPr/>
              <a:tblGrid>
                <a:gridCol w="1354248">
                  <a:extLst>
                    <a:ext uri="{9D8B030D-6E8A-4147-A177-3AD203B41FA5}">
                      <a16:colId xmlns:a16="http://schemas.microsoft.com/office/drawing/2014/main" val="501531925"/>
                    </a:ext>
                  </a:extLst>
                </a:gridCol>
                <a:gridCol w="1276442">
                  <a:extLst>
                    <a:ext uri="{9D8B030D-6E8A-4147-A177-3AD203B41FA5}">
                      <a16:colId xmlns:a16="http://schemas.microsoft.com/office/drawing/2014/main" val="3023881218"/>
                    </a:ext>
                  </a:extLst>
                </a:gridCol>
                <a:gridCol w="1503878">
                  <a:extLst>
                    <a:ext uri="{9D8B030D-6E8A-4147-A177-3AD203B41FA5}">
                      <a16:colId xmlns:a16="http://schemas.microsoft.com/office/drawing/2014/main" val="57686547"/>
                    </a:ext>
                  </a:extLst>
                </a:gridCol>
                <a:gridCol w="1382977">
                  <a:extLst>
                    <a:ext uri="{9D8B030D-6E8A-4147-A177-3AD203B41FA5}">
                      <a16:colId xmlns:a16="http://schemas.microsoft.com/office/drawing/2014/main" val="2974541573"/>
                    </a:ext>
                  </a:extLst>
                </a:gridCol>
                <a:gridCol w="758124">
                  <a:extLst>
                    <a:ext uri="{9D8B030D-6E8A-4147-A177-3AD203B41FA5}">
                      <a16:colId xmlns:a16="http://schemas.microsoft.com/office/drawing/2014/main" val="2105330610"/>
                    </a:ext>
                  </a:extLst>
                </a:gridCol>
              </a:tblGrid>
              <a:tr h="367890">
                <a:tc gridSpan="5">
                  <a:txBody>
                    <a:bodyPr/>
                    <a:lstStyle/>
                    <a:p>
                      <a:pPr algn="ctr" fontAlgn="b">
                        <a:lnSpc>
                          <a:spcPct val="107000"/>
                        </a:lnSpc>
                        <a:spcBef>
                          <a:spcPts val="0"/>
                        </a:spcBef>
                        <a:spcAft>
                          <a:spcPts val="800"/>
                        </a:spcAft>
                      </a:pPr>
                      <a:r>
                        <a:rPr lang="en-US" sz="1500" b="1" i="1"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 Test cross-section Random Effects- Hausman Test</a:t>
                      </a:r>
                      <a:endParaRPr lang="en-US" sz="2300" b="0" i="0" u="none" strike="noStrike">
                        <a:effectLst/>
                        <a:latin typeface="Arial" panose="020B0604020202020204" pitchFamily="34" charset="0"/>
                      </a:endParaRPr>
                    </a:p>
                  </a:txBody>
                  <a:tcPr marL="114916" marR="114916" marT="57458" marB="57458">
                    <a:lnL>
                      <a:noFill/>
                    </a:lnL>
                    <a:lnR>
                      <a:noFill/>
                    </a:lnR>
                    <a:lnT>
                      <a:noFill/>
                    </a:lnT>
                    <a:lnB>
                      <a:noFill/>
                    </a:lnB>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579794577"/>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322015682"/>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13273919"/>
                  </a:ext>
                </a:extLst>
              </a:tr>
              <a:tr h="367890">
                <a:tc gridSpan="2">
                  <a:txBody>
                    <a:bodyPr/>
                    <a:lstStyle/>
                    <a:p>
                      <a:pPr algn="l"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Summary</a:t>
                      </a:r>
                      <a:endParaRPr lang="en-US" sz="2300" b="0" i="0" u="none" strike="noStrike">
                        <a:effectLst/>
                        <a:latin typeface="Arial" panose="020B0604020202020204" pitchFamily="34" charset="0"/>
                      </a:endParaRPr>
                    </a:p>
                  </a:txBody>
                  <a:tcPr marL="114916" marR="114916" marT="57458" marB="57458">
                    <a:lnL>
                      <a:noFill/>
                    </a:lnL>
                    <a:lnR>
                      <a:noFill/>
                    </a:lnR>
                    <a:lnT>
                      <a:noFill/>
                    </a:lnT>
                    <a:lnB>
                      <a:noFill/>
                    </a:lnB>
                  </a:tcPr>
                </a:tc>
                <a:tc hMerge="1">
                  <a:txBody>
                    <a:bodyPr/>
                    <a:lstStyle/>
                    <a:p>
                      <a:endParaRPr lang="en-PK"/>
                    </a:p>
                  </a:txBody>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Chi-Sq. Statistic</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Chi-Sq. d.f.</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 </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3522102464"/>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749839838"/>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804885"/>
                  </a:ext>
                </a:extLst>
              </a:tr>
              <a:tr h="367890">
                <a:tc gridSpan="2">
                  <a:txBody>
                    <a:bodyPr/>
                    <a:lstStyle/>
                    <a:p>
                      <a:pPr algn="l"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Cross-section random</a:t>
                      </a:r>
                      <a:endParaRPr lang="en-US" sz="2300" b="0" i="0" u="none" strike="noStrike">
                        <a:effectLst/>
                        <a:latin typeface="Arial" panose="020B0604020202020204" pitchFamily="34" charset="0"/>
                      </a:endParaRPr>
                    </a:p>
                  </a:txBody>
                  <a:tcPr marL="114916" marR="114916" marT="57458" marB="57458">
                    <a:lnL>
                      <a:noFill/>
                    </a:lnL>
                    <a:lnR>
                      <a:noFill/>
                    </a:lnR>
                    <a:lnT>
                      <a:noFill/>
                    </a:lnT>
                    <a:lnB>
                      <a:noFill/>
                    </a:lnB>
                  </a:tcPr>
                </a:tc>
                <a:tc hMerge="1">
                  <a:txBody>
                    <a:bodyPr/>
                    <a:lstStyle/>
                    <a:p>
                      <a:endParaRPr lang="en-PK"/>
                    </a:p>
                  </a:txBody>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239.987762</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3189275569"/>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521908398"/>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53116407"/>
                  </a:ext>
                </a:extLst>
              </a:tr>
              <a:tr h="264945">
                <a:tc>
                  <a:txBody>
                    <a:bodyPr/>
                    <a:lstStyle/>
                    <a:p>
                      <a:pPr algn="ct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Fixed  </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 (Diff.) </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US"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 </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1263384599"/>
                  </a:ext>
                </a:extLst>
              </a:tr>
              <a:tr h="264945">
                <a:tc>
                  <a:txBody>
                    <a:bodyPr/>
                    <a:lstStyle/>
                    <a:p>
                      <a:pPr algn="ctr" fontAlgn="b">
                        <a:lnSpc>
                          <a:spcPct val="107000"/>
                        </a:lnSpc>
                        <a:spcBef>
                          <a:spcPts val="0"/>
                        </a:spcBef>
                        <a:spcAft>
                          <a:spcPts val="800"/>
                        </a:spcAft>
                      </a:pPr>
                      <a:r>
                        <a:rPr lang="en-PK"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105125378"/>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1063548"/>
                  </a:ext>
                </a:extLst>
              </a:tr>
              <a:tr h="264945">
                <a:tc>
                  <a:txBody>
                    <a:bodyPr/>
                    <a:lstStyle/>
                    <a:p>
                      <a:pPr algn="ctr"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FDI</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129.016305</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536.143186</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3385.738903</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3634460559"/>
                  </a:ext>
                </a:extLst>
              </a:tr>
              <a:tr h="264945">
                <a:tc>
                  <a:txBody>
                    <a:bodyPr/>
                    <a:lstStyle/>
                    <a:p>
                      <a:pPr algn="ctr"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GFCF</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-79.388575</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-220.638006</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122.065320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1050414095"/>
                  </a:ext>
                </a:extLst>
              </a:tr>
              <a:tr h="264945">
                <a:tc>
                  <a:txBody>
                    <a:bodyPr/>
                    <a:lstStyle/>
                    <a:p>
                      <a:pPr algn="ctr"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HCI</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54800.507886</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43165.363789</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605846.589552</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3832364578"/>
                  </a:ext>
                </a:extLst>
              </a:tr>
              <a:tr h="264945">
                <a:tc>
                  <a:txBody>
                    <a:bodyPr/>
                    <a:lstStyle/>
                    <a:p>
                      <a:pPr algn="ctr"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REER</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155.242206</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105.807978</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39.465112</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0.0000</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1037824540"/>
                  </a:ext>
                </a:extLst>
              </a:tr>
              <a:tr h="264945">
                <a:tc>
                  <a:txBody>
                    <a:bodyPr/>
                    <a:lstStyle/>
                    <a:p>
                      <a:pPr algn="ctr" fontAlgn="b">
                        <a:lnSpc>
                          <a:spcPct val="107000"/>
                        </a:lnSpc>
                        <a:spcBef>
                          <a:spcPts val="0"/>
                        </a:spcBef>
                        <a:spcAft>
                          <a:spcPts val="800"/>
                        </a:spcAft>
                      </a:pPr>
                      <a:r>
                        <a:rPr lang="en-US"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t>
                      </a:r>
                      <a:endParaRPr lang="en-US"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14.492801</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39.601585</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128.232361</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tc>
                  <a:txBody>
                    <a:bodyPr/>
                    <a:lstStyle/>
                    <a:p>
                      <a:pPr marR="9144" algn="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0.0266</a:t>
                      </a:r>
                      <a:endParaRPr lang="en-PK" sz="2300" b="0" i="0" u="none" strike="noStrike">
                        <a:effectLst/>
                        <a:latin typeface="Arial" panose="020B0604020202020204" pitchFamily="34" charset="0"/>
                      </a:endParaRPr>
                    </a:p>
                  </a:txBody>
                  <a:tcPr marL="11970" marR="11970" marT="11970" marB="0" anchor="b">
                    <a:lnL>
                      <a:noFill/>
                    </a:lnL>
                    <a:lnR>
                      <a:noFill/>
                    </a:lnR>
                    <a:lnT>
                      <a:noFill/>
                    </a:lnT>
                    <a:lnB>
                      <a:noFill/>
                    </a:lnB>
                  </a:tcPr>
                </a:tc>
                <a:extLst>
                  <a:ext uri="{0D108BD9-81ED-4DB2-BD59-A6C34878D82A}">
                    <a16:rowId xmlns:a16="http://schemas.microsoft.com/office/drawing/2014/main" val="4245259169"/>
                  </a:ext>
                </a:extLst>
              </a:tr>
              <a:tr h="264945">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ctr" fontAlgn="b">
                        <a:lnSpc>
                          <a:spcPct val="107000"/>
                        </a:lnSpc>
                        <a:spcBef>
                          <a:spcPts val="0"/>
                        </a:spcBef>
                        <a:spcAft>
                          <a:spcPts val="800"/>
                        </a:spcAft>
                      </a:pPr>
                      <a:r>
                        <a:rPr lang="en-PK" sz="15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300" b="0" i="0" u="none" strike="noStrike">
                        <a:effectLst/>
                        <a:latin typeface="Arial" panose="020B0604020202020204" pitchFamily="34" charset="0"/>
                      </a:endParaRPr>
                    </a:p>
                  </a:txBody>
                  <a:tcPr marL="11970" marR="11970" marT="1197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169345491"/>
                  </a:ext>
                </a:extLst>
              </a:tr>
            </a:tbl>
          </a:graphicData>
        </a:graphic>
      </p:graphicFrame>
    </p:spTree>
    <p:extLst>
      <p:ext uri="{BB962C8B-B14F-4D97-AF65-F5344CB8AC3E}">
        <p14:creationId xmlns:p14="http://schemas.microsoft.com/office/powerpoint/2010/main" val="29168806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16130</TotalTime>
  <Words>1375</Words>
  <Application>Microsoft Office PowerPoint</Application>
  <PresentationFormat>Widescreen</PresentationFormat>
  <Paragraphs>273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Times New Roman</vt:lpstr>
      <vt:lpstr>Wingdings</vt:lpstr>
      <vt:lpstr>Retrospect</vt:lpstr>
      <vt:lpstr>Trade Liberalisation &amp; Growth: Case Study on G7 countries</vt:lpstr>
      <vt:lpstr>1. Introduction</vt:lpstr>
      <vt:lpstr>Research Questions:</vt:lpstr>
      <vt:lpstr>Econometric Model:</vt:lpstr>
      <vt:lpstr>Data Set, Variables, Methodology</vt:lpstr>
      <vt:lpstr>PowerPoint Presentation</vt:lpstr>
      <vt:lpstr>PowerPoint Presentation</vt:lpstr>
      <vt:lpstr>PowerPoint Presentation</vt:lpstr>
      <vt:lpstr>PowerPoint Presentation</vt:lpstr>
      <vt:lpstr>The novel model representation of literature of trade openness and growth </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Liberalisation &amp; Growth: Case Study on G7 countries</dc:title>
  <dc:creator>TU-Pseudonym 6977310165817289</dc:creator>
  <cp:lastModifiedBy>TU-Pseudonym 6977310165817289</cp:lastModifiedBy>
  <cp:revision>12</cp:revision>
  <dcterms:created xsi:type="dcterms:W3CDTF">2021-09-24T20:07:19Z</dcterms:created>
  <dcterms:modified xsi:type="dcterms:W3CDTF">2021-10-06T08:19:57Z</dcterms:modified>
</cp:coreProperties>
</file>