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56A"/>
    <a:srgbClr val="FBE197"/>
    <a:srgbClr val="C125FF"/>
    <a:srgbClr val="5EEC3C"/>
    <a:srgbClr val="FFA3FF"/>
    <a:srgbClr val="FA6AF3"/>
    <a:srgbClr val="D47A02"/>
    <a:srgbClr val="E6B254"/>
    <a:srgbClr val="BF7E37"/>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834"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9785" y="3946094"/>
            <a:ext cx="7635249" cy="610821"/>
          </a:xfrm>
        </p:spPr>
        <p:txBody>
          <a:bodyPr>
            <a:normAutofit/>
          </a:bodyPr>
          <a:lstStyle>
            <a:lvl1pPr marL="0" indent="0" algn="r">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hasCustomPrompt="1"/>
          </p:nvPr>
        </p:nvSpPr>
        <p:spPr>
          <a:xfrm>
            <a:off x="5335525" y="1808225"/>
            <a:ext cx="3359511" cy="213786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59" cy="891995"/>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10"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350110"/>
            <a:ext cx="6413610" cy="3359510"/>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916230"/>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5/11/2023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4E1C1-619A-7464-CCFB-4F0E7D6EDD5D}"/>
              </a:ext>
            </a:extLst>
          </p:cNvPr>
          <p:cNvSpPr>
            <a:spLocks noGrp="1"/>
          </p:cNvSpPr>
          <p:nvPr>
            <p:ph type="title"/>
          </p:nvPr>
        </p:nvSpPr>
        <p:spPr>
          <a:xfrm>
            <a:off x="2128720" y="0"/>
            <a:ext cx="6558080" cy="1655520"/>
          </a:xfrm>
        </p:spPr>
        <p:txBody>
          <a:bodyPr>
            <a:noAutofit/>
          </a:bodyPr>
          <a:lstStyle/>
          <a:p>
            <a:pPr rtl="0">
              <a:spcBef>
                <a:spcPts val="0"/>
              </a:spcBef>
              <a:spcAft>
                <a:spcPts val="0"/>
              </a:spcAft>
            </a:pPr>
            <a:r>
              <a:rPr lang="en-US" sz="2400" dirty="0">
                <a:solidFill>
                  <a:schemeClr val="bg1"/>
                </a:solidFill>
                <a:latin typeface="Times New Roman" panose="02020603050405020304" pitchFamily="18" charset="0"/>
                <a:cs typeface="Times New Roman" panose="02020603050405020304" pitchFamily="18" charset="0"/>
              </a:rPr>
              <a:t>Exploring Linguistically-Lightweight Keyword Extraction Techniques for Indexing News Articles in a Multilingual Set-up</a:t>
            </a:r>
            <a:r>
              <a:rPr lang="en-US" sz="2000" dirty="0">
                <a:solidFill>
                  <a:schemeClr val="bg1"/>
                </a:solidFill>
                <a:latin typeface="Times New Roman" panose="02020603050405020304" pitchFamily="18" charset="0"/>
                <a:cs typeface="Times New Roman" panose="02020603050405020304" pitchFamily="18" charset="0"/>
              </a:rPr>
              <a:t> </a:t>
            </a:r>
          </a:p>
        </p:txBody>
      </p:sp>
      <p:sp>
        <p:nvSpPr>
          <p:cNvPr id="9" name="Content Placeholder 8">
            <a:extLst>
              <a:ext uri="{FF2B5EF4-FFF2-40B4-BE49-F238E27FC236}">
                <a16:creationId xmlns:a16="http://schemas.microsoft.com/office/drawing/2014/main" id="{AEC16866-94DD-4180-2549-22EDABC3139E}"/>
              </a:ext>
            </a:extLst>
          </p:cNvPr>
          <p:cNvSpPr>
            <a:spLocks noGrp="1"/>
          </p:cNvSpPr>
          <p:nvPr>
            <p:ph sz="half" idx="1"/>
          </p:nvPr>
        </p:nvSpPr>
        <p:spPr>
          <a:xfrm>
            <a:off x="464731" y="1655520"/>
            <a:ext cx="4038600" cy="3394472"/>
          </a:xfrm>
        </p:spPr>
        <p:txBody>
          <a:bodyPr/>
          <a:lstStyle/>
          <a:p>
            <a:pPr marL="0" indent="0" algn="just">
              <a:buNone/>
            </a:pPr>
            <a:endParaRPr lang="en-US" dirty="0">
              <a:solidFill>
                <a:schemeClr val="bg1"/>
              </a:solidFill>
            </a:endParaRPr>
          </a:p>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Submitted By: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Name: Bushra </a:t>
            </a:r>
            <a:r>
              <a:rPr lang="en-US" sz="2000" dirty="0" err="1">
                <a:solidFill>
                  <a:schemeClr val="bg1"/>
                </a:solidFill>
                <a:latin typeface="Times New Roman" panose="02020603050405020304" pitchFamily="18" charset="0"/>
                <a:cs typeface="Times New Roman" panose="02020603050405020304" pitchFamily="18" charset="0"/>
              </a:rPr>
              <a:t>Yesmeen</a:t>
            </a:r>
            <a:r>
              <a:rPr lang="en-US" sz="2000" dirty="0">
                <a:solidFill>
                  <a:schemeClr val="bg1"/>
                </a:solidFill>
                <a:latin typeface="Times New Roman" panose="02020603050405020304" pitchFamily="18" charset="0"/>
                <a:cs typeface="Times New Roman" panose="02020603050405020304" pitchFamily="18" charset="0"/>
              </a:rPr>
              <a:t> Anika</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ID: 19101350</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Group </a:t>
            </a:r>
          </a:p>
        </p:txBody>
      </p:sp>
      <p:sp>
        <p:nvSpPr>
          <p:cNvPr id="8" name="Text Placeholder 7">
            <a:extLst>
              <a:ext uri="{FF2B5EF4-FFF2-40B4-BE49-F238E27FC236}">
                <a16:creationId xmlns:a16="http://schemas.microsoft.com/office/drawing/2014/main" id="{A097C527-B4E8-8DF5-009F-9F3608836B87}"/>
              </a:ext>
            </a:extLst>
          </p:cNvPr>
          <p:cNvSpPr>
            <a:spLocks noGrp="1"/>
          </p:cNvSpPr>
          <p:nvPr>
            <p:ph sz="half" idx="2"/>
          </p:nvPr>
        </p:nvSpPr>
        <p:spPr>
          <a:xfrm>
            <a:off x="4640669" y="1655520"/>
            <a:ext cx="4038600" cy="3394472"/>
          </a:xfrm>
        </p:spPr>
        <p:txBody>
          <a:bodyPr>
            <a:normAutofit/>
          </a:bodyPr>
          <a:lstStyle/>
          <a:p>
            <a:pPr marL="0" indent="0" rtl="0">
              <a:spcBef>
                <a:spcPts val="0"/>
              </a:spcBef>
              <a:spcAft>
                <a:spcPts val="0"/>
              </a:spcAft>
              <a:buNone/>
            </a:pPr>
            <a:endParaRPr lang="en-US" b="1" i="0" u="sng" strike="noStrike" dirty="0">
              <a:solidFill>
                <a:schemeClr val="bg1"/>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2000" b="1" i="0" u="sng" strike="noStrike" dirty="0">
                <a:solidFill>
                  <a:schemeClr val="bg1"/>
                </a:solidFill>
                <a:effectLst/>
                <a:latin typeface="Times New Roman" panose="02020603050405020304" pitchFamily="18" charset="0"/>
                <a:cs typeface="Times New Roman" panose="02020603050405020304" pitchFamily="18" charset="0"/>
              </a:rPr>
              <a:t>Student Tutor: </a:t>
            </a:r>
          </a:p>
          <a:p>
            <a:pPr marL="0" indent="0" rtl="0">
              <a:spcBef>
                <a:spcPts val="0"/>
              </a:spcBef>
              <a:spcAft>
                <a:spcPts val="0"/>
              </a:spcAft>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EHSANUR RAHMAN RHYTHM</a:t>
            </a:r>
            <a:endParaRPr lang="en-US" b="0" dirty="0">
              <a:solidFill>
                <a:schemeClr val="bg1"/>
              </a:solidFill>
              <a:effectLst/>
              <a:latin typeface="Times New Roman" panose="02020603050405020304" pitchFamily="18" charset="0"/>
              <a:cs typeface="Times New Roman" panose="02020603050405020304" pitchFamily="18" charset="0"/>
            </a:endParaRPr>
          </a:p>
          <a:p>
            <a:pPr marL="0" indent="0">
              <a:buNone/>
            </a:pPr>
            <a:r>
              <a:rPr lang="en-US" sz="2000" b="1" i="0" u="sng" strike="noStrike" dirty="0">
                <a:solidFill>
                  <a:schemeClr val="bg1"/>
                </a:solidFill>
                <a:effectLst/>
                <a:latin typeface="Times New Roman" panose="02020603050405020304" pitchFamily="18" charset="0"/>
                <a:cs typeface="Times New Roman" panose="02020603050405020304" pitchFamily="18" charset="0"/>
              </a:rPr>
              <a:t>Research Assistant: </a:t>
            </a:r>
          </a:p>
          <a:p>
            <a:pPr marL="0" indent="0">
              <a:buNone/>
            </a:pPr>
            <a:r>
              <a:rPr lang="en-US" sz="2000" b="0" i="0" u="none" strike="noStrike" dirty="0">
                <a:solidFill>
                  <a:schemeClr val="bg1"/>
                </a:solidFill>
                <a:effectLst/>
                <a:latin typeface="Times New Roman" panose="02020603050405020304" pitchFamily="18" charset="0"/>
                <a:cs typeface="Times New Roman" panose="02020603050405020304" pitchFamily="18" charset="0"/>
              </a:rPr>
              <a:t>Md. </a:t>
            </a:r>
            <a:r>
              <a:rPr lang="en-US" sz="2000" b="0" i="0" u="none" strike="noStrike" dirty="0" err="1">
                <a:solidFill>
                  <a:schemeClr val="bg1"/>
                </a:solidFill>
                <a:effectLst/>
                <a:latin typeface="Times New Roman" panose="02020603050405020304" pitchFamily="18" charset="0"/>
                <a:cs typeface="Times New Roman" panose="02020603050405020304" pitchFamily="18" charset="0"/>
              </a:rPr>
              <a:t>Sabbir</a:t>
            </a:r>
            <a:r>
              <a:rPr lang="en-US" sz="2000" b="0" i="0" u="none" strike="noStrike" dirty="0">
                <a:solidFill>
                  <a:schemeClr val="bg1"/>
                </a:solidFill>
                <a:effectLst/>
                <a:latin typeface="Times New Roman" panose="02020603050405020304" pitchFamily="18" charset="0"/>
                <a:cs typeface="Times New Roman" panose="02020603050405020304" pitchFamily="18" charset="0"/>
              </a:rPr>
              <a:t> Hossain</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This paper presents a comparative study of the performance of some state-of-the-art unsupervised linguistically-lightweight keyword extraction meth-reported work was to explore the usability of these methods for adding another level of indexing of news articles gathered and </a:t>
            </a:r>
            <a:r>
              <a:rPr lang="en-US" sz="1600" dirty="0" err="1">
                <a:latin typeface="Times New Roman" panose="02020603050405020304" pitchFamily="18" charset="0"/>
                <a:cs typeface="Times New Roman" panose="02020603050405020304" pitchFamily="18" charset="0"/>
              </a:rPr>
              <a:t>analysed</a:t>
            </a:r>
            <a:r>
              <a:rPr lang="en-US" sz="1600" dirty="0">
                <a:latin typeface="Times New Roman" panose="02020603050405020304" pitchFamily="18" charset="0"/>
                <a:cs typeface="Times New Roman" panose="02020603050405020304" pitchFamily="18" charset="0"/>
              </a:rPr>
              <a:t> by the Europe Media Monitor (EMM)1 (Steinberger et al.,</a:t>
            </a:r>
          </a:p>
          <a:p>
            <a:pPr algn="just"/>
            <a:r>
              <a:rPr lang="en-US" sz="1600" dirty="0">
                <a:latin typeface="Times New Roman" panose="02020603050405020304" pitchFamily="18" charset="0"/>
                <a:cs typeface="Times New Roman" panose="02020603050405020304" pitchFamily="18" charset="0"/>
              </a:rPr>
              <a:t>The graph-based methods create a graph from </a:t>
            </a:r>
            <a:r>
              <a:rPr lang="en-US" sz="1600" dirty="0" err="1">
                <a:latin typeface="Times New Roman" panose="02020603050405020304" pitchFamily="18" charset="0"/>
                <a:cs typeface="Times New Roman" panose="02020603050405020304" pitchFamily="18" charset="0"/>
              </a:rPr>
              <a:t>tex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tual</a:t>
            </a:r>
            <a:r>
              <a:rPr lang="en-US" sz="1600" dirty="0">
                <a:latin typeface="Times New Roman" panose="02020603050405020304" pitchFamily="18" charset="0"/>
                <a:cs typeface="Times New Roman" panose="02020603050405020304" pitchFamily="18" charset="0"/>
              </a:rPr>
              <a:t> documents with nodes representing the can- </a:t>
            </a:r>
            <a:r>
              <a:rPr lang="en-US" sz="1600" dirty="0" err="1">
                <a:latin typeface="Times New Roman" panose="02020603050405020304" pitchFamily="18" charset="0"/>
                <a:cs typeface="Times New Roman" panose="02020603050405020304" pitchFamily="18" charset="0"/>
              </a:rPr>
              <a:t>didate</a:t>
            </a:r>
            <a:r>
              <a:rPr lang="en-US" sz="1600" dirty="0">
                <a:latin typeface="Times New Roman" panose="02020603050405020304" pitchFamily="18" charset="0"/>
                <a:cs typeface="Times New Roman" panose="02020603050405020304" pitchFamily="18" charset="0"/>
              </a:rPr>
              <a:t> keywords and edges representing some re- </a:t>
            </a:r>
            <a:r>
              <a:rPr lang="en-US" sz="1600" dirty="0" err="1">
                <a:latin typeface="Times New Roman" panose="02020603050405020304" pitchFamily="18" charset="0"/>
                <a:cs typeface="Times New Roman" panose="02020603050405020304" pitchFamily="18" charset="0"/>
              </a:rPr>
              <a:t>latedness</a:t>
            </a:r>
            <a:r>
              <a:rPr lang="en-US" sz="1600" dirty="0">
                <a:latin typeface="Times New Roman" panose="02020603050405020304" pitchFamily="18" charset="0"/>
                <a:cs typeface="Times New Roman" panose="02020603050405020304" pitchFamily="18" charset="0"/>
              </a:rPr>
              <a:t> to other candidate keywords, and then deploy graph ranking algorithms, e.g. PageRank, </a:t>
            </a:r>
            <a:r>
              <a:rPr lang="en-US" sz="1600" dirty="0" err="1">
                <a:latin typeface="Times New Roman" panose="02020603050405020304" pitchFamily="18" charset="0"/>
                <a:cs typeface="Times New Roman" panose="02020603050405020304" pitchFamily="18" charset="0"/>
              </a:rPr>
              <a:t>TextRank</a:t>
            </a:r>
            <a:r>
              <a:rPr lang="en-US" sz="1600" dirty="0">
                <a:latin typeface="Times New Roman" panose="02020603050405020304" pitchFamily="18" charset="0"/>
                <a:cs typeface="Times New Roman" panose="02020603050405020304" pitchFamily="18" charset="0"/>
              </a:rPr>
              <a:t>, to rank the final set of keywords.</a:t>
            </a:r>
          </a:p>
          <a:p>
            <a:pPr algn="just"/>
            <a:r>
              <a:rPr lang="en-US" sz="1600" dirty="0" err="1">
                <a:latin typeface="Times New Roman" panose="02020603050405020304" pitchFamily="18" charset="0"/>
                <a:cs typeface="Times New Roman" panose="02020603050405020304" pitchFamily="18" charset="0"/>
              </a:rPr>
              <a:t>Linguis</a:t>
            </a:r>
            <a:r>
              <a:rPr lang="en-US" sz="1600" dirty="0">
                <a:latin typeface="Times New Roman" panose="02020603050405020304" pitchFamily="18" charset="0"/>
                <a:cs typeface="Times New Roman" panose="02020603050405020304" pitchFamily="18" charset="0"/>
              </a:rPr>
              <a:t>- tic sophistication constitutes another dimension to look at the keyword extraction algorithms. </a:t>
            </a:r>
          </a:p>
          <a:p>
            <a:pPr algn="just"/>
            <a:r>
              <a:rPr lang="en-US" sz="1600" dirty="0">
                <a:latin typeface="Times New Roman" panose="02020603050405020304" pitchFamily="18" charset="0"/>
                <a:cs typeface="Times New Roman" panose="02020603050405020304" pitchFamily="18" charset="0"/>
              </a:rPr>
              <a:t>The supervised methods are simply divided into shallow and deep learning methods.</a:t>
            </a:r>
          </a:p>
          <a:p>
            <a:pPr algn="just"/>
            <a:r>
              <a:rPr lang="en-US" sz="1600" dirty="0">
                <a:latin typeface="Times New Roman" panose="02020603050405020304" pitchFamily="18" charset="0"/>
                <a:cs typeface="Times New Roman" panose="02020603050405020304" pitchFamily="18" charset="0"/>
              </a:rPr>
              <a:t>Extensive surveys on keyword extraction meth- </a:t>
            </a:r>
            <a:r>
              <a:rPr lang="en-US" sz="1600" dirty="0" err="1">
                <a:latin typeface="Times New Roman" panose="02020603050405020304" pitchFamily="18" charset="0"/>
                <a:cs typeface="Times New Roman" panose="02020603050405020304" pitchFamily="18" charset="0"/>
              </a:rPr>
              <a:t>ods</a:t>
            </a:r>
            <a:r>
              <a:rPr lang="en-US" sz="1600" dirty="0">
                <a:latin typeface="Times New Roman" panose="02020603050405020304" pitchFamily="18" charset="0"/>
                <a:cs typeface="Times New Roman" panose="02020603050405020304" pitchFamily="18" charset="0"/>
              </a:rPr>
              <a:t> and comparison of their relative performance are provided in (</a:t>
            </a:r>
            <a:r>
              <a:rPr lang="en-US" sz="1600" dirty="0" err="1">
                <a:latin typeface="Times New Roman" panose="02020603050405020304" pitchFamily="18" charset="0"/>
                <a:cs typeface="Times New Roman" panose="02020603050405020304" pitchFamily="18" charset="0"/>
              </a:rPr>
              <a:t>Papagiannopoulou</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Tsoumakas</a:t>
            </a:r>
            <a:r>
              <a:rPr lang="en-US" sz="1600" dirty="0">
                <a:latin typeface="Times New Roman" panose="02020603050405020304" pitchFamily="18" charset="0"/>
                <a:cs typeface="Times New Roman" panose="02020603050405020304" pitchFamily="18" charset="0"/>
              </a:rPr>
              <a:t>, 2020;</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kern="0" spc="-5" dirty="0">
                <a:effectLst/>
                <a:latin typeface="Times New Roman" panose="02020603050405020304" pitchFamily="18" charset="0"/>
                <a:ea typeface="Times New Roman" panose="02020603050405020304" pitchFamily="18" charset="0"/>
              </a:rPr>
              <a:t>Keyword</a:t>
            </a:r>
            <a:r>
              <a:rPr lang="en-US" b="1" kern="0" spc="-65" dirty="0">
                <a:effectLst/>
                <a:latin typeface="Times New Roman" panose="02020603050405020304" pitchFamily="18" charset="0"/>
                <a:ea typeface="Times New Roman" panose="02020603050405020304" pitchFamily="18" charset="0"/>
              </a:rPr>
              <a:t> </a:t>
            </a:r>
            <a:r>
              <a:rPr lang="en-US" b="1" kern="0" spc="-5" dirty="0">
                <a:effectLst/>
                <a:latin typeface="Times New Roman" panose="02020603050405020304" pitchFamily="18" charset="0"/>
                <a:ea typeface="Times New Roman" panose="02020603050405020304" pitchFamily="18" charset="0"/>
              </a:rPr>
              <a:t>Extraction</a:t>
            </a:r>
            <a:r>
              <a:rPr lang="en-US" b="1" kern="0" spc="-65"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Task</a:t>
            </a:r>
            <a:endParaRPr lang="en-US" dirty="0"/>
          </a:p>
        </p:txBody>
      </p:sp>
      <p:sp>
        <p:nvSpPr>
          <p:cNvPr id="5" name="Content Placeholder 4"/>
          <p:cNvSpPr>
            <a:spLocks noGrp="1"/>
          </p:cNvSpPr>
          <p:nvPr>
            <p:ph idx="1"/>
          </p:nvPr>
        </p:nvSpPr>
        <p:spPr>
          <a:xfrm>
            <a:off x="2128720" y="1197405"/>
            <a:ext cx="6413610" cy="3817625"/>
          </a:xfrm>
        </p:spPr>
        <p:txBody>
          <a:bodyPr>
            <a:noAutofit/>
          </a:bodyPr>
          <a:lstStyle/>
          <a:p>
            <a:pPr marL="0" indent="0">
              <a:buNone/>
            </a:pPr>
            <a:r>
              <a:rPr lang="en-US" sz="1100" dirty="0">
                <a:latin typeface="Times New Roman" panose="02020603050405020304" pitchFamily="18" charset="0"/>
                <a:cs typeface="Times New Roman" panose="02020603050405020304" pitchFamily="18" charset="0"/>
              </a:rPr>
              <a:t>In media monitoring and analysis the main objective is to capture from the text of each news article the main topics dis- cussed therein, the key events reported, the entities involved in these events and what is the outcome, impact and significance thereof.</a:t>
            </a:r>
          </a:p>
          <a:p>
            <a:pPr marL="0" indent="0">
              <a:buNone/>
            </a:pPr>
            <a:r>
              <a:rPr lang="en-US" sz="1100" dirty="0">
                <a:latin typeface="Times New Roman" panose="02020603050405020304" pitchFamily="18" charset="0"/>
                <a:cs typeface="Times New Roman" panose="02020603050405020304" pitchFamily="18" charset="0"/>
              </a:rPr>
              <a:t>For the sake of specifying what the expected output of KE should be, and in order to guide human annotators tasked to create test datasets, the following constraints on keyword selection were introduced (here in simplified form): </a:t>
            </a:r>
          </a:p>
          <a:p>
            <a:pPr marL="0" indent="0">
              <a:buNone/>
            </a:pPr>
            <a:r>
              <a:rPr lang="en-US" sz="1100" dirty="0">
                <a:latin typeface="Times New Roman" panose="02020603050405020304" pitchFamily="18" charset="0"/>
                <a:cs typeface="Times New Roman" panose="02020603050405020304" pitchFamily="18" charset="0"/>
              </a:rPr>
              <a:t>•a keyword can be a single word or a sequence of up to 5 consecutive words (unless it is a long proper name) as they appear in the news article or the title thereof, </a:t>
            </a:r>
          </a:p>
          <a:p>
            <a:pPr marL="0" indent="0">
              <a:buNone/>
            </a:pPr>
            <a:r>
              <a:rPr lang="en-US" sz="1100" dirty="0">
                <a:latin typeface="Times New Roman" panose="02020603050405020304" pitchFamily="18" charset="0"/>
                <a:cs typeface="Times New Roman" panose="02020603050405020304" pitchFamily="18" charset="0"/>
              </a:rPr>
              <a:t>•a minimum of 5 and ideally not more than 15 keywords (with ca 30% margin to provide some flexibility) should be selected, however the set of selected keywords may not constitute more than 50% of the body of the news article,</a:t>
            </a:r>
          </a:p>
          <a:p>
            <a:pPr marL="0" indent="0">
              <a:buNone/>
            </a:pPr>
            <a:r>
              <a:rPr lang="en-US" sz="1100" dirty="0">
                <a:latin typeface="Times New Roman" panose="02020603050405020304" pitchFamily="18" charset="0"/>
                <a:cs typeface="Times New Roman" panose="02020603050405020304" pitchFamily="18" charset="0"/>
              </a:rPr>
              <a:t>•a single keyword may not include more than one entity, </a:t>
            </a:r>
          </a:p>
          <a:p>
            <a:pPr marL="0" indent="0">
              <a:buNone/>
            </a:pPr>
            <a:r>
              <a:rPr lang="en-US" sz="1100" dirty="0">
                <a:latin typeface="Times New Roman" panose="02020603050405020304" pitchFamily="18" charset="0"/>
                <a:cs typeface="Times New Roman" panose="02020603050405020304" pitchFamily="18" charset="0"/>
              </a:rPr>
              <a:t>•a keyword has to be either a noun phrase, proper name, verb, adjective, phrasal verb, or part of a clause (e.g., 'Trump died’), </a:t>
            </a:r>
          </a:p>
          <a:p>
            <a:pPr marL="0" indent="0">
              <a:buNone/>
            </a:pPr>
            <a:r>
              <a:rPr lang="en-US" sz="1100" dirty="0">
                <a:latin typeface="Times New Roman" panose="02020603050405020304" pitchFamily="18" charset="0"/>
                <a:cs typeface="Times New Roman" panose="02020603050405020304" pitchFamily="18" charset="0"/>
              </a:rPr>
              <a:t>•a stand-alone adverb, conjunction, deter- miner, number, preposition or pronoun may not constitute a keyword, </a:t>
            </a:r>
          </a:p>
          <a:p>
            <a:pPr marL="0" indent="0">
              <a:buNone/>
            </a:pPr>
            <a:r>
              <a:rPr lang="en-US" sz="1100" dirty="0">
                <a:latin typeface="Times New Roman" panose="02020603050405020304" pitchFamily="18" charset="0"/>
                <a:cs typeface="Times New Roman" panose="02020603050405020304" pitchFamily="18" charset="0"/>
              </a:rPr>
              <a:t>•a full sentence can never constitute a key- word,</a:t>
            </a:r>
          </a:p>
          <a:p>
            <a:pPr marL="0" indent="0">
              <a:buNone/>
            </a:pPr>
            <a:r>
              <a:rPr lang="en-US" sz="1100" dirty="0">
                <a:latin typeface="Times New Roman" panose="02020603050405020304" pitchFamily="18" charset="0"/>
                <a:cs typeface="Times New Roman" panose="02020603050405020304" pitchFamily="18" charset="0"/>
              </a:rPr>
              <a:t>•keywords should not be converted into their corresponding base forms, disregarding the fact that a base form would appear more natural, </a:t>
            </a:r>
          </a:p>
          <a:p>
            <a:pPr marL="0" indent="0">
              <a:buNone/>
            </a:pPr>
            <a:r>
              <a:rPr lang="en-US" sz="1100" dirty="0">
                <a:latin typeface="Times New Roman" panose="02020603050405020304" pitchFamily="18" charset="0"/>
                <a:cs typeface="Times New Roman" panose="02020603050405020304" pitchFamily="18" charset="0"/>
              </a:rPr>
              <a:t>•if there are many candidate keywords to rep- resent the same concept, only one of them should be selected.</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6FA9-ADC5-45B3-D7A1-E06B4D035C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CEF1C4F3-9FCF-0F9D-61BC-87691C6E1596}"/>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Given the specific context of real-time media </a:t>
            </a:r>
            <a:r>
              <a:rPr lang="en-US" sz="1400" dirty="0" err="1">
                <a:latin typeface="Times New Roman" panose="02020603050405020304" pitchFamily="18" charset="0"/>
                <a:cs typeface="Times New Roman" panose="02020603050405020304" pitchFamily="18" charset="0"/>
              </a:rPr>
              <a:t>mon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itoring</a:t>
            </a:r>
            <a:r>
              <a:rPr lang="en-US" sz="1400" dirty="0">
                <a:latin typeface="Times New Roman" panose="02020603050405020304" pitchFamily="18" charset="0"/>
                <a:cs typeface="Times New Roman" panose="02020603050405020304" pitchFamily="18" charset="0"/>
              </a:rPr>
              <a:t>, our experiments imposed the following main selection criteria to the keyword extraction techniques to explore and evaluate:</a:t>
            </a:r>
          </a:p>
          <a:p>
            <a:r>
              <a:rPr lang="en-US" sz="1400" dirty="0">
                <a:latin typeface="Times New Roman" panose="02020603050405020304" pitchFamily="18" charset="0"/>
                <a:cs typeface="Times New Roman" panose="02020603050405020304" pitchFamily="18" charset="0"/>
              </a:rPr>
              <a:t>efficiency: ability to process a single news article within a fraction of a second,</a:t>
            </a:r>
          </a:p>
          <a:p>
            <a:r>
              <a:rPr lang="en-US" sz="1400" dirty="0">
                <a:latin typeface="Times New Roman" panose="02020603050405020304" pitchFamily="18" charset="0"/>
                <a:cs typeface="Times New Roman" panose="02020603050405020304" pitchFamily="18" charset="0"/>
              </a:rPr>
              <a:t>multi-</a:t>
            </a:r>
            <a:r>
              <a:rPr lang="en-US" sz="1400" dirty="0" err="1">
                <a:latin typeface="Times New Roman" panose="02020603050405020304" pitchFamily="18" charset="0"/>
                <a:cs typeface="Times New Roman" panose="02020603050405020304" pitchFamily="18" charset="0"/>
              </a:rPr>
              <a:t>linguality</a:t>
            </a:r>
            <a:r>
              <a:rPr lang="en-US" sz="1400" dirty="0">
                <a:latin typeface="Times New Roman" panose="02020603050405020304" pitchFamily="18" charset="0"/>
                <a:cs typeface="Times New Roman" panose="02020603050405020304" pitchFamily="18" charset="0"/>
              </a:rPr>
              <a:t>: ability to quickly adapt the method to the processing of many                                                 different languages,</a:t>
            </a:r>
          </a:p>
          <a:p>
            <a:r>
              <a:rPr lang="en-US" sz="1400" dirty="0">
                <a:latin typeface="Times New Roman" panose="02020603050405020304" pitchFamily="18" charset="0"/>
                <a:cs typeface="Times New Roman" panose="02020603050405020304" pitchFamily="18" charset="0"/>
              </a:rPr>
              <a:t>robustness: ability to process corrupted data without impacting performance.</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pool of methods (and variants thereof) explored </a:t>
            </a:r>
            <a:r>
              <a:rPr lang="en-US" sz="1400" dirty="0" err="1">
                <a:latin typeface="Times New Roman" panose="02020603050405020304" pitchFamily="18" charset="0"/>
                <a:cs typeface="Times New Roman" panose="02020603050405020304" pitchFamily="18" charset="0"/>
              </a:rPr>
              <a:t>includes:Total</a:t>
            </a:r>
            <a:r>
              <a:rPr lang="en-US" sz="1400" dirty="0">
                <a:latin typeface="Times New Roman" panose="02020603050405020304" pitchFamily="18" charset="0"/>
                <a:cs typeface="Times New Roman" panose="02020603050405020304" pitchFamily="18" charset="0"/>
              </a:rPr>
              <a:t> Keyword Frequency (TKF) exploits only frequency information to rank candidate keywords, where candidates are 1-3 word n-grams from text that do not contain punctuation marks, and which neither start nor end with a stop word.</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Yet Another Keyword Extraction (</a:t>
            </a:r>
            <a:r>
              <a:rPr lang="en-US" sz="1400" dirty="0" err="1">
                <a:latin typeface="Times New Roman" panose="02020603050405020304" pitchFamily="18" charset="0"/>
                <a:cs typeface="Times New Roman" panose="02020603050405020304" pitchFamily="18" charset="0"/>
              </a:rPr>
              <a:t>Yake</a:t>
            </a:r>
            <a:r>
              <a:rPr lang="en-US" sz="1400" dirty="0">
                <a:latin typeface="Times New Roman" panose="02020603050405020304" pitchFamily="18" charset="0"/>
                <a:cs typeface="Times New Roman" panose="02020603050405020304" pitchFamily="18" charset="0"/>
              </a:rPr>
              <a:t>) ex- </a:t>
            </a:r>
            <a:r>
              <a:rPr lang="en-US" sz="1400" dirty="0" err="1">
                <a:latin typeface="Times New Roman" panose="02020603050405020304" pitchFamily="18" charset="0"/>
                <a:cs typeface="Times New Roman" panose="02020603050405020304" pitchFamily="18" charset="0"/>
              </a:rPr>
              <a:t>ploits</a:t>
            </a:r>
            <a:r>
              <a:rPr lang="en-US" sz="1400" dirty="0">
                <a:latin typeface="Times New Roman" panose="02020603050405020304" pitchFamily="18" charset="0"/>
                <a:cs typeface="Times New Roman" panose="02020603050405020304" pitchFamily="18" charset="0"/>
              </a:rPr>
              <a:t> a wider range of features (Campos et al.,</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Embedding-based Keyword Extraction (KEYEMB) exploits document embeddings and cosine similarity in order to identify candidate keywords.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Graph-based Keyword Extraction: (GRAPH) exploits properties of a graph whose nodes are sub- strings extracted from the text in order to identify which are the most important (Litvak and Last, 2008).</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Furthermore, although the BERT-based approaches to KE (even without any tuning) are known to be orders of magnitudes slower than the other methods, we explored them given the wide range of languages covered in terms of off-the-shelf embeddings.</a:t>
            </a:r>
          </a:p>
        </p:txBody>
      </p:sp>
    </p:spTree>
    <p:extLst>
      <p:ext uri="{BB962C8B-B14F-4D97-AF65-F5344CB8AC3E}">
        <p14:creationId xmlns:p14="http://schemas.microsoft.com/office/powerpoint/2010/main" val="234621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CF5-0622-E0A5-5444-AD30470462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Experiments</a:t>
            </a:r>
          </a:p>
        </p:txBody>
      </p:sp>
      <p:sp>
        <p:nvSpPr>
          <p:cNvPr id="3" name="Content Placeholder 2">
            <a:extLst>
              <a:ext uri="{FF2B5EF4-FFF2-40B4-BE49-F238E27FC236}">
                <a16:creationId xmlns:a16="http://schemas.microsoft.com/office/drawing/2014/main" id="{F0443EDA-C8AB-0C5C-0BCB-5C928366D46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Based on the relatively high level of </a:t>
            </a:r>
            <a:r>
              <a:rPr lang="en-US" sz="1800" dirty="0" err="1">
                <a:latin typeface="Times New Roman" panose="02020603050405020304" pitchFamily="18" charset="0"/>
                <a:cs typeface="Times New Roman" panose="02020603050405020304" pitchFamily="18" charset="0"/>
              </a:rPr>
              <a:t>discrepan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cies</a:t>
            </a:r>
            <a:r>
              <a:rPr lang="en-US" sz="1800" dirty="0">
                <a:latin typeface="Times New Roman" panose="02020603050405020304" pitchFamily="18" charset="0"/>
                <a:cs typeface="Times New Roman" panose="02020603050405020304" pitchFamily="18" charset="0"/>
              </a:rPr>
              <a:t> between each pair of annotators per language (see Table 1) we decided to create the ground truth for evaluation by merging the respective keyword sets for each languages.</a:t>
            </a:r>
          </a:p>
          <a:p>
            <a:r>
              <a:rPr lang="en-US" sz="1800" dirty="0">
                <a:latin typeface="Times New Roman" panose="02020603050405020304" pitchFamily="18" charset="0"/>
                <a:cs typeface="Times New Roman" panose="02020603050405020304" pitchFamily="18" charset="0"/>
              </a:rPr>
              <a:t> We have carried out a small comparison of the run- time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of the algorithms with respect to the time needed to process a collection of 16983</a:t>
            </a:r>
          </a:p>
          <a:p>
            <a:r>
              <a:rPr lang="en-US" sz="1800" dirty="0">
                <a:latin typeface="Times New Roman" panose="02020603050405020304" pitchFamily="18" charset="0"/>
                <a:cs typeface="Times New Roman" panose="02020603050405020304" pitchFamily="18" charset="0"/>
              </a:rPr>
              <a:t>Overall performance overview: exact, partial and fuzzy matching.</a:t>
            </a:r>
          </a:p>
        </p:txBody>
      </p:sp>
    </p:spTree>
    <p:extLst>
      <p:ext uri="{BB962C8B-B14F-4D97-AF65-F5344CB8AC3E}">
        <p14:creationId xmlns:p14="http://schemas.microsoft.com/office/powerpoint/2010/main" val="360176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984B-275C-5CAA-0729-6BCB487FE7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337BBBF-A996-C42F-09AE-1FC19E0FF881}"/>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This paper presented the results of a small com- </a:t>
            </a:r>
            <a:r>
              <a:rPr lang="en-US" sz="1600" dirty="0" err="1">
                <a:latin typeface="Times New Roman" panose="02020603050405020304" pitchFamily="18" charset="0"/>
                <a:cs typeface="Times New Roman" panose="02020603050405020304" pitchFamily="18" charset="0"/>
              </a:rPr>
              <a:t>parative</a:t>
            </a:r>
            <a:r>
              <a:rPr lang="en-US" sz="1600" dirty="0">
                <a:latin typeface="Times New Roman" panose="02020603050405020304" pitchFamily="18" charset="0"/>
                <a:cs typeface="Times New Roman" panose="02020603050405020304" pitchFamily="18" charset="0"/>
              </a:rPr>
              <a:t> study of the performance of some state- of-the-art knowledge-lightweight keyword </a:t>
            </a:r>
            <a:r>
              <a:rPr lang="en-US" sz="1600" dirty="0" err="1">
                <a:latin typeface="Times New Roman" panose="02020603050405020304" pitchFamily="18" charset="0"/>
                <a:cs typeface="Times New Roman" panose="02020603050405020304" pitchFamily="18" charset="0"/>
              </a:rPr>
              <a:t>extrac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tion</a:t>
            </a:r>
            <a:r>
              <a:rPr lang="en-US" sz="1600" dirty="0">
                <a:latin typeface="Times New Roman" panose="02020603050405020304" pitchFamily="18" charset="0"/>
                <a:cs typeface="Times New Roman" panose="02020603050405020304" pitchFamily="18" charset="0"/>
              </a:rPr>
              <a:t> methods in the context of indexing news </a:t>
            </a:r>
            <a:r>
              <a:rPr lang="en-US" sz="1600" dirty="0" err="1">
                <a:latin typeface="Times New Roman" panose="02020603050405020304" pitchFamily="18" charset="0"/>
                <a:cs typeface="Times New Roman" panose="02020603050405020304" pitchFamily="18" charset="0"/>
              </a:rPr>
              <a:t>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ticles</a:t>
            </a:r>
            <a:r>
              <a:rPr lang="en-US" sz="1600" dirty="0">
                <a:latin typeface="Times New Roman" panose="02020603050405020304" pitchFamily="18" charset="0"/>
                <a:cs typeface="Times New Roman" panose="02020603050405020304" pitchFamily="18" charset="0"/>
              </a:rPr>
              <a:t> in various languages with keywords.</a:t>
            </a:r>
          </a:p>
          <a:p>
            <a:r>
              <a:rPr lang="en-US" sz="1600" dirty="0">
                <a:latin typeface="Times New Roman" panose="02020603050405020304" pitchFamily="18" charset="0"/>
                <a:cs typeface="Times New Roman" panose="02020603050405020304" pitchFamily="18" charset="0"/>
              </a:rPr>
              <a:t>Since both of these algorithms exploit neither any language- specific (except stop word lists) nor other external resources like domain-specific corpora, this </a:t>
            </a:r>
            <a:r>
              <a:rPr lang="en-US" sz="1600" dirty="0" err="1">
                <a:latin typeface="Times New Roman" panose="02020603050405020304" pitchFamily="18" charset="0"/>
                <a:cs typeface="Times New Roman" panose="02020603050405020304" pitchFamily="18" charset="0"/>
              </a:rPr>
              <a:t>solu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tion</a:t>
            </a:r>
            <a:r>
              <a:rPr lang="en-US" sz="1600" dirty="0">
                <a:latin typeface="Times New Roman" panose="02020603050405020304" pitchFamily="18" charset="0"/>
                <a:cs typeface="Times New Roman" panose="02020603050405020304" pitchFamily="18" charset="0"/>
              </a:rPr>
              <a:t> can be easily adapted to the processing of many languages and constitutes a strong baseline for fur- </a:t>
            </a:r>
            <a:r>
              <a:rPr lang="en-US" sz="1600" dirty="0" err="1">
                <a:latin typeface="Times New Roman" panose="02020603050405020304" pitchFamily="18" charset="0"/>
                <a:cs typeface="Times New Roman" panose="02020603050405020304" pitchFamily="18" charset="0"/>
              </a:rPr>
              <a:t>ther</a:t>
            </a:r>
            <a:r>
              <a:rPr lang="en-US" sz="1600" dirty="0">
                <a:latin typeface="Times New Roman" panose="02020603050405020304" pitchFamily="18" charset="0"/>
                <a:cs typeface="Times New Roman" panose="02020603050405020304" pitchFamily="18" charset="0"/>
              </a:rPr>
              <a:t> explorations.</a:t>
            </a:r>
          </a:p>
        </p:txBody>
      </p:sp>
    </p:spTree>
    <p:extLst>
      <p:ext uri="{BB962C8B-B14F-4D97-AF65-F5344CB8AC3E}">
        <p14:creationId xmlns:p14="http://schemas.microsoft.com/office/powerpoint/2010/main" val="200791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E41F-81C9-9A06-0089-EF962AEFCD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Acknowledgements</a:t>
            </a:r>
          </a:p>
        </p:txBody>
      </p:sp>
      <p:sp>
        <p:nvSpPr>
          <p:cNvPr id="3" name="Content Placeholder 2">
            <a:extLst>
              <a:ext uri="{FF2B5EF4-FFF2-40B4-BE49-F238E27FC236}">
                <a16:creationId xmlns:a16="http://schemas.microsoft.com/office/drawing/2014/main" id="{519F45A9-C514-E6DB-9CAD-EFC6D3EE7F6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are grateful to many people for their help with keyword annotation, Martin Atkinson and Charles MacMillan for proofreading the paper.</a:t>
            </a:r>
          </a:p>
        </p:txBody>
      </p:sp>
    </p:spTree>
    <p:extLst>
      <p:ext uri="{BB962C8B-B14F-4D97-AF65-F5344CB8AC3E}">
        <p14:creationId xmlns:p14="http://schemas.microsoft.com/office/powerpoint/2010/main" val="342759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6667-F699-F477-9FCA-DE8D404470B5}"/>
              </a:ext>
            </a:extLst>
          </p:cNvPr>
          <p:cNvSpPr>
            <a:spLocks noGrp="1"/>
          </p:cNvSpPr>
          <p:nvPr>
            <p:ph type="title"/>
          </p:nvPr>
        </p:nvSpPr>
        <p:spPr>
          <a:xfrm>
            <a:off x="296260" y="2266340"/>
            <a:ext cx="8229600" cy="857250"/>
          </a:xfrm>
        </p:spPr>
        <p:txBody>
          <a:bodyPr/>
          <a:lstStyle/>
          <a:p>
            <a:r>
              <a:rPr lang="en-US"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068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On-screen Show (16:9)</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Exploring Linguistically-Lightweight Keyword Extraction Techniques for Indexing News Articles in a Multilingual Set-up </vt:lpstr>
      <vt:lpstr>Introduction</vt:lpstr>
      <vt:lpstr>Keyword Extraction Task</vt:lpstr>
      <vt:lpstr>Methods</vt:lpstr>
      <vt:lpstr>Experiments</vt:lpstr>
      <vt:lpstr>Conclusion</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2023-05-11T16:13:42Z</dcterms:modified>
</cp:coreProperties>
</file>