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76" r:id="rId2"/>
    <p:sldId id="257" r:id="rId3"/>
    <p:sldId id="269" r:id="rId4"/>
    <p:sldId id="268" r:id="rId5"/>
    <p:sldId id="273" r:id="rId6"/>
    <p:sldId id="277" r:id="rId7"/>
    <p:sldId id="270"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8" d="100"/>
          <a:sy n="58" d="100"/>
        </p:scale>
        <p:origin x="9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F31B66FF-0981-CC71-F133-BD61C66C6E18}"/>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CB2AFB09-8BF8-A36F-F17B-09AFDA93D5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7777874A-6607-3FFC-02DA-25A9ED58F8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1081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bushra866/BlockChain-based-Medical-Supply-Chai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3"/>
          <p:cNvSpPr txBox="1">
            <a:spLocks noGrp="1"/>
          </p:cNvSpPr>
          <p:nvPr>
            <p:ph type="subTitle" idx="1"/>
          </p:nvPr>
        </p:nvSpPr>
        <p:spPr>
          <a:xfrm>
            <a:off x="720130" y="1484388"/>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414840067"/>
              </p:ext>
            </p:extLst>
          </p:nvPr>
        </p:nvGraphicFramePr>
        <p:xfrm>
          <a:off x="627961" y="2064960"/>
          <a:ext cx="5275460" cy="1188720"/>
        </p:xfrm>
        <a:graphic>
          <a:graphicData uri="http://schemas.openxmlformats.org/drawingml/2006/table">
            <a:tbl>
              <a:tblPr firstRow="1" bandRow="1">
                <a:noFill/>
                <a:tableStyleId>{57690726-49DA-4552-BDEB-330DD8EA8BD9}</a:tableStyleId>
              </a:tblPr>
              <a:tblGrid>
                <a:gridCol w="2029893">
                  <a:extLst>
                    <a:ext uri="{9D8B030D-6E8A-4147-A177-3AD203B41FA5}">
                      <a16:colId xmlns:a16="http://schemas.microsoft.com/office/drawing/2014/main" val="20000"/>
                    </a:ext>
                  </a:extLst>
                </a:gridCol>
                <a:gridCol w="3245567">
                  <a:extLst>
                    <a:ext uri="{9D8B030D-6E8A-4147-A177-3AD203B41FA5}">
                      <a16:colId xmlns:a16="http://schemas.microsoft.com/office/drawing/2014/main" val="20001"/>
                    </a:ext>
                  </a:extLst>
                </a:gridCol>
              </a:tblGrid>
              <a:tr h="0">
                <a:tc>
                  <a:txBody>
                    <a:bodyPr/>
                    <a:lstStyle/>
                    <a:p>
                      <a:r>
                        <a:rPr lang="en-GB" sz="2000" b="1" dirty="0">
                          <a:latin typeface="Times New Roman" panose="02020603050405020304" pitchFamily="18" charset="0"/>
                          <a:cs typeface="Times New Roman" panose="02020603050405020304" pitchFamily="18" charset="0"/>
                        </a:rPr>
                        <a:t>Roll number</a:t>
                      </a:r>
                    </a:p>
                  </a:txBody>
                  <a:tcP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r>
                        <a:rPr lang="en-GB" sz="2000" b="1" dirty="0">
                          <a:latin typeface="Times New Roman" panose="02020603050405020304" pitchFamily="18" charset="0"/>
                          <a:cs typeface="Times New Roman" panose="02020603050405020304" pitchFamily="18" charset="0"/>
                        </a:rPr>
                        <a:t>   Student Name</a:t>
                      </a:r>
                    </a:p>
                  </a:txBody>
                  <a:tcP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2802183800"/>
                  </a:ext>
                </a:extLst>
              </a:tr>
              <a:tr h="189100">
                <a:tc>
                  <a:txBody>
                    <a:bodyPr/>
                    <a:lstStyle/>
                    <a:p>
                      <a:r>
                        <a:rPr lang="en-GB" sz="2000" dirty="0">
                          <a:latin typeface="Times New Roman" panose="02020603050405020304" pitchFamily="18" charset="0"/>
                          <a:cs typeface="Times New Roman" panose="02020603050405020304" pitchFamily="18" charset="0"/>
                        </a:rPr>
                        <a:t>20211ISE0009</a:t>
                      </a:r>
                    </a:p>
                  </a:txBody>
                  <a:tcP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r>
                        <a:rPr lang="en-GB" sz="2000" dirty="0">
                          <a:latin typeface="Times New Roman" panose="02020603050405020304" pitchFamily="18" charset="0"/>
                          <a:cs typeface="Times New Roman" panose="02020603050405020304" pitchFamily="18" charset="0"/>
                        </a:rPr>
                        <a:t>Ayush Aryan</a:t>
                      </a:r>
                    </a:p>
                  </a:txBody>
                  <a:tcP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189100">
                <a:tc>
                  <a:txBody>
                    <a:bodyPr/>
                    <a:lstStyle/>
                    <a:p>
                      <a:r>
                        <a:rPr lang="en-GB" sz="2000" dirty="0">
                          <a:latin typeface="Times New Roman" panose="02020603050405020304" pitchFamily="18" charset="0"/>
                          <a:cs typeface="Times New Roman" panose="02020603050405020304" pitchFamily="18" charset="0"/>
                        </a:rPr>
                        <a:t>20211ISE0053</a:t>
                      </a:r>
                    </a:p>
                  </a:txBody>
                  <a:tcP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r>
                        <a:rPr lang="en-GB" sz="2000" dirty="0">
                          <a:latin typeface="Times New Roman" panose="02020603050405020304" pitchFamily="18" charset="0"/>
                          <a:cs typeface="Times New Roman" panose="02020603050405020304" pitchFamily="18" charset="0"/>
                        </a:rPr>
                        <a:t>Bushra Begum</a:t>
                      </a:r>
                    </a:p>
                  </a:txBody>
                  <a:tcP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522398" y="2178429"/>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lnSpc>
                <a:spcPct val="150000"/>
              </a:lnSpc>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GB"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22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Prof. G </a:t>
            </a:r>
            <a:r>
              <a:rPr lang="en-GB" sz="2200" b="1" dirty="0" err="1">
                <a:solidFill>
                  <a:schemeClr val="tx1">
                    <a:lumMod val="95000"/>
                    <a:lumOff val="5000"/>
                  </a:schemeClr>
                </a:solidFill>
                <a:latin typeface="Cambria" panose="02040503050406030204" pitchFamily="18" charset="0"/>
                <a:ea typeface="Cambria" panose="02040503050406030204" pitchFamily="18" charset="0"/>
                <a:cs typeface="Verdana"/>
                <a:sym typeface="Verdana"/>
              </a:rPr>
              <a:t>Shanmugarathinam</a:t>
            </a:r>
            <a:r>
              <a:rPr lang="en-GB" sz="22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 </a:t>
            </a:r>
            <a:endParaRPr sz="2200" b="1" dirty="0">
              <a:solidFill>
                <a:schemeClr val="tx1">
                  <a:lumMod val="95000"/>
                  <a:lumOff val="5000"/>
                </a:schemeClr>
              </a:solidFill>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Information Science and Engineering </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Pallavi R</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Prof. Srinivas Mishra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UNIVERSITY PROJECT</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Review-0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Blockchain-based Medical Supply Chain</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442551"/>
          </a:xfrm>
          <a:prstGeom prst="rect">
            <a:avLst/>
          </a:prstGeom>
          <a:noFill/>
          <a:ln>
            <a:noFill/>
          </a:ln>
        </p:spPr>
        <p:txBody>
          <a:bodyPr spcFirstLastPara="1" wrap="square" lIns="91425" tIns="45700" rIns="91425" bIns="45700" anchor="t" anchorCtr="0">
            <a:noAutofit/>
          </a:bodyPr>
          <a:lstStyle/>
          <a:p>
            <a:pPr marL="342900" lvl="0" indent="-190500" algn="just">
              <a:spcBef>
                <a:spcPts val="0"/>
              </a:spcBef>
              <a:buNone/>
            </a:pPr>
            <a:r>
              <a:rPr lang="en-US" b="1" u="sng" dirty="0">
                <a:latin typeface="Cambria" panose="02040503050406030204" pitchFamily="18" charset="0"/>
                <a:ea typeface="Cambria" panose="02040503050406030204" pitchFamily="18" charset="0"/>
                <a:cs typeface="Times New Roman" panose="02020603050405020304" pitchFamily="18" charset="0"/>
              </a:rPr>
              <a:t>Organization</a:t>
            </a:r>
            <a:r>
              <a:rPr lang="en-US" dirty="0">
                <a:latin typeface="Cambria" panose="02040503050406030204" pitchFamily="18" charset="0"/>
                <a:ea typeface="Cambria" panose="02040503050406030204" pitchFamily="18" charset="0"/>
                <a:cs typeface="Times New Roman" panose="02020603050405020304" pitchFamily="18" charset="0"/>
              </a:rPr>
              <a:t>: Blockchain &amp; Healthcare</a:t>
            </a:r>
          </a:p>
          <a:p>
            <a:pPr marL="342900" lvl="0" indent="-190500" algn="just">
              <a:lnSpc>
                <a:spcPct val="200000"/>
              </a:lnSpc>
              <a:spcBef>
                <a:spcPts val="0"/>
              </a:spcBef>
              <a:buNone/>
            </a:pPr>
            <a:r>
              <a:rPr lang="en-US" sz="1300" b="1" u="sng" dirty="0">
                <a:latin typeface="Cambria" panose="02040503050406030204" pitchFamily="18" charset="0"/>
                <a:ea typeface="Cambria" panose="02040503050406030204" pitchFamily="18" charset="0"/>
                <a:cs typeface="Times New Roman" panose="02020603050405020304" pitchFamily="18" charset="0"/>
              </a:rPr>
              <a:t>Category (Hardware / Software / Both) </a:t>
            </a:r>
            <a:r>
              <a:rPr lang="en-US" sz="1300" u="sng" dirty="0">
                <a:latin typeface="Cambria" panose="02040503050406030204" pitchFamily="18" charset="0"/>
                <a:ea typeface="Cambria" panose="02040503050406030204" pitchFamily="18" charset="0"/>
                <a:cs typeface="Times New Roman" panose="02020603050405020304" pitchFamily="18" charset="0"/>
              </a:rPr>
              <a:t>: </a:t>
            </a:r>
            <a:r>
              <a:rPr lang="en-US" sz="1300" b="1" u="sng" dirty="0">
                <a:latin typeface="Cambria" panose="02040503050406030204" pitchFamily="18" charset="0"/>
                <a:ea typeface="Cambria" panose="02040503050406030204" pitchFamily="18" charset="0"/>
                <a:cs typeface="Times New Roman" panose="02020603050405020304" pitchFamily="18" charset="0"/>
              </a:rPr>
              <a:t>Software</a:t>
            </a:r>
          </a:p>
          <a:p>
            <a:pPr marL="342900" indent="-190500" algn="just">
              <a:lnSpc>
                <a:spcPct val="200000"/>
              </a:lnSpc>
              <a:spcBef>
                <a:spcPts val="0"/>
              </a:spcBef>
              <a:buNone/>
            </a:pPr>
            <a:r>
              <a:rPr lang="en-US" sz="1300" b="1" u="sng" dirty="0">
                <a:latin typeface="Cambria" panose="02040503050406030204" pitchFamily="18" charset="0"/>
                <a:ea typeface="Cambria" panose="02040503050406030204" pitchFamily="18" charset="0"/>
                <a:cs typeface="Times New Roman" panose="02020603050405020304" pitchFamily="18" charset="0"/>
              </a:rPr>
              <a:t>Problem Description : </a:t>
            </a:r>
            <a:endParaRPr lang="en-US" sz="1300" u="sng" dirty="0">
              <a:latin typeface="Cambria" panose="02040503050406030204" pitchFamily="18" charset="0"/>
              <a:ea typeface="Cambria" panose="02040503050406030204" pitchFamily="18" charset="0"/>
              <a:cs typeface="Times New Roman" panose="02020603050405020304" pitchFamily="18" charset="0"/>
            </a:endParaRPr>
          </a:p>
          <a:p>
            <a:pPr marL="76200" indent="0" algn="just">
              <a:buNone/>
            </a:pPr>
            <a:r>
              <a:rPr lang="en-IN" sz="1300" kern="100" dirty="0">
                <a:effectLst/>
                <a:latin typeface="Cambria" panose="02040503050406030204" pitchFamily="18" charset="0"/>
                <a:ea typeface="Cambria" panose="02040503050406030204" pitchFamily="18" charset="0"/>
                <a:cs typeface="Times New Roman" panose="02020603050405020304" pitchFamily="18" charset="0"/>
              </a:rPr>
              <a:t>  </a:t>
            </a:r>
            <a:r>
              <a:rPr lang="en-US" sz="2000" dirty="0"/>
              <a:t>The medical supply chain faces challenges such as lack of transparency, counterfeiting, and inefficiencies in tracking. Traditional systems rely on centralized databases, making them vulnerable to fraud, errors, and delays. This project proposes a </a:t>
            </a:r>
            <a:r>
              <a:rPr lang="en-US" sz="2000" b="1" dirty="0"/>
              <a:t>blockchain-based medical supply chain</a:t>
            </a:r>
            <a:r>
              <a:rPr lang="en-US" sz="2000" dirty="0"/>
              <a:t> leveraging </a:t>
            </a:r>
            <a:r>
              <a:rPr lang="en-US" sz="2000" b="1" dirty="0"/>
              <a:t>smart contracts</a:t>
            </a:r>
            <a:r>
              <a:rPr lang="en-US" sz="2000" dirty="0"/>
              <a:t> and </a:t>
            </a:r>
            <a:r>
              <a:rPr lang="en-US" sz="2000" b="1" dirty="0"/>
              <a:t>QR-based tracking</a:t>
            </a:r>
            <a:r>
              <a:rPr lang="en-US" sz="2000" dirty="0"/>
              <a:t> to ensure </a:t>
            </a:r>
            <a:r>
              <a:rPr lang="en-US" sz="2000" b="1" dirty="0"/>
              <a:t>secure, transparent, and real-time</a:t>
            </a:r>
            <a:r>
              <a:rPr lang="en-US" sz="2000" dirty="0"/>
              <a:t> monitoring of medical supplies. Smart contracts will automate processes like order fulfillment and compliance verification, reducing manual intervention and operational risks. QR-based tracking will enable stakeholders to verify product authenticity at each stage, enhancing security and efficiency in healthcare logistics.</a:t>
            </a:r>
          </a:p>
          <a:p>
            <a:pPr marL="342900" indent="-190500" algn="just">
              <a:lnSpc>
                <a:spcPct val="200000"/>
              </a:lnSpc>
              <a:spcBef>
                <a:spcPts val="0"/>
              </a:spcBef>
              <a:buNone/>
            </a:pPr>
            <a:r>
              <a:rPr lang="en-US" sz="1800" b="1" u="sng" dirty="0">
                <a:latin typeface="Cambria" panose="02040503050406030204" pitchFamily="18" charset="0"/>
                <a:ea typeface="Cambria" panose="02040503050406030204" pitchFamily="18" charset="0"/>
                <a:cs typeface="Times New Roman" panose="02020603050405020304" pitchFamily="18" charset="0"/>
              </a:rPr>
              <a:t>Difficulty Level</a:t>
            </a:r>
            <a:r>
              <a:rPr lang="en-US" sz="1800" b="1" dirty="0">
                <a:latin typeface="Cambria" panose="02040503050406030204" pitchFamily="18" charset="0"/>
                <a:ea typeface="Cambria" panose="02040503050406030204" pitchFamily="18" charset="0"/>
                <a:cs typeface="Times New Roman" panose="02020603050405020304" pitchFamily="18" charset="0"/>
              </a:rPr>
              <a:t>: Simple</a:t>
            </a: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a:t>
            </a:r>
            <a:r>
              <a:rPr lang="en-US">
                <a:latin typeface="Cambria" panose="02040503050406030204" pitchFamily="18" charset="0"/>
                <a:ea typeface="Cambria" panose="02040503050406030204" pitchFamily="18" charset="0"/>
              </a:rPr>
              <a:t>permission to the </a:t>
            </a:r>
            <a:r>
              <a:rPr lang="en-US" dirty="0">
                <a:latin typeface="Cambria" panose="02040503050406030204" pitchFamily="18" charset="0"/>
                <a:ea typeface="Cambria" panose="02040503050406030204" pitchFamily="18" charset="0"/>
              </a:rPr>
              <a:t>public.</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sz="2400" dirty="0">
                <a:latin typeface="Cambria" panose="02040503050406030204" pitchFamily="18" charset="0"/>
                <a:ea typeface="Cambria" panose="02040503050406030204" pitchFamily="18" charset="0"/>
                <a:hlinkClick r:id="rId3"/>
              </a:rPr>
              <a:t>https://github.com/bushra866/BlockChain-based-Medical-Supply-Chain</a:t>
            </a:r>
            <a:endParaRPr lang="en-US" sz="2400"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5" name="Rectangle 4">
            <a:extLst>
              <a:ext uri="{FF2B5EF4-FFF2-40B4-BE49-F238E27FC236}">
                <a16:creationId xmlns:a16="http://schemas.microsoft.com/office/drawing/2014/main" id="{F29877C4-215E-FF91-C1A8-DCAC2ACF91C1}"/>
              </a:ext>
            </a:extLst>
          </p:cNvPr>
          <p:cNvSpPr/>
          <p:nvPr/>
        </p:nvSpPr>
        <p:spPr>
          <a:xfrm>
            <a:off x="627961" y="1222872"/>
            <a:ext cx="11093986" cy="472623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IN" sz="2000" b="1" dirty="0"/>
              <a:t>Challenges in Traditional Systems</a:t>
            </a:r>
          </a:p>
          <a:p>
            <a:endParaRPr lang="en-IN" sz="2000" b="1" dirty="0"/>
          </a:p>
          <a:p>
            <a:pPr>
              <a:buFont typeface="Arial" panose="020B0604020202020204" pitchFamily="34" charset="0"/>
              <a:buChar char="•"/>
            </a:pPr>
            <a:r>
              <a:rPr lang="en-IN" sz="2000" b="1" dirty="0"/>
              <a:t>Lack of Transparency:</a:t>
            </a:r>
            <a:r>
              <a:rPr lang="en-IN" sz="2000" dirty="0"/>
              <a:t> Centralized databases are prone to fraud and manipulation.</a:t>
            </a:r>
          </a:p>
          <a:p>
            <a:pPr>
              <a:buFont typeface="Arial" panose="020B0604020202020204" pitchFamily="34" charset="0"/>
              <a:buChar char="•"/>
            </a:pPr>
            <a:r>
              <a:rPr lang="en-IN" sz="2000" b="1" dirty="0"/>
              <a:t>Counterfeiting:</a:t>
            </a:r>
            <a:r>
              <a:rPr lang="en-IN" sz="2000" dirty="0"/>
              <a:t> Fake medical products threaten patient safety.</a:t>
            </a:r>
          </a:p>
          <a:p>
            <a:pPr>
              <a:buFont typeface="Arial" panose="020B0604020202020204" pitchFamily="34" charset="0"/>
              <a:buChar char="•"/>
            </a:pPr>
            <a:r>
              <a:rPr lang="en-IN" sz="2000" b="1" dirty="0"/>
              <a:t>Inefficient Tracking:</a:t>
            </a:r>
            <a:r>
              <a:rPr lang="en-IN" sz="2000" dirty="0"/>
              <a:t> Poor visibility leads to delays and mismanagement.</a:t>
            </a:r>
          </a:p>
          <a:p>
            <a:pPr>
              <a:buFont typeface="Arial" panose="020B0604020202020204" pitchFamily="34" charset="0"/>
              <a:buChar char="•"/>
            </a:pPr>
            <a:r>
              <a:rPr lang="en-IN" sz="2000" b="1" dirty="0"/>
              <a:t>Manual Processes:</a:t>
            </a:r>
            <a:r>
              <a:rPr lang="en-IN" sz="2000" dirty="0"/>
              <a:t> Paper-based systems increase errors and compliance issues.</a:t>
            </a:r>
          </a:p>
          <a:p>
            <a:r>
              <a:rPr lang="en-IN" sz="2000" b="1" dirty="0"/>
              <a:t>Proposed Solution</a:t>
            </a:r>
          </a:p>
          <a:p>
            <a:r>
              <a:rPr lang="en-IN" sz="2000" dirty="0"/>
              <a:t>A </a:t>
            </a:r>
            <a:r>
              <a:rPr lang="en-IN" sz="2000" b="1" dirty="0"/>
              <a:t>blockchain-powered supply chain</a:t>
            </a:r>
            <a:r>
              <a:rPr lang="en-IN" sz="2000" dirty="0"/>
              <a:t> using </a:t>
            </a:r>
            <a:r>
              <a:rPr lang="en-IN" sz="2000" b="1" dirty="0"/>
              <a:t>smart contracts</a:t>
            </a:r>
            <a:r>
              <a:rPr lang="en-IN" sz="2000" dirty="0"/>
              <a:t> for automation and </a:t>
            </a:r>
            <a:r>
              <a:rPr lang="en-IN" sz="2000" b="1" dirty="0"/>
              <a:t>QR-based tracking</a:t>
            </a:r>
            <a:r>
              <a:rPr lang="en-IN" sz="2000" dirty="0"/>
              <a:t> for real-time verification. This ensures </a:t>
            </a:r>
            <a:r>
              <a:rPr lang="en-IN" sz="2000" b="1" dirty="0"/>
              <a:t>security, transparency, and efficiency</a:t>
            </a:r>
            <a:r>
              <a:rPr lang="en-IN" sz="2000" dirty="0"/>
              <a:t> in medical logistics.</a:t>
            </a:r>
          </a:p>
          <a:p>
            <a:pPr algn="ctr"/>
            <a:endParaRPr lang="en-IN" dirty="0"/>
          </a:p>
        </p:txBody>
      </p:sp>
      <p:sp>
        <p:nvSpPr>
          <p:cNvPr id="10" name="Text Placeholder 9">
            <a:extLst>
              <a:ext uri="{FF2B5EF4-FFF2-40B4-BE49-F238E27FC236}">
                <a16:creationId xmlns:a16="http://schemas.microsoft.com/office/drawing/2014/main" id="{84780F80-EF73-2904-FF02-460B55B70EF3}"/>
              </a:ext>
            </a:extLst>
          </p:cNvPr>
          <p:cNvSpPr>
            <a:spLocks noGrp="1"/>
          </p:cNvSpPr>
          <p:nvPr>
            <p:ph type="body" idx="1"/>
          </p:nvPr>
        </p:nvSpPr>
        <p:spPr/>
        <p:txBody>
          <a:bodyPr/>
          <a:lstStyle/>
          <a:p>
            <a:pPr marL="76200" indent="0">
              <a:buNone/>
            </a:pPr>
            <a:endParaRPr lang="en-IN" dirty="0"/>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3ECA4AEE-FA49-4B06-C752-EABAA4DD3B8C}"/>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EE2D8210-5075-844F-A12C-82F9761B7584}"/>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a:extLst>
              <a:ext uri="{FF2B5EF4-FFF2-40B4-BE49-F238E27FC236}">
                <a16:creationId xmlns:a16="http://schemas.microsoft.com/office/drawing/2014/main" id="{8830BA4C-A8C4-05C6-88E4-A0AA17D8BFCD}"/>
              </a:ext>
            </a:extLst>
          </p:cNvPr>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152400" indent="0" algn="just">
              <a:spcBef>
                <a:spcPts val="0"/>
              </a:spcBef>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7ADE1A7B-A505-9954-9B24-A9EDC55141D8}"/>
              </a:ext>
            </a:extLst>
          </p:cNvPr>
          <p:cNvSpPr/>
          <p:nvPr/>
        </p:nvSpPr>
        <p:spPr>
          <a:xfrm>
            <a:off x="627961" y="1222872"/>
            <a:ext cx="11093986" cy="472623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IN" sz="2400" b="1" dirty="0"/>
              <a:t>Technologies Required</a:t>
            </a:r>
          </a:p>
          <a:p>
            <a:r>
              <a:rPr lang="en-IN" sz="2400" dirty="0"/>
              <a:t> </a:t>
            </a:r>
            <a:r>
              <a:rPr lang="en-IN" sz="2400" b="1" dirty="0"/>
              <a:t>Blockchain &amp; Smart Contracts:</a:t>
            </a:r>
            <a:r>
              <a:rPr lang="en-IN" sz="2400" dirty="0"/>
              <a:t> Ethereum, Solidity</a:t>
            </a:r>
            <a:br>
              <a:rPr lang="en-IN" sz="2400" dirty="0"/>
            </a:br>
            <a:r>
              <a:rPr lang="en-IN" sz="2400" dirty="0"/>
              <a:t> </a:t>
            </a:r>
            <a:r>
              <a:rPr lang="en-IN" sz="2400" b="1" dirty="0"/>
              <a:t>QR-Based Tracking:</a:t>
            </a:r>
            <a:r>
              <a:rPr lang="en-IN" sz="2400" dirty="0"/>
              <a:t> QRCode.js, Google API</a:t>
            </a:r>
            <a:br>
              <a:rPr lang="en-IN" sz="2400" dirty="0"/>
            </a:br>
            <a:r>
              <a:rPr lang="en-IN" sz="2400" b="1" dirty="0"/>
              <a:t>Backend:</a:t>
            </a:r>
            <a:r>
              <a:rPr lang="en-IN" sz="2400" dirty="0"/>
              <a:t> Node.js, Python (Flask/Django), Express.js</a:t>
            </a:r>
            <a:br>
              <a:rPr lang="en-IN" sz="2400" dirty="0"/>
            </a:br>
            <a:r>
              <a:rPr lang="en-IN" sz="2400" dirty="0"/>
              <a:t> </a:t>
            </a:r>
            <a:r>
              <a:rPr lang="en-IN" sz="2400" b="1" dirty="0"/>
              <a:t>Frontend:</a:t>
            </a:r>
            <a:r>
              <a:rPr lang="en-IN" sz="2400" dirty="0"/>
              <a:t> React.js, Vue.js, Flutter (for mobile)</a:t>
            </a:r>
            <a:br>
              <a:rPr lang="en-IN" sz="2400" dirty="0"/>
            </a:br>
            <a:r>
              <a:rPr lang="en-IN" sz="2400" dirty="0"/>
              <a:t> </a:t>
            </a:r>
            <a:r>
              <a:rPr lang="en-IN" sz="2400" b="1" dirty="0"/>
              <a:t>Storage &amp; Database:</a:t>
            </a:r>
            <a:r>
              <a:rPr lang="en-IN" sz="2400" dirty="0"/>
              <a:t> IPFS, MongoDB, PostgreSQL</a:t>
            </a:r>
            <a:br>
              <a:rPr lang="en-IN" sz="2400" dirty="0"/>
            </a:br>
            <a:r>
              <a:rPr lang="en-IN" sz="2400" dirty="0"/>
              <a:t> </a:t>
            </a:r>
            <a:r>
              <a:rPr lang="en-IN" sz="2400" b="1" dirty="0"/>
              <a:t>Security &amp; Authentication:</a:t>
            </a:r>
            <a:r>
              <a:rPr lang="en-IN" sz="2400" dirty="0"/>
              <a:t> </a:t>
            </a:r>
            <a:r>
              <a:rPr lang="en-IN" sz="2400" dirty="0" err="1"/>
              <a:t>Metamask</a:t>
            </a:r>
            <a:r>
              <a:rPr lang="en-IN" sz="2400" dirty="0"/>
              <a:t>, Web3.js, OAuth 2.0, JWT</a:t>
            </a:r>
            <a:br>
              <a:rPr lang="en-IN" sz="2400" dirty="0"/>
            </a:br>
            <a:r>
              <a:rPr lang="en-IN" sz="2400" dirty="0"/>
              <a:t> </a:t>
            </a:r>
          </a:p>
        </p:txBody>
      </p:sp>
    </p:spTree>
    <p:extLst>
      <p:ext uri="{BB962C8B-B14F-4D97-AF65-F5344CB8AC3E}">
        <p14:creationId xmlns:p14="http://schemas.microsoft.com/office/powerpoint/2010/main" val="140903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sz="1000"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2294CB9C-1144-A5F6-6ACE-CC2F1A0D2E4B}"/>
              </a:ext>
            </a:extLst>
          </p:cNvPr>
          <p:cNvPicPr>
            <a:picLocks noChangeAspect="1"/>
          </p:cNvPicPr>
          <p:nvPr/>
        </p:nvPicPr>
        <p:blipFill>
          <a:blip r:embed="rId3"/>
          <a:stretch>
            <a:fillRect/>
          </a:stretch>
        </p:blipFill>
        <p:spPr>
          <a:xfrm>
            <a:off x="1290320" y="1471580"/>
            <a:ext cx="10106259" cy="4116420"/>
          </a:xfrm>
          <a:prstGeom prst="rect">
            <a:avLst/>
          </a:prstGeom>
        </p:spPr>
      </p:pic>
      <p:pic>
        <p:nvPicPr>
          <p:cNvPr id="2" name="Picture 1">
            <a:extLst>
              <a:ext uri="{FF2B5EF4-FFF2-40B4-BE49-F238E27FC236}">
                <a16:creationId xmlns:a16="http://schemas.microsoft.com/office/drawing/2014/main" id="{B68A40B5-DFE5-DC99-D83F-0169C0AE07B8}"/>
              </a:ext>
            </a:extLst>
          </p:cNvPr>
          <p:cNvPicPr>
            <a:picLocks noChangeAspect="1"/>
          </p:cNvPicPr>
          <p:nvPr/>
        </p:nvPicPr>
        <p:blipFill>
          <a:blip r:embed="rId4"/>
          <a:srcRect r="1276"/>
          <a:stretch/>
        </p:blipFill>
        <p:spPr>
          <a:xfrm>
            <a:off x="711200" y="894471"/>
            <a:ext cx="10769600" cy="5069058"/>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lnSpcReduction="10000"/>
          </a:bodyPr>
          <a:lstStyle/>
          <a:p>
            <a:pPr marL="152400" indent="0">
              <a:spcBef>
                <a:spcPts val="0"/>
              </a:spcBef>
              <a:buNone/>
            </a:pPr>
            <a:endParaRPr lang="en-IN"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r>
              <a:rPr lang="en-IN" b="0" i="0" dirty="0">
                <a:solidFill>
                  <a:srgbClr val="222222"/>
                </a:solidFill>
                <a:effectLst/>
                <a:latin typeface="Arial" panose="020B0604020202020204" pitchFamily="34" charset="0"/>
              </a:rPr>
              <a:t>Agarwal, U., </a:t>
            </a:r>
            <a:r>
              <a:rPr lang="en-IN" b="0" i="0" dirty="0" err="1">
                <a:solidFill>
                  <a:srgbClr val="222222"/>
                </a:solidFill>
                <a:effectLst/>
                <a:latin typeface="Arial" panose="020B0604020202020204" pitchFamily="34" charset="0"/>
              </a:rPr>
              <a:t>Rishiwal</a:t>
            </a:r>
            <a:r>
              <a:rPr lang="en-IN" b="0" i="0" dirty="0">
                <a:solidFill>
                  <a:srgbClr val="222222"/>
                </a:solidFill>
                <a:effectLst/>
                <a:latin typeface="Arial" panose="020B0604020202020204" pitchFamily="34" charset="0"/>
              </a:rPr>
              <a:t>, V., </a:t>
            </a:r>
            <a:r>
              <a:rPr lang="en-IN" b="0" i="0" dirty="0" err="1">
                <a:solidFill>
                  <a:srgbClr val="222222"/>
                </a:solidFill>
                <a:effectLst/>
                <a:latin typeface="Arial" panose="020B0604020202020204" pitchFamily="34" charset="0"/>
              </a:rPr>
              <a:t>Tanwar</a:t>
            </a:r>
            <a:r>
              <a:rPr lang="en-IN" b="0" i="0" dirty="0">
                <a:solidFill>
                  <a:srgbClr val="222222"/>
                </a:solidFill>
                <a:effectLst/>
                <a:latin typeface="Arial" panose="020B0604020202020204" pitchFamily="34" charset="0"/>
              </a:rPr>
              <a:t>, S., Chaudhary, R., Sharma, G., </a:t>
            </a:r>
            <a:r>
              <a:rPr lang="en-IN" b="0" i="0" dirty="0" err="1">
                <a:solidFill>
                  <a:srgbClr val="222222"/>
                </a:solidFill>
                <a:effectLst/>
                <a:latin typeface="Arial" panose="020B0604020202020204" pitchFamily="34" charset="0"/>
              </a:rPr>
              <a:t>Bokoro</a:t>
            </a:r>
            <a:r>
              <a:rPr lang="en-IN" b="0" i="0" dirty="0">
                <a:solidFill>
                  <a:srgbClr val="222222"/>
                </a:solidFill>
                <a:effectLst/>
                <a:latin typeface="Arial" panose="020B0604020202020204" pitchFamily="34" charset="0"/>
              </a:rPr>
              <a:t>, P. N., &amp; Sharma, R. (2022). Blockchain technology for secure supply chain management: A comprehensive review. </a:t>
            </a:r>
            <a:r>
              <a:rPr lang="en-IN" b="0" i="1" dirty="0" err="1">
                <a:solidFill>
                  <a:srgbClr val="222222"/>
                </a:solidFill>
                <a:effectLst/>
                <a:latin typeface="Arial" panose="020B0604020202020204" pitchFamily="34" charset="0"/>
              </a:rPr>
              <a:t>Ieee</a:t>
            </a:r>
            <a:r>
              <a:rPr lang="en-IN" b="0" i="1" dirty="0">
                <a:solidFill>
                  <a:srgbClr val="222222"/>
                </a:solidFill>
                <a:effectLst/>
                <a:latin typeface="Arial" panose="020B0604020202020204" pitchFamily="34" charset="0"/>
              </a:rPr>
              <a:t> Access</a:t>
            </a:r>
            <a:r>
              <a:rPr lang="en-IN" b="0" i="0" dirty="0">
                <a:solidFill>
                  <a:srgbClr val="222222"/>
                </a:solidFill>
                <a:effectLst/>
                <a:latin typeface="Arial" panose="020B0604020202020204" pitchFamily="34" charset="0"/>
              </a:rPr>
              <a:t>, </a:t>
            </a:r>
            <a:r>
              <a:rPr lang="en-IN" b="0" i="1" dirty="0">
                <a:solidFill>
                  <a:srgbClr val="222222"/>
                </a:solidFill>
                <a:effectLst/>
                <a:latin typeface="Arial" panose="020B0604020202020204" pitchFamily="34" charset="0"/>
              </a:rPr>
              <a:t>10</a:t>
            </a:r>
            <a:r>
              <a:rPr lang="en-IN" b="0" i="0" dirty="0">
                <a:solidFill>
                  <a:srgbClr val="222222"/>
                </a:solidFill>
                <a:effectLst/>
                <a:latin typeface="Arial" panose="020B0604020202020204" pitchFamily="34" charset="0"/>
              </a:rPr>
              <a:t>, 85493-85517.</a:t>
            </a:r>
          </a:p>
          <a:p>
            <a:pPr marL="495300" indent="-342900">
              <a:spcBef>
                <a:spcPts val="0"/>
              </a:spcBef>
              <a:buFont typeface="Wingdings" panose="05000000000000000000" pitchFamily="2" charset="2"/>
              <a:buChar char="Ø"/>
            </a:pPr>
            <a:r>
              <a:rPr lang="en-IN" b="0" i="0" dirty="0" err="1">
                <a:solidFill>
                  <a:srgbClr val="222222"/>
                </a:solidFill>
                <a:effectLst/>
                <a:latin typeface="Arial" panose="020B0604020202020204" pitchFamily="34" charset="0"/>
              </a:rPr>
              <a:t>Musamih</a:t>
            </a:r>
            <a:r>
              <a:rPr lang="en-IN" b="0" i="0" dirty="0">
                <a:solidFill>
                  <a:srgbClr val="222222"/>
                </a:solidFill>
                <a:effectLst/>
                <a:latin typeface="Arial" panose="020B0604020202020204" pitchFamily="34" charset="0"/>
              </a:rPr>
              <a:t>, A., Salah, K., Jayaraman, R., Arshad, J., </a:t>
            </a:r>
            <a:r>
              <a:rPr lang="en-IN" b="0" i="0" dirty="0" err="1">
                <a:solidFill>
                  <a:srgbClr val="222222"/>
                </a:solidFill>
                <a:effectLst/>
                <a:latin typeface="Arial" panose="020B0604020202020204" pitchFamily="34" charset="0"/>
              </a:rPr>
              <a:t>Debe</a:t>
            </a:r>
            <a:r>
              <a:rPr lang="en-IN" b="0" i="0" dirty="0">
                <a:solidFill>
                  <a:srgbClr val="222222"/>
                </a:solidFill>
                <a:effectLst/>
                <a:latin typeface="Arial" panose="020B0604020202020204" pitchFamily="34" charset="0"/>
              </a:rPr>
              <a:t>, M., Al-Hammadi, Y., &amp; </a:t>
            </a:r>
            <a:r>
              <a:rPr lang="en-IN" b="0" i="0" dirty="0" err="1">
                <a:solidFill>
                  <a:srgbClr val="222222"/>
                </a:solidFill>
                <a:effectLst/>
                <a:latin typeface="Arial" panose="020B0604020202020204" pitchFamily="34" charset="0"/>
              </a:rPr>
              <a:t>Ellahham</a:t>
            </a:r>
            <a:r>
              <a:rPr lang="en-IN" b="0" i="0" dirty="0">
                <a:solidFill>
                  <a:srgbClr val="222222"/>
                </a:solidFill>
                <a:effectLst/>
                <a:latin typeface="Arial" panose="020B0604020202020204" pitchFamily="34" charset="0"/>
              </a:rPr>
              <a:t>, S. (2021). A blockchain-based approach for drug traceability in healthcare supply chain. </a:t>
            </a:r>
            <a:r>
              <a:rPr lang="en-IN" b="0" i="1" dirty="0">
                <a:solidFill>
                  <a:srgbClr val="222222"/>
                </a:solidFill>
                <a:effectLst/>
                <a:latin typeface="Arial" panose="020B0604020202020204" pitchFamily="34" charset="0"/>
              </a:rPr>
              <a:t>IEEE access</a:t>
            </a:r>
            <a:r>
              <a:rPr lang="en-IN" b="0" i="0" dirty="0">
                <a:solidFill>
                  <a:srgbClr val="222222"/>
                </a:solidFill>
                <a:effectLst/>
                <a:latin typeface="Arial" panose="020B0604020202020204" pitchFamily="34" charset="0"/>
              </a:rPr>
              <a:t>, </a:t>
            </a:r>
            <a:r>
              <a:rPr lang="en-IN" b="0" i="1" dirty="0">
                <a:solidFill>
                  <a:srgbClr val="222222"/>
                </a:solidFill>
                <a:effectLst/>
                <a:latin typeface="Arial" panose="020B0604020202020204" pitchFamily="34" charset="0"/>
              </a:rPr>
              <a:t>9</a:t>
            </a:r>
            <a:r>
              <a:rPr lang="en-IN" b="0" i="0" dirty="0">
                <a:solidFill>
                  <a:srgbClr val="222222"/>
                </a:solidFill>
                <a:effectLst/>
                <a:latin typeface="Arial" panose="020B0604020202020204" pitchFamily="34" charset="0"/>
              </a:rPr>
              <a:t>, 9728-9743.</a:t>
            </a:r>
          </a:p>
          <a:p>
            <a:pPr marL="495300" indent="-342900">
              <a:spcBef>
                <a:spcPts val="0"/>
              </a:spcBef>
              <a:buFont typeface="Wingdings" panose="05000000000000000000" pitchFamily="2" charset="2"/>
              <a:buChar char="Ø"/>
            </a:pPr>
            <a:r>
              <a:rPr lang="en-IN" b="0" i="0" dirty="0">
                <a:solidFill>
                  <a:srgbClr val="222222"/>
                </a:solidFill>
                <a:effectLst/>
                <a:latin typeface="Arial" panose="020B0604020202020204" pitchFamily="34" charset="0"/>
              </a:rPr>
              <a:t>Huang, Y., Wu, J., &amp; Long, C. (2018, July). </a:t>
            </a:r>
            <a:r>
              <a:rPr lang="en-IN" b="0" i="0" dirty="0" err="1">
                <a:solidFill>
                  <a:srgbClr val="222222"/>
                </a:solidFill>
                <a:effectLst/>
                <a:latin typeface="Arial" panose="020B0604020202020204" pitchFamily="34" charset="0"/>
              </a:rPr>
              <a:t>Drugledger</a:t>
            </a:r>
            <a:r>
              <a:rPr lang="en-IN" b="0" i="0" dirty="0">
                <a:solidFill>
                  <a:srgbClr val="222222"/>
                </a:solidFill>
                <a:effectLst/>
                <a:latin typeface="Arial" panose="020B0604020202020204" pitchFamily="34" charset="0"/>
              </a:rPr>
              <a:t>: A practical blockchain system for drug traceability and regulation. In </a:t>
            </a:r>
            <a:r>
              <a:rPr lang="en-IN" b="0" i="1" dirty="0">
                <a:solidFill>
                  <a:srgbClr val="222222"/>
                </a:solidFill>
                <a:effectLst/>
                <a:latin typeface="Arial" panose="020B0604020202020204" pitchFamily="34" charset="0"/>
              </a:rPr>
              <a:t>2018 IEEE international conference on internet of things (</a:t>
            </a:r>
            <a:r>
              <a:rPr lang="en-IN" b="0" i="1" dirty="0" err="1">
                <a:solidFill>
                  <a:srgbClr val="222222"/>
                </a:solidFill>
                <a:effectLst/>
                <a:latin typeface="Arial" panose="020B0604020202020204" pitchFamily="34" charset="0"/>
              </a:rPr>
              <a:t>iThings</a:t>
            </a:r>
            <a:r>
              <a:rPr lang="en-IN" b="0" i="1" dirty="0">
                <a:solidFill>
                  <a:srgbClr val="222222"/>
                </a:solidFill>
                <a:effectLst/>
                <a:latin typeface="Arial" panose="020B0604020202020204" pitchFamily="34" charset="0"/>
              </a:rPr>
              <a:t>) and IEEE green computing and communications (</a:t>
            </a:r>
            <a:r>
              <a:rPr lang="en-IN" b="0" i="1" dirty="0" err="1">
                <a:solidFill>
                  <a:srgbClr val="222222"/>
                </a:solidFill>
                <a:effectLst/>
                <a:latin typeface="Arial" panose="020B0604020202020204" pitchFamily="34" charset="0"/>
              </a:rPr>
              <a:t>GreenCom</a:t>
            </a:r>
            <a:r>
              <a:rPr lang="en-IN" b="0" i="1" dirty="0">
                <a:solidFill>
                  <a:srgbClr val="222222"/>
                </a:solidFill>
                <a:effectLst/>
                <a:latin typeface="Arial" panose="020B0604020202020204" pitchFamily="34" charset="0"/>
              </a:rPr>
              <a:t>) and IEEE cyber, physical and social computing (</a:t>
            </a:r>
            <a:r>
              <a:rPr lang="en-IN" b="0" i="1" dirty="0" err="1">
                <a:solidFill>
                  <a:srgbClr val="222222"/>
                </a:solidFill>
                <a:effectLst/>
                <a:latin typeface="Arial" panose="020B0604020202020204" pitchFamily="34" charset="0"/>
              </a:rPr>
              <a:t>CPSCom</a:t>
            </a:r>
            <a:r>
              <a:rPr lang="en-IN" b="0" i="1" dirty="0">
                <a:solidFill>
                  <a:srgbClr val="222222"/>
                </a:solidFill>
                <a:effectLst/>
                <a:latin typeface="Arial" panose="020B0604020202020204" pitchFamily="34" charset="0"/>
              </a:rPr>
              <a:t>) and IEEE smart data (</a:t>
            </a:r>
            <a:r>
              <a:rPr lang="en-IN" b="0" i="1" dirty="0" err="1">
                <a:solidFill>
                  <a:srgbClr val="222222"/>
                </a:solidFill>
                <a:effectLst/>
                <a:latin typeface="Arial" panose="020B0604020202020204" pitchFamily="34" charset="0"/>
              </a:rPr>
              <a:t>SmartData</a:t>
            </a:r>
            <a:r>
              <a:rPr lang="en-IN" b="0" i="1" dirty="0">
                <a:solidFill>
                  <a:srgbClr val="222222"/>
                </a:solidFill>
                <a:effectLst/>
                <a:latin typeface="Arial" panose="020B0604020202020204" pitchFamily="34" charset="0"/>
              </a:rPr>
              <a:t>)</a:t>
            </a:r>
            <a:r>
              <a:rPr lang="en-IN" b="0" i="0" dirty="0">
                <a:solidFill>
                  <a:srgbClr val="222222"/>
                </a:solidFill>
                <a:effectLst/>
                <a:latin typeface="Arial" panose="020B0604020202020204" pitchFamily="34" charset="0"/>
              </a:rPr>
              <a:t> (pp. 1137-1144). IEEE.</a:t>
            </a:r>
            <a:endParaRPr lang="en-IN"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631</Words>
  <Application>Microsoft Office PowerPoint</Application>
  <PresentationFormat>Widescreen</PresentationFormat>
  <Paragraphs>65</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Cambria</vt:lpstr>
      <vt:lpstr>Times New Roman</vt:lpstr>
      <vt:lpstr>Verdana</vt:lpstr>
      <vt:lpstr>Wingdings</vt:lpstr>
      <vt:lpstr>Bioinformatics</vt:lpstr>
      <vt:lpstr>PowerPoint Presentation</vt:lpstr>
      <vt:lpstr>Content</vt:lpstr>
      <vt:lpstr>Problem Statement Number: </vt:lpstr>
      <vt:lpstr>Github Link</vt:lpstr>
      <vt:lpstr>Analysis of Problem Statement</vt:lpstr>
      <vt:lpstr>Analysis of Problem Statement</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Puneet Grover</cp:lastModifiedBy>
  <cp:revision>44</cp:revision>
  <dcterms:modified xsi:type="dcterms:W3CDTF">2025-02-07T04:42:23Z</dcterms:modified>
</cp:coreProperties>
</file>