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301" r:id="rId3"/>
    <p:sldId id="302" r:id="rId4"/>
    <p:sldId id="303" r:id="rId5"/>
    <p:sldId id="304" r:id="rId6"/>
    <p:sldId id="276" r:id="rId7"/>
    <p:sldId id="305" r:id="rId8"/>
    <p:sldId id="306" r:id="rId9"/>
    <p:sldId id="307" r:id="rId10"/>
    <p:sldId id="284" r:id="rId11"/>
    <p:sldId id="271" r:id="rId12"/>
    <p:sldId id="277" r:id="rId13"/>
    <p:sldId id="285" r:id="rId14"/>
    <p:sldId id="310" r:id="rId15"/>
    <p:sldId id="311" r:id="rId16"/>
    <p:sldId id="315" r:id="rId17"/>
    <p:sldId id="290" r:id="rId18"/>
    <p:sldId id="286" r:id="rId19"/>
    <p:sldId id="287" r:id="rId20"/>
    <p:sldId id="309" r:id="rId21"/>
    <p:sldId id="314" r:id="rId22"/>
    <p:sldId id="274" r:id="rId23"/>
    <p:sldId id="289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763316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US" alt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 Tracking System using Blockchain</a:t>
            </a:r>
            <a:endParaRPr lang="en-US" altLang="en-GB" sz="28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1726214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Number: ISE-01</a:t>
            </a:r>
            <a:endParaRPr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807454" y="2303845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Under the Supervision of,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Prof. G Shanmugarathinam </a:t>
            </a:r>
            <a:endParaRPr sz="20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2000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</a:t>
            </a: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Professor </a:t>
            </a:r>
            <a:endParaRPr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2000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2000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CSE7301 Capstone Project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FINAL REVIEW</a:t>
            </a: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2584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Name of the Program: </a:t>
            </a: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Information Science and Engineering</a:t>
            </a:r>
            <a:endParaRPr lang="en-US" sz="2000" b="1" i="0" u="none" strike="noStrike" cap="none" dirty="0">
              <a:solidFill>
                <a:schemeClr val="accent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Dr. Pallavi R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Prof. Srinivas Mishra</a:t>
            </a:r>
            <a:endParaRPr lang="en-US" sz="2000" b="1" i="0" u="none" strike="noStrike" cap="none" dirty="0">
              <a:solidFill>
                <a:schemeClr val="accent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Dr. Sampath A K / Mr. Md Ziaur Rahman</a:t>
            </a:r>
            <a:endParaRPr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530459" y="2303845"/>
          <a:ext cx="6197599" cy="121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112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112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20211ISE0009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Ayush Aryan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112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20211ISE0053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Bushra Begum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524895"/>
            <a:ext cx="10668000" cy="487362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&amp; Implementation</a:t>
            </a:r>
            <a:br>
              <a:rPr lang="en-GB" dirty="0"/>
            </a:b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0810" y="321945"/>
            <a:ext cx="11911330" cy="60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Frontend:</a:t>
            </a: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HTML5, CSS3 for the home, login, and register pages, with JavaScript managing interactivity, form validation, and QR code scanning.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React.js:</a:t>
            </a: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Builds the user interface for the tracking dashboard, ensuring smooth and responsive user interactions.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Tailwind CSS: </a:t>
            </a: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Integrated with React.js for a clean, responsive, and user-friendly design.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Backend:</a:t>
            </a: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Node.js and Express.js handle API calls, user authentication, and transaction processing.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QR Code Authentication:</a:t>
            </a: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Unique QR codes allow stakeholders to verify product authenticity in real time.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MongoDB: </a:t>
            </a: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Stores user data, medicine logs, and transaction histories for efficient data management.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Security:</a:t>
            </a: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JWT encryption secures user sessions and protects sensitive information.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AI Integration:</a:t>
            </a: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Detects suspicious activities and enhances supply chain monitoring.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/>
              <a:t>Architecture</a:t>
            </a:r>
          </a:p>
        </p:txBody>
      </p:sp>
      <p:pic>
        <p:nvPicPr>
          <p:cNvPr id="5" name="Content Placeholder 4" descr="A diagram of a product&#10;&#10;AI-generated content may be incorrect.">
            <a:extLst>
              <a:ext uri="{FF2B5EF4-FFF2-40B4-BE49-F238E27FC236}">
                <a16:creationId xmlns:a16="http://schemas.microsoft.com/office/drawing/2014/main" id="{AA7A8C64-4BD4-9641-D654-D85224971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760" y="1143001"/>
            <a:ext cx="5054079" cy="4952997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components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HTML5,CSS3, JavaScript, React.js, Tailwind CSS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Node.js and Express.js, Socket.IO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Model Integration:  GPT-3.5-Turbo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MongoDB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 JWT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/>
              <a:t>Timeline of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9FA0D-6849-B8BF-AF2F-C9CBEF685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91" y="952501"/>
            <a:ext cx="10863209" cy="526336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8014B-E9B8-94CE-4E90-94A483CB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52501"/>
            <a:ext cx="10668000" cy="4952997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271A5-3F65-5CB1-3B85-158FB57BF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707A-2DBA-3E44-CC73-CB84D491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Project’s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F4DB27-92AD-C50C-1045-5CDCFD0FE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68" y="893853"/>
            <a:ext cx="11178283" cy="529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03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7F2FA-A92B-EE72-C1C4-E55F996DB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3E17-72EB-675B-5E81-CD8F1CDA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Project’s Results</a:t>
            </a:r>
          </a:p>
        </p:txBody>
      </p:sp>
      <p:pic>
        <p:nvPicPr>
          <p:cNvPr id="3" name="Image 35">
            <a:extLst>
              <a:ext uri="{FF2B5EF4-FFF2-40B4-BE49-F238E27FC236}">
                <a16:creationId xmlns:a16="http://schemas.microsoft.com/office/drawing/2014/main" id="{3C797DE5-AB68-BE86-A0A1-A043CF6DFD5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865598"/>
            <a:ext cx="10668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2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2FD1C-088E-F13F-126F-6E527038C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511F-FF37-C261-E21F-AB171A7F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Project’s Results</a:t>
            </a:r>
          </a:p>
        </p:txBody>
      </p:sp>
      <p:pic>
        <p:nvPicPr>
          <p:cNvPr id="4" name="Image 37">
            <a:extLst>
              <a:ext uri="{FF2B5EF4-FFF2-40B4-BE49-F238E27FC236}">
                <a16:creationId xmlns:a16="http://schemas.microsoft.com/office/drawing/2014/main" id="{309EC289-4D82-0C6D-D292-55F968199F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44" y="924675"/>
            <a:ext cx="10782156" cy="52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92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Project’s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F7448-1D26-9C27-36BD-E0153223D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91" y="911831"/>
            <a:ext cx="10550418" cy="527321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1870843"/>
            <a:ext cx="8242935" cy="193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Increased security and trust in pharmaceutical supply chains.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Reduction in counterfeit medicine circulation.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Enhanced regulatory compliance through smart contracts.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Real-time tracking and verification capabilities.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Improved stakeholder confidence in medicine authenticity.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1905952"/>
            <a:ext cx="10668000" cy="304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Track medicines to prevent counterfeit drugs.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Uses blockchain, smart contracts, and QR code authentication.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Ensures transparency, security, and traceability.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Enhances patient safety and stakeholder trust.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Simplifies regulatory compliance.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Faces challenges like regulatory issues and high computational costs.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Future focus on improving scalability, using AI for security, and promoting regulatory collaboration.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01650" y="939165"/>
            <a:ext cx="11243310" cy="526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Counterfeit Medicines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:10% of medicines in low- and middle-income countries are fake, risking health and causing economic losses.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Problems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:Current systems lack transparency, rely on centralized databases, and are vulnerable to tampering.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 Solution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:A secure, tamper-proof system using blockchain and QR codes to track medicines at every stage.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:Blockchain-based software with smart contracts to stop fake drugs, protect health, and ensure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Tracking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:Manufacturers, distributors, retailers, and consumers can verify medicine authenticity instantly.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Security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:Blockchain prevents data manipulation, while AI and smart contracts improve safety and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:Create a safe, transparent, and cost-effective way to fight counterfeit medicines.eir privacy and security.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901" y="1143001"/>
            <a:ext cx="10884899" cy="495299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[1]. Adams, J., &amp; Green, H. (2024). Distributed Ledger Technologies in Healthcare. Healthcare Informatics Journal, 29(1), 50-65.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[2]. Brown, P., &amp; White, C. (2024). Secure and Transparent Drug Supply Chain Using Blockchain. Journal of Medicine and Blockchain, 17(1), 89-105.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[3]. Patel, K., Sharma, T., &amp; Singh, R. (2024). Protected QR Code-Based Anti-Counterfeit System. Blockchain Security Review, 9(1), 77-91.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[4]. Kumar, V., &amp; Singh, N. (2024). Multi-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MedChain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Multi-Blockchain System. Journal of Decentralized Computing, 30(1), 78-95.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[5]. Smith, J., Doe, A., &amp; White, B. (2023). Blockchain Technology in Pharmaceutical Supply Chain Management. Journal of Blockchain Research, 15(3), 45-58.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[6]. Johnson, M., &amp; Lee, P. (2023). Blockchain Applications in the Pharmaceutical Industry. International Journal of Digital Health, 12(4), 98-110.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alt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alt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alt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alt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B9897-FF3D-C159-635E-6BA6BE6D4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708C-7120-D85B-E987-79CF295E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46C5-DEFC-27AC-D261-4BC11F8F6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45" y="1173823"/>
            <a:ext cx="11131479" cy="495299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alt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alt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 Chen, R., Zhou, L., &amp; Wang, H. (2023). Digitalization Enhancement in Pharmaceutical Supply Network. Supply Chain Innovation Journal, 18(2), 200-215.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[8]. Nguyen, T., &amp; Parker, C. (2023). Authenticating Medications with QR-Codes. Healthcare Technology Journal, 22(3), 134-150.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[9]. Thompson, B., &amp; Wright, L. (2023). Blockchain-Based Drug Authentication System. Pharmaceutical Cybersecurity Review, 11(3), 155-170.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[10]. Lewis, K., &amp; Roberts, G. (2023). AI and Blockchain for Medicine Authentication. Artificial Intelligence in Healthcare, 14(3), 182-200.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[11]. Garcia, M., Lopez, D., &amp; Kim, S. (2022). Smart Contracts for Secure Pharmaceutical Supply Chains. Journal of Smart Contract Applications, 19(4), 210-225.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[12]. Williams, A., &amp; Brown, T. (2021). Security of Blockchain-Based Systems. Cybersecurity and Blockchain Research, 10(2), 67-82.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alt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alt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83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 mapping with SDG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Image preview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" name="AutoShape 6" descr="Image preview"/>
          <p:cNvSpPr>
            <a:spLocks noGrp="1" noChangeAspect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3: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Health and Well-being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16: Peace, Justice, and Strong Institutions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9: Industry, Innovation, and Infrastructure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1585086625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0958" y="727509"/>
            <a:ext cx="5677535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Publication Details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23731" y="1685649"/>
            <a:ext cx="992128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Name: Iraqi Journal of Science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Scopus Indexed Journal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 Journal (Q3 Moving to Q2 Journal)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 ID: 148222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r>
              <a:rPr lang="fi-FI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https://ijs.uobaghdad.edu.iq/index.php/eijs/authorDashboard/submission/15560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889263"/>
              </p:ext>
            </p:extLst>
          </p:nvPr>
        </p:nvGraphicFramePr>
        <p:xfrm>
          <a:off x="142740" y="914702"/>
          <a:ext cx="11906519" cy="502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6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1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12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71074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Title of the Paper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Technology/Concept Used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Results/Findings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Limitations/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Challenges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730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Distributed Ledger Technologies in Healthcare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Adams et al.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2024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Blockchain in healthcare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Enhances data security &amp; interoperability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Privacy concerns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7730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Secure and Transparent Drug Supply Chain Using Blockchain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Brown &amp; White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2024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Blockchain ledger &amp; encryption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Improves traceability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High initial investment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7730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Protected QR Code-Based Anti-Counterfeit System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Patel et al.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2024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QR code security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Enhances anti-counterfeit measures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QR code encryption vulnerabilities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4331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Multi-</a:t>
                      </a:r>
                      <a:r>
                        <a:rPr sz="1600" dirty="0" err="1">
                          <a:latin typeface="Times New Roman" panose="02020603050405020304"/>
                          <a:ea typeface="Aptos"/>
                        </a:rPr>
                        <a:t>MedChain</a:t>
                      </a: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: Multi-Blockchain System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Kumar &amp; Singh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2024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Multi-party blockchain &amp; smart contracts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Improves scalability &amp; access control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Computational overhead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GB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139592"/>
              </p:ext>
            </p:extLst>
          </p:nvPr>
        </p:nvGraphicFramePr>
        <p:xfrm>
          <a:off x="137961" y="900439"/>
          <a:ext cx="11916078" cy="526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6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15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15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73337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Title of the Paper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Technology/Concept Used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Results/Findings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Limitations/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Challenges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3032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Blockchain Technology in Pharmaceutical Supply Chain Management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Smith et al.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2023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Blockchain in supply chains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Enhances transparency and reduces fraud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Scalability and integration challenges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0633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6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Blockchain Applications in the Pharmaceutical Industry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Johnson &amp; Lee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2023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Blockchain applications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Reduces counterfeiting risk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Regulatory compliance issues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0633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Digitalization Enhancement in Pharmaceutical Supply Network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Chen et al.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2023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Blockchain in pharmaceutical logistics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Improves data visibility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Adoption barriers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6420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8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Authenticating Medications with QR-Codes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Nguyen et al.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2023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QR code with digital signatures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Strengthens authentication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Digital signature infrastructure dependency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GB" dirty="0"/>
          </a:p>
        </p:txBody>
      </p:sp>
      <p:graphicFrame>
        <p:nvGraphicFramePr>
          <p:cNvPr id="4" name="Table 4"/>
          <p:cNvGraphicFramePr/>
          <p:nvPr>
            <p:extLst>
              <p:ext uri="{D42A27DB-BD31-4B8C-83A1-F6EECF244321}">
                <p14:modId xmlns:p14="http://schemas.microsoft.com/office/powerpoint/2010/main" val="169184850"/>
              </p:ext>
            </p:extLst>
          </p:nvPr>
        </p:nvGraphicFramePr>
        <p:xfrm>
          <a:off x="137961" y="917537"/>
          <a:ext cx="11916078" cy="527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9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9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2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83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4930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Title of the Paper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Technology/Concept Used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Results/Findings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Limitations/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Challenges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9790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Blockchain-Based Drug Authentication System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Thompson &amp; Wright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2023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Blockchain &amp; IoT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Improves real-time tracking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High implementation cost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9790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AI and Blockchain for Medicine Authentication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Lewis et al.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2023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AI-driven fraud detection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Strengthens security &amp; efficiency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Complex integration with AI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9790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Smart Contracts for Secure Pharmaceutical Supply Chains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Garcia et al.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2022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Smart contracts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Automates verification processes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altLang="en-US" sz="1600" dirty="0">
                          <a:latin typeface="Times New Roman" panose="02020603050405020304"/>
                          <a:ea typeface="Aptos"/>
                        </a:rPr>
                        <a:t>Legal and regulatory barriers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9790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Security of Blockchain-Based Systems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Williams et al.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2021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Decentralized ledger security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Strong resistance to data breaches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 dirty="0">
                          <a:latin typeface="Times New Roman" panose="02020603050405020304"/>
                          <a:ea typeface="Aptos"/>
                        </a:rPr>
                        <a:t>Performance concerns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 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Real-Time Support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User Engagement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Scalability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Focus on Prevention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39395" y="1072515"/>
            <a:ext cx="1167765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 Integration: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Decentralized ledger ensures tamper-proof records of medicine transactions across the supply chain.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Automates verification, ensuring only authenticated medicines move forward in the supply chain.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QR Code Authentication: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medicine pack has a unique QR code for real-time tracking and verification by stakeholders.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Built using HTML5, CSS3, JavaScript, and React.js for an intuitive, user-friendly tracking interface.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MongoDB stores transaction records, ensuring scalability and efficient handling of large datasets.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Express.js handles API routing and securely connects to the blockchain and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+mn-ea"/>
              </a:rPr>
              <a:t>Proposed Method</a:t>
            </a:r>
            <a:br>
              <a:rPr lang="en-GB" dirty="0">
                <a:sym typeface="+mn-ea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AI Integration:</a:t>
            </a: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Enhances detection of suspicious activities and strengthens supply chain security.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Real-Time Tracking:</a:t>
            </a: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Enables manufacturers, distributors, retailers, and consumers to verify medicine authenticity instantly.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Scalability:</a:t>
            </a: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Supports large-scale deployment through cloud-based load balancing and distributed databases.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Privacy &amp; Security:</a:t>
            </a: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Blockchain’s immutable nature protects data from tampering and unauthorized access.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lnSpc>
                <a:spcPct val="106000"/>
              </a:lnSpc>
              <a:spcAft>
                <a:spcPts val="80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decentralized, transparent, and tamper-proof medicine tracking system.</a:t>
            </a:r>
          </a:p>
          <a:p>
            <a:pPr lvl="0" algn="l">
              <a:lnSpc>
                <a:spcPct val="106000"/>
              </a:lnSpc>
              <a:spcAft>
                <a:spcPts val="80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manufacturers, distributors, retailers, and consumers to verify medicine authenticity.</a:t>
            </a:r>
          </a:p>
          <a:p>
            <a:pPr lvl="0" algn="l">
              <a:lnSpc>
                <a:spcPct val="106000"/>
              </a:lnSpc>
              <a:spcAft>
                <a:spcPts val="80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counterfeit drugs in the market through blockchain’s immutability.</a:t>
            </a:r>
          </a:p>
          <a:p>
            <a:pPr lvl="0" algn="l">
              <a:lnSpc>
                <a:spcPct val="106000"/>
              </a:lnSpc>
              <a:spcAft>
                <a:spcPts val="80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tracking and monitoring for regulators and stakeholders.</a:t>
            </a:r>
          </a:p>
          <a:p>
            <a:pPr lvl="0" algn="l">
              <a:lnSpc>
                <a:spcPct val="106000"/>
              </a:lnSpc>
              <a:spcAft>
                <a:spcPts val="80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user-friendly QR code-based verification 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1636</TotalTime>
  <Words>1557</Words>
  <Application>Microsoft Office PowerPoint</Application>
  <PresentationFormat>Widescreen</PresentationFormat>
  <Paragraphs>240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Bookman Old Style</vt:lpstr>
      <vt:lpstr>Calibri</vt:lpstr>
      <vt:lpstr>Cambria</vt:lpstr>
      <vt:lpstr>Times New Roman</vt:lpstr>
      <vt:lpstr>Verdana</vt:lpstr>
      <vt:lpstr>Bioinformatics</vt:lpstr>
      <vt:lpstr>Medicine Tracking System using Blockchain</vt:lpstr>
      <vt:lpstr>Introduction</vt:lpstr>
      <vt:lpstr>Literature Review</vt:lpstr>
      <vt:lpstr>Literature Review</vt:lpstr>
      <vt:lpstr>Literature Review</vt:lpstr>
      <vt:lpstr>Research Gaps Identified</vt:lpstr>
      <vt:lpstr>Proposed Method</vt:lpstr>
      <vt:lpstr>Proposed Method </vt:lpstr>
      <vt:lpstr>Objectives</vt:lpstr>
      <vt:lpstr>System Design &amp; Implementation </vt:lpstr>
      <vt:lpstr>Architecture</vt:lpstr>
      <vt:lpstr>Software components</vt:lpstr>
      <vt:lpstr>Timeline of Project</vt:lpstr>
      <vt:lpstr>Project’s Results</vt:lpstr>
      <vt:lpstr>Project’s Results</vt:lpstr>
      <vt:lpstr>Project’s Results</vt:lpstr>
      <vt:lpstr>Project’s Results</vt:lpstr>
      <vt:lpstr>Outcomes</vt:lpstr>
      <vt:lpstr>Conclusion</vt:lpstr>
      <vt:lpstr>References</vt:lpstr>
      <vt:lpstr>References</vt:lpstr>
      <vt:lpstr>Project work mapping with SDG</vt:lpstr>
      <vt:lpstr>Publication Details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Ayush Aryan</cp:lastModifiedBy>
  <cp:revision>31</cp:revision>
  <dcterms:created xsi:type="dcterms:W3CDTF">2023-03-16T03:26:00Z</dcterms:created>
  <dcterms:modified xsi:type="dcterms:W3CDTF">2025-05-16T03:55:50Z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0ECDF838C0FE48E28815D6F22BE63F28_12</vt:lpwstr>
  </property>
  <property fmtid="{D5CDD505-2E9C-101B-9397-08002B2CF9AE}" pid="3" name="KSOProductBuildVer">
    <vt:lpwstr>1033-12.2.0.19821</vt:lpwstr>
  </property>
</Properties>
</file>