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33750" y="587831"/>
            <a:ext cx="8360227" cy="6020888"/>
          </a:xfrm>
          <a:prstGeom prst="rect">
            <a:avLst/>
          </a:prstGeom>
        </p:spPr>
      </p:pic>
    </p:spTree>
    <p:extLst>
      <p:ext uri="{BB962C8B-B14F-4D97-AF65-F5344CB8AC3E}">
        <p14:creationId xmlns:p14="http://schemas.microsoft.com/office/powerpoint/2010/main" val="1770782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94" y="624111"/>
            <a:ext cx="8911687" cy="1280890"/>
          </a:xfrm>
        </p:spPr>
        <p:txBody>
          <a:bodyPr/>
          <a:lstStyle/>
          <a:p>
            <a:r>
              <a:rPr lang="en-US" dirty="0" smtClean="0">
                <a:latin typeface="Bahnschrift" panose="020B0502040204020203" pitchFamily="34" charset="0"/>
              </a:rPr>
              <a:t>What is hoisting in java script</a:t>
            </a:r>
            <a:r>
              <a:rPr lang="en-US" dirty="0">
                <a:latin typeface="Bahnschrift" panose="020B0502040204020203" pitchFamily="34" charset="0"/>
              </a:rPr>
              <a:t>?</a:t>
            </a:r>
          </a:p>
        </p:txBody>
      </p:sp>
      <p:sp>
        <p:nvSpPr>
          <p:cNvPr id="3" name="Content Placeholder 2"/>
          <p:cNvSpPr>
            <a:spLocks noGrp="1"/>
          </p:cNvSpPr>
          <p:nvPr>
            <p:ph idx="1"/>
          </p:nvPr>
        </p:nvSpPr>
        <p:spPr>
          <a:xfrm>
            <a:off x="1753186" y="1389015"/>
            <a:ext cx="9062860" cy="4776653"/>
          </a:xfrm>
        </p:spPr>
        <p:txBody>
          <a:bodyPr>
            <a:normAutofit fontScale="92500" lnSpcReduction="10000"/>
          </a:bodyPr>
          <a:lstStyle/>
          <a:p>
            <a:pPr marL="0" indent="0">
              <a:buNone/>
            </a:pPr>
            <a:endParaRPr lang="en-US" sz="2800" b="1" dirty="0">
              <a:latin typeface="Bahnschrift" panose="020B0502040204020203" pitchFamily="34" charset="0"/>
            </a:endParaRPr>
          </a:p>
          <a:p>
            <a:r>
              <a:rPr lang="en-US" sz="2800" b="1" dirty="0">
                <a:latin typeface="Bahnschrift" panose="020B0502040204020203" pitchFamily="34" charset="0"/>
              </a:rPr>
              <a:t>Hoisting is the process of moving the variables and functions to the top of their scope before the code is executed. It allows us to access the variables and functions anywhere in their scope, no matter where they are declared</a:t>
            </a:r>
            <a:r>
              <a:rPr lang="en-US" sz="2800" b="1" dirty="0" smtClean="0">
                <a:latin typeface="Bahnschrift" panose="020B0502040204020203" pitchFamily="34" charset="0"/>
              </a:rPr>
              <a:t>.</a:t>
            </a:r>
          </a:p>
          <a:p>
            <a:endParaRPr lang="en-US" sz="2800" b="1" dirty="0">
              <a:latin typeface="Bahnschrift" panose="020B0502040204020203" pitchFamily="34" charset="0"/>
            </a:endParaRPr>
          </a:p>
          <a:p>
            <a:endParaRPr lang="en-US" sz="2800" b="1" dirty="0" smtClean="0">
              <a:latin typeface="Bahnschrift" panose="020B0502040204020203" pitchFamily="34" charset="0"/>
            </a:endParaRPr>
          </a:p>
          <a:p>
            <a:endParaRPr lang="en-US" sz="2800" b="1" dirty="0">
              <a:latin typeface="Bahnschrift" panose="020B0502040204020203" pitchFamily="34" charset="0"/>
            </a:endParaRPr>
          </a:p>
          <a:p>
            <a:r>
              <a:rPr lang="en-US" sz="2800" b="1" dirty="0"/>
              <a:t>We can hoist variables and functions. Let us understand them with examples</a:t>
            </a:r>
            <a:r>
              <a:rPr lang="en-US" dirty="0"/>
              <a:t>.</a:t>
            </a:r>
            <a:endParaRPr lang="en-US" sz="2800" b="1" dirty="0">
              <a:latin typeface="Bahnschrift" panose="020B0502040204020203" pitchFamily="34" charset="0"/>
            </a:endParaRPr>
          </a:p>
          <a:p>
            <a:endParaRPr lang="en-US" sz="2800" b="1" dirty="0">
              <a:latin typeface="Bahnschrift" panose="020B0502040204020203" pitchFamily="34" charset="0"/>
            </a:endParaRPr>
          </a:p>
        </p:txBody>
      </p:sp>
    </p:spTree>
    <p:extLst>
      <p:ext uri="{BB962C8B-B14F-4D97-AF65-F5344CB8AC3E}">
        <p14:creationId xmlns:p14="http://schemas.microsoft.com/office/powerpoint/2010/main" val="33780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776" y="402042"/>
            <a:ext cx="8911687" cy="1280890"/>
          </a:xfrm>
        </p:spPr>
        <p:txBody>
          <a:bodyPr>
            <a:normAutofit/>
          </a:bodyPr>
          <a:lstStyle/>
          <a:p>
            <a:r>
              <a:rPr lang="en-US" b="1" dirty="0"/>
              <a:t>Variable Hoisting</a:t>
            </a:r>
            <a:r>
              <a:rPr lang="en-US" b="1" dirty="0" smtClean="0"/>
              <a:t>:</a:t>
            </a:r>
            <a:br>
              <a:rPr lang="en-US" b="1" dirty="0" smtClean="0"/>
            </a:br>
            <a:r>
              <a:rPr lang="en-US" sz="2200" dirty="0" smtClean="0"/>
              <a:t>Generally</a:t>
            </a:r>
            <a:r>
              <a:rPr lang="en-US" sz="2200" dirty="0"/>
              <a:t>, we declare and initialize variables like this:</a:t>
            </a:r>
            <a:endParaRPr lang="en-US" sz="2200" dirty="0"/>
          </a:p>
        </p:txBody>
      </p:sp>
      <p:pic>
        <p:nvPicPr>
          <p:cNvPr id="4" name="Content Placeholder 3"/>
          <p:cNvPicPr>
            <a:picLocks noGrp="1" noChangeAspect="1"/>
          </p:cNvPicPr>
          <p:nvPr>
            <p:ph idx="1"/>
          </p:nvPr>
        </p:nvPicPr>
        <p:blipFill>
          <a:blip r:embed="rId2"/>
          <a:stretch>
            <a:fillRect/>
          </a:stretch>
        </p:blipFill>
        <p:spPr>
          <a:xfrm>
            <a:off x="2080008" y="2103121"/>
            <a:ext cx="8562455" cy="3177994"/>
          </a:xfrm>
          <a:prstGeom prst="rect">
            <a:avLst/>
          </a:prstGeom>
          <a:ln w="2286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2944584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651" y="323665"/>
            <a:ext cx="8911687" cy="1280890"/>
          </a:xfrm>
        </p:spPr>
        <p:txBody>
          <a:bodyPr/>
          <a:lstStyle/>
          <a:p>
            <a:r>
              <a:rPr lang="en-US" b="1" dirty="0"/>
              <a:t>In JS, we can do the initialization before the declaration.</a:t>
            </a:r>
            <a:endParaRPr lang="en-US" b="1" dirty="0"/>
          </a:p>
        </p:txBody>
      </p:sp>
      <p:pic>
        <p:nvPicPr>
          <p:cNvPr id="4" name="Content Placeholder 3"/>
          <p:cNvPicPr>
            <a:picLocks noGrp="1" noChangeAspect="1"/>
          </p:cNvPicPr>
          <p:nvPr>
            <p:ph idx="1"/>
          </p:nvPr>
        </p:nvPicPr>
        <p:blipFill>
          <a:blip r:embed="rId2"/>
          <a:stretch>
            <a:fillRect/>
          </a:stretch>
        </p:blipFill>
        <p:spPr>
          <a:xfrm>
            <a:off x="1704651" y="1867987"/>
            <a:ext cx="8950294" cy="3931921"/>
          </a:xfrm>
          <a:prstGeom prst="rect">
            <a:avLst/>
          </a:prstGeom>
          <a:ln w="2286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4229857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833" y="415104"/>
            <a:ext cx="8911687" cy="1280890"/>
          </a:xfrm>
        </p:spPr>
        <p:txBody>
          <a:bodyPr/>
          <a:lstStyle/>
          <a:p>
            <a:r>
              <a:rPr lang="en-US" b="1" dirty="0"/>
              <a:t>We can even move the declaration to the end.</a:t>
            </a:r>
            <a:endParaRPr lang="en-US" b="1" dirty="0"/>
          </a:p>
        </p:txBody>
      </p:sp>
      <p:pic>
        <p:nvPicPr>
          <p:cNvPr id="4" name="Content Placeholder 3"/>
          <p:cNvPicPr>
            <a:picLocks noGrp="1" noChangeAspect="1"/>
          </p:cNvPicPr>
          <p:nvPr>
            <p:ph idx="1"/>
          </p:nvPr>
        </p:nvPicPr>
        <p:blipFill>
          <a:blip r:embed="rId2"/>
          <a:stretch>
            <a:fillRect/>
          </a:stretch>
        </p:blipFill>
        <p:spPr>
          <a:xfrm>
            <a:off x="2166161" y="2072366"/>
            <a:ext cx="8676010" cy="3144657"/>
          </a:xfrm>
          <a:prstGeom prst="rect">
            <a:avLst/>
          </a:prstGeom>
          <a:ln w="228600" cap="sq" cmpd="thickThin">
            <a:solidFill>
              <a:schemeClr val="accent1"/>
            </a:solidFill>
            <a:prstDash val="solid"/>
            <a:miter lim="800000"/>
          </a:ln>
          <a:effectLst>
            <a:innerShdw blurRad="76200">
              <a:srgbClr val="000000"/>
            </a:innerShdw>
          </a:effectLst>
        </p:spPr>
      </p:pic>
      <p:sp>
        <p:nvSpPr>
          <p:cNvPr id="5" name="Rectangle 4"/>
          <p:cNvSpPr/>
          <p:nvPr/>
        </p:nvSpPr>
        <p:spPr>
          <a:xfrm>
            <a:off x="2690949" y="5862098"/>
            <a:ext cx="8608422" cy="369332"/>
          </a:xfrm>
          <a:prstGeom prst="rect">
            <a:avLst/>
          </a:prstGeom>
        </p:spPr>
        <p:txBody>
          <a:bodyPr wrap="square">
            <a:spAutoFit/>
          </a:bodyPr>
          <a:lstStyle/>
          <a:p>
            <a:r>
              <a:rPr lang="en-US" b="1" dirty="0">
                <a:solidFill>
                  <a:srgbClr val="444444"/>
                </a:solidFill>
                <a:latin typeface="Bahnschrift" panose="020B0502040204020203" pitchFamily="34" charset="0"/>
              </a:rPr>
              <a:t>This is called hoisting. We can access a variable before it has been declared.</a:t>
            </a:r>
            <a:endParaRPr lang="en-US" b="1" dirty="0">
              <a:latin typeface="Bahnschrift" panose="020B0502040204020203" pitchFamily="34" charset="0"/>
            </a:endParaRPr>
          </a:p>
        </p:txBody>
      </p:sp>
    </p:spTree>
    <p:extLst>
      <p:ext uri="{BB962C8B-B14F-4D97-AF65-F5344CB8AC3E}">
        <p14:creationId xmlns:p14="http://schemas.microsoft.com/office/powerpoint/2010/main" val="83362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793235" y="2390504"/>
            <a:ext cx="7461428" cy="2951162"/>
          </a:xfrm>
          <a:prstGeom prst="rect">
            <a:avLst/>
          </a:prstGeom>
          <a:ln w="228600" cap="sq" cmpd="thickThin">
            <a:solidFill>
              <a:schemeClr val="accent1"/>
            </a:solidFill>
            <a:prstDash val="solid"/>
            <a:miter lim="800000"/>
          </a:ln>
          <a:effectLst>
            <a:innerShdw blurRad="76200">
              <a:srgbClr val="000000"/>
            </a:innerShdw>
          </a:effectLst>
        </p:spPr>
      </p:pic>
      <p:sp>
        <p:nvSpPr>
          <p:cNvPr id="4" name="Rectangle 1"/>
          <p:cNvSpPr>
            <a:spLocks noGrp="1" noChangeArrowheads="1"/>
          </p:cNvSpPr>
          <p:nvPr>
            <p:ph type="title"/>
          </p:nvPr>
        </p:nvSpPr>
        <p:spPr bwMode="auto">
          <a:xfrm>
            <a:off x="1547896" y="692302"/>
            <a:ext cx="97032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444444"/>
                </a:solidFill>
                <a:effectLst/>
                <a:latin typeface="Bahnschrift" panose="020B0502040204020203" pitchFamily="34" charset="0"/>
              </a:rPr>
              <a:t>In the case of var variables, you need to remember 3 things.</a:t>
            </a:r>
            <a:endParaRPr kumimoji="0" lang="en-US" altLang="en-US" sz="2400" b="0" i="0" u="none" strike="noStrike" cap="none" normalizeH="0" baseline="0" smtClean="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444444"/>
                </a:solidFill>
                <a:effectLst/>
                <a:latin typeface="Bahnschrift" panose="020B0502040204020203" pitchFamily="34" charset="0"/>
              </a:rPr>
              <a:t>1. By default, the var variables are initialized with the undefined value.</a:t>
            </a:r>
            <a:endParaRPr kumimoji="0" lang="en-US" altLang="en-US" sz="2400" b="0" i="0" u="none" strike="noStrike" cap="none" normalizeH="0" baseline="0" smtClean="0">
              <a:ln>
                <a:noFill/>
              </a:ln>
              <a:solidFill>
                <a:schemeClr val="tx1"/>
              </a:solidFill>
              <a:effectLst/>
              <a:latin typeface="Bahnschrift" panose="020B0502040204020203" pitchFamily="34" charset="0"/>
            </a:endParaRPr>
          </a:p>
        </p:txBody>
      </p:sp>
      <p:sp>
        <p:nvSpPr>
          <p:cNvPr id="6" name="Rectangle 5"/>
          <p:cNvSpPr/>
          <p:nvPr/>
        </p:nvSpPr>
        <p:spPr>
          <a:xfrm>
            <a:off x="1547896" y="6061165"/>
            <a:ext cx="9921293" cy="646331"/>
          </a:xfrm>
          <a:prstGeom prst="rect">
            <a:avLst/>
          </a:prstGeom>
        </p:spPr>
        <p:txBody>
          <a:bodyPr wrap="square">
            <a:spAutoFit/>
          </a:bodyPr>
          <a:lstStyle/>
          <a:p>
            <a:r>
              <a:rPr lang="en-US" b="1" dirty="0">
                <a:solidFill>
                  <a:srgbClr val="444444"/>
                </a:solidFill>
                <a:latin typeface="Bahnschrift" panose="020B0502040204020203" pitchFamily="34" charset="0"/>
              </a:rPr>
              <a:t>It prints undefined (initial value) because we are accessing the variable before initialization and declaration.</a:t>
            </a:r>
            <a:endParaRPr lang="en-US" b="1" dirty="0">
              <a:latin typeface="Bahnschrift" panose="020B0502040204020203" pitchFamily="34" charset="0"/>
            </a:endParaRPr>
          </a:p>
        </p:txBody>
      </p:sp>
    </p:spTree>
    <p:extLst>
      <p:ext uri="{BB962C8B-B14F-4D97-AF65-F5344CB8AC3E}">
        <p14:creationId xmlns:p14="http://schemas.microsoft.com/office/powerpoint/2010/main" val="201384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607" y="624110"/>
            <a:ext cx="9924006" cy="1280890"/>
          </a:xfrm>
        </p:spPr>
        <p:txBody>
          <a:bodyPr>
            <a:normAutofit/>
          </a:bodyPr>
          <a:lstStyle/>
          <a:p>
            <a:r>
              <a:rPr lang="en-US" sz="2400" b="1" dirty="0">
                <a:latin typeface="Bahnschrift" panose="020B0502040204020203" pitchFamily="34" charset="0"/>
              </a:rPr>
              <a:t>2. We can declare and initialize a </a:t>
            </a:r>
            <a:r>
              <a:rPr lang="en-US" sz="2400" b="1" dirty="0" err="1">
                <a:latin typeface="Bahnschrift" panose="020B0502040204020203" pitchFamily="34" charset="0"/>
              </a:rPr>
              <a:t>var</a:t>
            </a:r>
            <a:r>
              <a:rPr lang="en-US" sz="2400" b="1" dirty="0">
                <a:latin typeface="Bahnschrift" panose="020B0502040204020203" pitchFamily="34" charset="0"/>
              </a:rPr>
              <a:t> variable in a single statement. If we try to access it before the statement, it prints undefined.</a:t>
            </a:r>
            <a:endParaRPr lang="en-US" sz="2400" b="1" dirty="0">
              <a:latin typeface="Bahnschrift"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2299064" y="2547257"/>
            <a:ext cx="7578816" cy="2220323"/>
          </a:xfrm>
          <a:prstGeom prst="rect">
            <a:avLst/>
          </a:prstGeom>
          <a:ln w="2286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102741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607" y="402039"/>
            <a:ext cx="9924006" cy="1280890"/>
          </a:xfrm>
        </p:spPr>
        <p:txBody>
          <a:bodyPr>
            <a:noAutofit/>
          </a:bodyPr>
          <a:lstStyle/>
          <a:p>
            <a:r>
              <a:rPr lang="en-US" sz="2800" b="1" dirty="0">
                <a:latin typeface="Bahnschrift" panose="020B0502040204020203" pitchFamily="34" charset="0"/>
              </a:rPr>
              <a:t>3. If we don’t declare a variable and initialize it with a value, it becomes a global variable. It is not hoisted. We get a </a:t>
            </a:r>
            <a:r>
              <a:rPr lang="en-US" sz="2800" b="1" dirty="0" smtClean="0">
                <a:latin typeface="Bahnschrift" panose="020B0502040204020203" pitchFamily="34" charset="0"/>
              </a:rPr>
              <a:t>Reference Error</a:t>
            </a:r>
            <a:r>
              <a:rPr lang="en-US" sz="2800" b="1" dirty="0">
                <a:latin typeface="Bahnschrift" panose="020B0502040204020203" pitchFamily="34" charset="0"/>
              </a:rPr>
              <a:t>.</a:t>
            </a:r>
            <a:endParaRPr lang="en-US" sz="2800" b="1" dirty="0">
              <a:latin typeface="Bahnschrift"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2704013" y="2426771"/>
            <a:ext cx="5081450" cy="1635125"/>
          </a:xfrm>
          <a:prstGeom prst="rect">
            <a:avLst/>
          </a:prstGeom>
          <a:ln w="228600" cap="sq" cmpd="thickThin">
            <a:solidFill>
              <a:schemeClr val="accent1"/>
            </a:solidFill>
            <a:prstDash val="solid"/>
            <a:miter lim="800000"/>
          </a:ln>
          <a:effectLst>
            <a:innerShdw blurRad="76200">
              <a:srgbClr val="000000"/>
            </a:innerShdw>
          </a:effectLst>
        </p:spPr>
      </p:pic>
      <p:sp>
        <p:nvSpPr>
          <p:cNvPr id="5" name="Rectangle 4"/>
          <p:cNvSpPr/>
          <p:nvPr/>
        </p:nvSpPr>
        <p:spPr>
          <a:xfrm>
            <a:off x="1632101" y="5177636"/>
            <a:ext cx="1439818" cy="523220"/>
          </a:xfrm>
          <a:prstGeom prst="rect">
            <a:avLst/>
          </a:prstGeom>
        </p:spPr>
        <p:txBody>
          <a:bodyPr wrap="none">
            <a:spAutoFit/>
          </a:bodyPr>
          <a:lstStyle/>
          <a:p>
            <a:r>
              <a:rPr lang="en-US" sz="2800" b="1" dirty="0">
                <a:solidFill>
                  <a:srgbClr val="444444"/>
                </a:solidFill>
                <a:latin typeface="-apple-system"/>
              </a:rPr>
              <a:t>Output</a:t>
            </a:r>
            <a:r>
              <a:rPr lang="en-US" b="1" dirty="0">
                <a:solidFill>
                  <a:srgbClr val="444444"/>
                </a:solidFill>
                <a:latin typeface="-apple-system"/>
              </a:rPr>
              <a:t>:</a:t>
            </a:r>
            <a:endParaRPr lang="en-US" b="1" dirty="0"/>
          </a:p>
        </p:txBody>
      </p:sp>
      <p:sp>
        <p:nvSpPr>
          <p:cNvPr id="6" name="Rectangle 5"/>
          <p:cNvSpPr/>
          <p:nvPr/>
        </p:nvSpPr>
        <p:spPr>
          <a:xfrm>
            <a:off x="2603694" y="5700856"/>
            <a:ext cx="5883342" cy="369332"/>
          </a:xfrm>
          <a:prstGeom prst="rect">
            <a:avLst/>
          </a:prstGeom>
        </p:spPr>
        <p:txBody>
          <a:bodyPr wrap="none">
            <a:spAutoFit/>
          </a:bodyPr>
          <a:lstStyle/>
          <a:p>
            <a:r>
              <a:rPr lang="en-US" b="1" dirty="0">
                <a:solidFill>
                  <a:srgbClr val="444444"/>
                </a:solidFill>
                <a:latin typeface="Consolas" panose="020B0609020204030204" pitchFamily="49" charset="0"/>
              </a:rPr>
              <a:t>Uncaught </a:t>
            </a:r>
            <a:r>
              <a:rPr lang="en-US" b="1" dirty="0" smtClean="0">
                <a:solidFill>
                  <a:srgbClr val="444444"/>
                </a:solidFill>
                <a:latin typeface="Consolas" panose="020B0609020204030204" pitchFamily="49" charset="0"/>
              </a:rPr>
              <a:t>Reference Error</a:t>
            </a:r>
            <a:r>
              <a:rPr lang="en-US" b="1" dirty="0">
                <a:solidFill>
                  <a:srgbClr val="444444"/>
                </a:solidFill>
                <a:latin typeface="Consolas" panose="020B0609020204030204" pitchFamily="49" charset="0"/>
              </a:rPr>
              <a:t>: num1 is not defined</a:t>
            </a:r>
            <a:endParaRPr lang="en-US" b="1" dirty="0"/>
          </a:p>
        </p:txBody>
      </p:sp>
    </p:spTree>
    <p:extLst>
      <p:ext uri="{BB962C8B-B14F-4D97-AF65-F5344CB8AC3E}">
        <p14:creationId xmlns:p14="http://schemas.microsoft.com/office/powerpoint/2010/main" val="2146123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86" y="1632857"/>
            <a:ext cx="7628708" cy="3886200"/>
          </a:xfrm>
          <a:prstGeom prst="rect">
            <a:avLst/>
          </a:prstGeom>
          <a:ln w="2286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36112306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TotalTime>
  <Words>158</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Bahnschrift</vt:lpstr>
      <vt:lpstr>Century Gothic</vt:lpstr>
      <vt:lpstr>Consolas</vt:lpstr>
      <vt:lpstr>Wingdings 3</vt:lpstr>
      <vt:lpstr>Wisp</vt:lpstr>
      <vt:lpstr>PowerPoint Presentation</vt:lpstr>
      <vt:lpstr>What is hoisting in java script?</vt:lpstr>
      <vt:lpstr>Variable Hoisting: Generally, we declare and initialize variables like this:</vt:lpstr>
      <vt:lpstr>In JS, we can do the initialization before the declaration.</vt:lpstr>
      <vt:lpstr>We can even move the declaration to the end.</vt:lpstr>
      <vt:lpstr>In the case of var variables, you need to remember 3 things. 1. By default, the var variables are initialized with the undefined value.</vt:lpstr>
      <vt:lpstr>2. We can declare and initialize a var variable in a single statement. If we try to access it before the statement, it prints undefined.</vt:lpstr>
      <vt:lpstr>3. If we don’t declare a variable and initialize it with a value, it becomes a global variable. It is not hoisted. We get a Reference Error.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Faheem</dc:creator>
  <cp:lastModifiedBy>Faheem</cp:lastModifiedBy>
  <cp:revision>6</cp:revision>
  <dcterms:created xsi:type="dcterms:W3CDTF">2024-01-16T10:53:41Z</dcterms:created>
  <dcterms:modified xsi:type="dcterms:W3CDTF">2024-01-16T11:52:21Z</dcterms:modified>
</cp:coreProperties>
</file>