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31"/>
  </p:notesMasterIdLst>
  <p:sldIdLst>
    <p:sldId id="256" r:id="rId2"/>
    <p:sldId id="257" r:id="rId3"/>
    <p:sldId id="281" r:id="rId4"/>
    <p:sldId id="301" r:id="rId5"/>
    <p:sldId id="302" r:id="rId6"/>
    <p:sldId id="303" r:id="rId7"/>
    <p:sldId id="304" r:id="rId8"/>
    <p:sldId id="305" r:id="rId9"/>
    <p:sldId id="306" r:id="rId10"/>
    <p:sldId id="307" r:id="rId11"/>
    <p:sldId id="308" r:id="rId12"/>
    <p:sldId id="309" r:id="rId13"/>
    <p:sldId id="310" r:id="rId14"/>
    <p:sldId id="311" r:id="rId15"/>
    <p:sldId id="312" r:id="rId16"/>
    <p:sldId id="314" r:id="rId17"/>
    <p:sldId id="313" r:id="rId18"/>
    <p:sldId id="315" r:id="rId19"/>
    <p:sldId id="316" r:id="rId20"/>
    <p:sldId id="317" r:id="rId21"/>
    <p:sldId id="319" r:id="rId22"/>
    <p:sldId id="320" r:id="rId23"/>
    <p:sldId id="321" r:id="rId24"/>
    <p:sldId id="322" r:id="rId25"/>
    <p:sldId id="323" r:id="rId26"/>
    <p:sldId id="324" r:id="rId27"/>
    <p:sldId id="325" r:id="rId28"/>
    <p:sldId id="326"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30AE8-08D4-428D-8FC2-974D447A675A}"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B9EC5-3C00-465C-887A-272AC8836FDB}" type="slidenum">
              <a:rPr lang="en-US" smtClean="0"/>
              <a:t>‹#›</a:t>
            </a:fld>
            <a:endParaRPr lang="en-US"/>
          </a:p>
        </p:txBody>
      </p:sp>
    </p:spTree>
    <p:extLst>
      <p:ext uri="{BB962C8B-B14F-4D97-AF65-F5344CB8AC3E}">
        <p14:creationId xmlns:p14="http://schemas.microsoft.com/office/powerpoint/2010/main" val="41397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4636-506F-4552-A26B-FAD2A0736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23FCB-4ABA-4B04-B093-A1F8FE436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EC605-DFDE-414A-96BF-F5A4A8A602AA}"/>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5" name="Footer Placeholder 4">
            <a:extLst>
              <a:ext uri="{FF2B5EF4-FFF2-40B4-BE49-F238E27FC236}">
                <a16:creationId xmlns:a16="http://schemas.microsoft.com/office/drawing/2014/main" id="{0628C532-0361-4FCF-AF68-DBB1C0B22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84532-93AC-49D6-85FF-E7BB61D6B59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70980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CCA0-A659-410A-993D-3A2233861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50571B-BD97-43C1-B9E4-7D961693A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6A681-A48C-4D09-8AB3-7678FEDF0419}"/>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5" name="Footer Placeholder 4">
            <a:extLst>
              <a:ext uri="{FF2B5EF4-FFF2-40B4-BE49-F238E27FC236}">
                <a16:creationId xmlns:a16="http://schemas.microsoft.com/office/drawing/2014/main" id="{B1EEA504-BD99-419F-BAFD-EA3375B87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3F3E-C534-4561-A85D-72D9231A4B8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13300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D9FD7-563C-4082-AA32-6D0F289A33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F0C33-E7C1-4AD5-BE27-8CFA9FC7F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76A25-5E0C-43F7-BDD7-98716164DD3B}"/>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5" name="Footer Placeholder 4">
            <a:extLst>
              <a:ext uri="{FF2B5EF4-FFF2-40B4-BE49-F238E27FC236}">
                <a16:creationId xmlns:a16="http://schemas.microsoft.com/office/drawing/2014/main" id="{245C5F4A-99F2-4FF8-B3C9-5093CF70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E900B-D43B-43DE-ABAE-28B7552DAAF2}"/>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41439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68AB-A5B4-4FC9-9783-8EA45F50C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6E404-B908-44EF-96A4-74FD28FE6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DBC44-969B-4892-AF93-C5BC75FF6197}"/>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5" name="Footer Placeholder 4">
            <a:extLst>
              <a:ext uri="{FF2B5EF4-FFF2-40B4-BE49-F238E27FC236}">
                <a16:creationId xmlns:a16="http://schemas.microsoft.com/office/drawing/2014/main" id="{DA23D5FE-573E-43C7-8417-88483B3BD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144BE-EA0E-4F31-84F0-2A87C08CB8C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4197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91F4-FF22-4EA5-98FD-AA018BFD2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76BAFA-92D8-47D8-A92F-2CAFC0ADA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9BFB4-7300-4D1B-A9FE-CD110E2FEDB7}"/>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5" name="Footer Placeholder 4">
            <a:extLst>
              <a:ext uri="{FF2B5EF4-FFF2-40B4-BE49-F238E27FC236}">
                <a16:creationId xmlns:a16="http://schemas.microsoft.com/office/drawing/2014/main" id="{90812404-5624-4863-B08C-F77D4A227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0F77E-E37A-431E-8E47-33DB6AD1065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8758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9B04-E204-4670-94B4-1839A7032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0C688-1670-4084-9472-A9CCCCC3C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A2576-F000-4E4D-8B14-8C6714B00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AA4CB-65D3-4F68-9AC9-8B213057F713}"/>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6" name="Footer Placeholder 5">
            <a:extLst>
              <a:ext uri="{FF2B5EF4-FFF2-40B4-BE49-F238E27FC236}">
                <a16:creationId xmlns:a16="http://schemas.microsoft.com/office/drawing/2014/main" id="{0FC9EF5C-9264-47B8-8969-5F5DBC2FD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4113B-124F-4762-B9BD-3B5B2D10ADF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7442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BA0C-712B-40CA-8A71-3872B7B02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A71AB-751B-48BC-92F3-30E8385B6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97EFC-1BEA-41CB-B601-75213E782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BE77B-05EA-4D12-A772-724D9F9F9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3E1D3-DA93-4D45-8775-14B0468A2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57F699-869A-406C-8746-040E0E9A020D}"/>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8" name="Footer Placeholder 7">
            <a:extLst>
              <a:ext uri="{FF2B5EF4-FFF2-40B4-BE49-F238E27FC236}">
                <a16:creationId xmlns:a16="http://schemas.microsoft.com/office/drawing/2014/main" id="{0D47F04C-7061-49A5-A060-8F68A912F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9F982-0BE6-4A97-A2F5-EA8592AF407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520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CEB7-CB91-4FCB-8828-4BB4AA119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7AE45-1493-4975-AEEE-12F67837D60A}"/>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4" name="Footer Placeholder 3">
            <a:extLst>
              <a:ext uri="{FF2B5EF4-FFF2-40B4-BE49-F238E27FC236}">
                <a16:creationId xmlns:a16="http://schemas.microsoft.com/office/drawing/2014/main" id="{AB80765C-4ECF-4600-B1A0-F357B1034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17643-B999-4624-BDEB-2E3FE6F54836}"/>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42590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5D1EB-EE50-410B-8371-F636B4C3C525}"/>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3" name="Footer Placeholder 2">
            <a:extLst>
              <a:ext uri="{FF2B5EF4-FFF2-40B4-BE49-F238E27FC236}">
                <a16:creationId xmlns:a16="http://schemas.microsoft.com/office/drawing/2014/main" id="{A39BE353-6557-4D7D-BBE8-7C63D759EF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AED1B-A8A0-44C9-9CFE-D6DF32B5C46B}"/>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1418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198-0A34-4194-AF09-C60FE16EF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77417D-6339-4094-A0CC-62BFCDF87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AA88A-E573-4781-875B-88FB5177C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3F0D4-49C6-429C-9E1C-407ED9DA1CBC}"/>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6" name="Footer Placeholder 5">
            <a:extLst>
              <a:ext uri="{FF2B5EF4-FFF2-40B4-BE49-F238E27FC236}">
                <a16:creationId xmlns:a16="http://schemas.microsoft.com/office/drawing/2014/main" id="{20DEBAF1-EA26-4BCA-9CAC-580B5B1B5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54B50-0F9A-434B-91E3-7EC00B45321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25887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40BB-DDF3-44D9-8425-E086AFD01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B13F00-FAAE-46ED-B8BD-2550358E7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92674-389B-4F1A-805F-03C2CA031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7458-F71B-4C1B-B957-D1643EFB9E8D}"/>
              </a:ext>
            </a:extLst>
          </p:cNvPr>
          <p:cNvSpPr>
            <a:spLocks noGrp="1"/>
          </p:cNvSpPr>
          <p:nvPr>
            <p:ph type="dt" sz="half" idx="10"/>
          </p:nvPr>
        </p:nvSpPr>
        <p:spPr/>
        <p:txBody>
          <a:bodyPr/>
          <a:lstStyle/>
          <a:p>
            <a:fld id="{D2B75666-FE3D-4591-B1B2-8A6AFF1017EF}" type="datetimeFigureOut">
              <a:rPr lang="en-US" smtClean="0"/>
              <a:t>5/24/2022</a:t>
            </a:fld>
            <a:endParaRPr lang="en-US"/>
          </a:p>
        </p:txBody>
      </p:sp>
      <p:sp>
        <p:nvSpPr>
          <p:cNvPr id="6" name="Footer Placeholder 5">
            <a:extLst>
              <a:ext uri="{FF2B5EF4-FFF2-40B4-BE49-F238E27FC236}">
                <a16:creationId xmlns:a16="http://schemas.microsoft.com/office/drawing/2014/main" id="{869DF8A0-67D4-40A3-A7F2-E627C2ED0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F127B-4706-4B32-AA30-C58BF8489B53}"/>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00526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DE1DC-44B6-48E8-8E0F-3F5275680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A890E-7E5A-4E84-8F81-C74AD805E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7C6B6-2896-4699-B2E7-56DB12C92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5666-FE3D-4591-B1B2-8A6AFF1017EF}" type="datetimeFigureOut">
              <a:rPr lang="en-US" smtClean="0"/>
              <a:t>5/24/2022</a:t>
            </a:fld>
            <a:endParaRPr lang="en-US"/>
          </a:p>
        </p:txBody>
      </p:sp>
      <p:sp>
        <p:nvSpPr>
          <p:cNvPr id="5" name="Footer Placeholder 4">
            <a:extLst>
              <a:ext uri="{FF2B5EF4-FFF2-40B4-BE49-F238E27FC236}">
                <a16:creationId xmlns:a16="http://schemas.microsoft.com/office/drawing/2014/main" id="{F3035CAC-22AD-4891-B72B-D5769A7B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7D095A-9EB6-4568-9574-72151A73C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80395-2104-4BC1-86BD-AFE54AD2A946}" type="slidenum">
              <a:rPr lang="en-US" smtClean="0"/>
              <a:t>‹#›</a:t>
            </a:fld>
            <a:endParaRPr lang="en-US"/>
          </a:p>
        </p:txBody>
      </p:sp>
    </p:spTree>
    <p:extLst>
      <p:ext uri="{BB962C8B-B14F-4D97-AF65-F5344CB8AC3E}">
        <p14:creationId xmlns:p14="http://schemas.microsoft.com/office/powerpoint/2010/main" val="3213864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1E82-01BA-41DB-B2EB-6C0629910E11}"/>
              </a:ext>
            </a:extLst>
          </p:cNvPr>
          <p:cNvSpPr>
            <a:spLocks noGrp="1"/>
          </p:cNvSpPr>
          <p:nvPr>
            <p:ph type="title"/>
          </p:nvPr>
        </p:nvSpPr>
        <p:spPr>
          <a:xfrm>
            <a:off x="838200" y="1392414"/>
            <a:ext cx="10515600" cy="1325563"/>
          </a:xfrm>
        </p:spPr>
        <p:txBody>
          <a:bodyPr>
            <a:noAutofit/>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Software Design</a:t>
            </a:r>
          </a:p>
        </p:txBody>
      </p:sp>
      <p:sp>
        <p:nvSpPr>
          <p:cNvPr id="3" name="TextBox 2">
            <a:extLst>
              <a:ext uri="{FF2B5EF4-FFF2-40B4-BE49-F238E27FC236}">
                <a16:creationId xmlns:a16="http://schemas.microsoft.com/office/drawing/2014/main" id="{6A4ECB83-3806-4614-BE43-CA3B084B0283}"/>
              </a:ext>
            </a:extLst>
          </p:cNvPr>
          <p:cNvSpPr txBox="1"/>
          <p:nvPr/>
        </p:nvSpPr>
        <p:spPr>
          <a:xfrm>
            <a:off x="5063370" y="3883378"/>
            <a:ext cx="2255746" cy="923330"/>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Rakibul Hassan</a:t>
            </a:r>
          </a:p>
          <a:p>
            <a:pPr algn="ctr"/>
            <a:r>
              <a:rPr lang="en-US" b="1" dirty="0">
                <a:latin typeface="Times New Roman" panose="02020603050405020304" pitchFamily="18" charset="0"/>
                <a:cs typeface="Times New Roman" panose="02020603050405020304" pitchFamily="18" charset="0"/>
              </a:rPr>
              <a:t>Lecturer</a:t>
            </a:r>
          </a:p>
          <a:p>
            <a:pPr algn="ctr"/>
            <a:r>
              <a:rPr lang="en-US" b="1" dirty="0">
                <a:latin typeface="Times New Roman" panose="02020603050405020304" pitchFamily="18" charset="0"/>
                <a:cs typeface="Times New Roman" panose="02020603050405020304" pitchFamily="18" charset="0"/>
              </a:rPr>
              <a:t>Dept. of ECE, RUET</a:t>
            </a:r>
          </a:p>
        </p:txBody>
      </p:sp>
    </p:spTree>
    <p:extLst>
      <p:ext uri="{BB962C8B-B14F-4D97-AF65-F5344CB8AC3E}">
        <p14:creationId xmlns:p14="http://schemas.microsoft.com/office/powerpoint/2010/main" val="319555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4613D4C7-58ED-4F57-97BE-7A4C7BA0920F}"/>
              </a:ext>
            </a:extLst>
          </p:cNvPr>
          <p:cNvSpPr txBox="1"/>
          <p:nvPr/>
        </p:nvSpPr>
        <p:spPr>
          <a:xfrm>
            <a:off x="838201" y="1410362"/>
            <a:ext cx="10409902" cy="3246530"/>
          </a:xfrm>
          <a:prstGeom prst="rect">
            <a:avLst/>
          </a:prstGeom>
          <a:noFill/>
        </p:spPr>
        <p:txBody>
          <a:bodyPr wrap="square">
            <a:spAutoFit/>
          </a:bodyPr>
          <a:lstStyle/>
          <a:p>
            <a:pPr algn="just" fontAlgn="base">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Software design principles are concerned with providing means to </a:t>
            </a:r>
            <a:r>
              <a:rPr lang="en-US" sz="2800" b="0" i="0" dirty="0">
                <a:solidFill>
                  <a:srgbClr val="FF0000"/>
                </a:solidFill>
                <a:effectLst/>
                <a:latin typeface="Times New Roman" panose="02020603050405020304" pitchFamily="18" charset="0"/>
                <a:cs typeface="Times New Roman" panose="02020603050405020304" pitchFamily="18" charset="0"/>
              </a:rPr>
              <a:t>handle the complexity of the design process effectively</a:t>
            </a:r>
            <a:r>
              <a:rPr lang="en-US" sz="2800" b="0" i="0" dirty="0">
                <a:solidFill>
                  <a:srgbClr val="000000"/>
                </a:solidFill>
                <a:effectLst/>
                <a:latin typeface="Times New Roman" panose="02020603050405020304" pitchFamily="18" charset="0"/>
                <a:cs typeface="Times New Roman" panose="02020603050405020304" pitchFamily="18" charset="0"/>
              </a:rPr>
              <a:t>. Effectively managing the complexity will not only </a:t>
            </a:r>
            <a:r>
              <a:rPr lang="en-US" sz="2800" b="0" i="0" dirty="0">
                <a:solidFill>
                  <a:srgbClr val="FF0000"/>
                </a:solidFill>
                <a:effectLst/>
                <a:latin typeface="Times New Roman" panose="02020603050405020304" pitchFamily="18" charset="0"/>
                <a:cs typeface="Times New Roman" panose="02020603050405020304" pitchFamily="18" charset="0"/>
              </a:rPr>
              <a:t>reduce the effort</a:t>
            </a:r>
            <a:r>
              <a:rPr lang="en-US" sz="2800" b="0" i="0" dirty="0">
                <a:solidFill>
                  <a:srgbClr val="000000"/>
                </a:solidFill>
                <a:effectLst/>
                <a:latin typeface="Times New Roman" panose="02020603050405020304" pitchFamily="18" charset="0"/>
                <a:cs typeface="Times New Roman" panose="02020603050405020304" pitchFamily="18" charset="0"/>
              </a:rPr>
              <a:t> needed for design but can also </a:t>
            </a:r>
            <a:r>
              <a:rPr lang="en-US" sz="2800" b="0" i="0" dirty="0">
                <a:solidFill>
                  <a:srgbClr val="FF0000"/>
                </a:solidFill>
                <a:effectLst/>
                <a:latin typeface="Times New Roman" panose="02020603050405020304" pitchFamily="18" charset="0"/>
                <a:cs typeface="Times New Roman" panose="02020603050405020304" pitchFamily="18" charset="0"/>
              </a:rPr>
              <a:t>reduce the scope </a:t>
            </a:r>
            <a:r>
              <a:rPr lang="en-US" sz="2800" b="0" i="0" dirty="0">
                <a:solidFill>
                  <a:srgbClr val="000000"/>
                </a:solidFill>
                <a:effectLst/>
                <a:latin typeface="Times New Roman" panose="02020603050405020304" pitchFamily="18" charset="0"/>
                <a:cs typeface="Times New Roman" panose="02020603050405020304" pitchFamily="18" charset="0"/>
              </a:rPr>
              <a:t>of introducing </a:t>
            </a:r>
            <a:r>
              <a:rPr lang="en-US" sz="2800" b="0" i="0" dirty="0">
                <a:solidFill>
                  <a:srgbClr val="FF0000"/>
                </a:solidFill>
                <a:effectLst/>
                <a:latin typeface="Times New Roman" panose="02020603050405020304" pitchFamily="18" charset="0"/>
                <a:cs typeface="Times New Roman" panose="02020603050405020304" pitchFamily="18" charset="0"/>
              </a:rPr>
              <a:t>errors</a:t>
            </a:r>
            <a:r>
              <a:rPr lang="en-US" sz="2800" b="0" i="0" dirty="0">
                <a:solidFill>
                  <a:srgbClr val="000000"/>
                </a:solidFill>
                <a:effectLst/>
                <a:latin typeface="Times New Roman" panose="02020603050405020304" pitchFamily="18" charset="0"/>
                <a:cs typeface="Times New Roman" panose="02020603050405020304" pitchFamily="18" charset="0"/>
              </a:rPr>
              <a:t> during design.</a:t>
            </a:r>
            <a:endParaRPr lang="en-US" sz="2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41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pic>
        <p:nvPicPr>
          <p:cNvPr id="1026" name="Picture 2" descr="Software Design Principles">
            <a:extLst>
              <a:ext uri="{FF2B5EF4-FFF2-40B4-BE49-F238E27FC236}">
                <a16:creationId xmlns:a16="http://schemas.microsoft.com/office/drawing/2014/main" id="{1299E74A-B0B3-416B-9F96-0A0098F7C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215" y="1386348"/>
            <a:ext cx="8845345" cy="4953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76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9399639" cy="3442289"/>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Problem Partitioning</a:t>
            </a:r>
          </a:p>
          <a:p>
            <a:pPr algn="just">
              <a:lnSpc>
                <a:spcPct val="150000"/>
              </a:lnSpc>
            </a:pPr>
            <a:r>
              <a:rPr lang="en-US" sz="2400" dirty="0">
                <a:latin typeface="Times New Roman" panose="02020603050405020304" pitchFamily="18" charset="0"/>
                <a:cs typeface="Times New Roman" panose="02020603050405020304" pitchFamily="18" charset="0"/>
              </a:rPr>
              <a:t>For small problem, we can handle the entire problem at once but for the significant problem, </a:t>
            </a:r>
            <a:r>
              <a:rPr lang="en-US" sz="2400" dirty="0">
                <a:solidFill>
                  <a:srgbClr val="FF0000"/>
                </a:solidFill>
                <a:latin typeface="Times New Roman" panose="02020603050405020304" pitchFamily="18" charset="0"/>
                <a:cs typeface="Times New Roman" panose="02020603050405020304" pitchFamily="18" charset="0"/>
              </a:rPr>
              <a:t>divide the problems and conquer the problem </a:t>
            </a:r>
            <a:r>
              <a:rPr lang="en-US" sz="2400" dirty="0">
                <a:latin typeface="Times New Roman" panose="02020603050405020304" pitchFamily="18" charset="0"/>
                <a:cs typeface="Times New Roman" panose="02020603050405020304" pitchFamily="18" charset="0"/>
              </a:rPr>
              <a:t>it means to divide the problem into smaller pieces so that each piece can be captured separately. For software design, the goal is to divide the problem into manageable pieces.</a:t>
            </a:r>
          </a:p>
        </p:txBody>
      </p:sp>
    </p:spTree>
    <p:extLst>
      <p:ext uri="{BB962C8B-B14F-4D97-AF65-F5344CB8AC3E}">
        <p14:creationId xmlns:p14="http://schemas.microsoft.com/office/powerpoint/2010/main" val="116084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9399639" cy="4550285"/>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Problem Partitioning</a:t>
            </a:r>
          </a:p>
          <a:p>
            <a:pPr algn="just">
              <a:lnSpc>
                <a:spcPct val="150000"/>
              </a:lnSpc>
            </a:pPr>
            <a:r>
              <a:rPr lang="en-US" sz="2400" dirty="0">
                <a:latin typeface="Times New Roman" panose="02020603050405020304" pitchFamily="18" charset="0"/>
                <a:cs typeface="Times New Roman" panose="02020603050405020304" pitchFamily="18" charset="0"/>
              </a:rPr>
              <a:t>Benefits of Problem Partitioning</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is </a:t>
            </a:r>
            <a:r>
              <a:rPr lang="en-US" sz="2400" dirty="0">
                <a:solidFill>
                  <a:srgbClr val="FF0000"/>
                </a:solidFill>
                <a:latin typeface="Times New Roman" panose="02020603050405020304" pitchFamily="18" charset="0"/>
                <a:cs typeface="Times New Roman" panose="02020603050405020304" pitchFamily="18" charset="0"/>
              </a:rPr>
              <a:t>easy to understand </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becomes </a:t>
            </a:r>
            <a:r>
              <a:rPr lang="en-US" sz="2400" dirty="0">
                <a:solidFill>
                  <a:srgbClr val="FF0000"/>
                </a:solidFill>
                <a:latin typeface="Times New Roman" panose="02020603050405020304" pitchFamily="18" charset="0"/>
                <a:cs typeface="Times New Roman" panose="02020603050405020304" pitchFamily="18" charset="0"/>
              </a:rPr>
              <a:t>simple </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is </a:t>
            </a:r>
            <a:r>
              <a:rPr lang="en-US" sz="2400" dirty="0">
                <a:solidFill>
                  <a:srgbClr val="FF0000"/>
                </a:solidFill>
                <a:latin typeface="Times New Roman" panose="02020603050405020304" pitchFamily="18" charset="0"/>
                <a:cs typeface="Times New Roman" panose="02020603050405020304" pitchFamily="18" charset="0"/>
              </a:rPr>
              <a:t>easy to test </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a:t>
            </a:r>
            <a:r>
              <a:rPr lang="en-US" sz="2400" dirty="0">
                <a:solidFill>
                  <a:srgbClr val="FF0000"/>
                </a:solidFill>
                <a:latin typeface="Times New Roman" panose="02020603050405020304" pitchFamily="18" charset="0"/>
                <a:cs typeface="Times New Roman" panose="02020603050405020304" pitchFamily="18" charset="0"/>
              </a:rPr>
              <a:t>is easy to modify</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Software is </a:t>
            </a:r>
            <a:r>
              <a:rPr lang="en-US" sz="2400" dirty="0">
                <a:solidFill>
                  <a:srgbClr val="FF0000"/>
                </a:solidFill>
                <a:latin typeface="Times New Roman" panose="02020603050405020304" pitchFamily="18" charset="0"/>
                <a:cs typeface="Times New Roman" panose="02020603050405020304" pitchFamily="18" charset="0"/>
              </a:rPr>
              <a:t>easy to maintain </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is easy to </a:t>
            </a:r>
            <a:r>
              <a:rPr lang="en-US" sz="2400" dirty="0">
                <a:solidFill>
                  <a:srgbClr val="FF0000"/>
                </a:solidFill>
                <a:latin typeface="Times New Roman" panose="02020603050405020304" pitchFamily="18" charset="0"/>
                <a:cs typeface="Times New Roman" panose="02020603050405020304" pitchFamily="18" charset="0"/>
              </a:rPr>
              <a:t>expand</a:t>
            </a:r>
          </a:p>
        </p:txBody>
      </p:sp>
    </p:spTree>
    <p:extLst>
      <p:ext uri="{BB962C8B-B14F-4D97-AF65-F5344CB8AC3E}">
        <p14:creationId xmlns:p14="http://schemas.microsoft.com/office/powerpoint/2010/main" val="310817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9399639" cy="2334293"/>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Problem Partitioning</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These pieces </a:t>
            </a:r>
            <a:r>
              <a:rPr lang="en-US" sz="2400" b="0" i="0" dirty="0">
                <a:solidFill>
                  <a:srgbClr val="FF0000"/>
                </a:solidFill>
                <a:effectLst/>
                <a:latin typeface="Times New Roman" panose="02020603050405020304" pitchFamily="18" charset="0"/>
                <a:cs typeface="Times New Roman" panose="02020603050405020304" pitchFamily="18" charset="0"/>
              </a:rPr>
              <a:t>cannot be entirely independent </a:t>
            </a:r>
            <a:r>
              <a:rPr lang="en-US" sz="2400" b="0" i="0" dirty="0">
                <a:solidFill>
                  <a:srgbClr val="000000"/>
                </a:solidFill>
                <a:effectLst/>
                <a:latin typeface="Times New Roman" panose="02020603050405020304" pitchFamily="18" charset="0"/>
                <a:cs typeface="Times New Roman" panose="02020603050405020304" pitchFamily="18" charset="0"/>
              </a:rPr>
              <a:t>of each other as they together form the system. They </a:t>
            </a:r>
            <a:r>
              <a:rPr lang="en-US" sz="2400" b="0" i="0" dirty="0">
                <a:solidFill>
                  <a:srgbClr val="FF0000"/>
                </a:solidFill>
                <a:effectLst/>
                <a:latin typeface="Times New Roman" panose="02020603050405020304" pitchFamily="18" charset="0"/>
                <a:cs typeface="Times New Roman" panose="02020603050405020304" pitchFamily="18" charset="0"/>
              </a:rPr>
              <a:t>have to cooperate and communicate </a:t>
            </a:r>
            <a:r>
              <a:rPr lang="en-US" sz="2400" b="0" i="0" dirty="0">
                <a:solidFill>
                  <a:srgbClr val="000000"/>
                </a:solidFill>
                <a:effectLst/>
                <a:latin typeface="Times New Roman" panose="02020603050405020304" pitchFamily="18" charset="0"/>
                <a:cs typeface="Times New Roman" panose="02020603050405020304" pitchFamily="18" charset="0"/>
              </a:rPr>
              <a:t>to solve the problem. This </a:t>
            </a:r>
            <a:r>
              <a:rPr lang="en-US" sz="2400" b="0" i="0" dirty="0">
                <a:solidFill>
                  <a:srgbClr val="FF0000"/>
                </a:solidFill>
                <a:effectLst/>
                <a:latin typeface="Times New Roman" panose="02020603050405020304" pitchFamily="18" charset="0"/>
                <a:cs typeface="Times New Roman" panose="02020603050405020304" pitchFamily="18" charset="0"/>
              </a:rPr>
              <a:t>communication adds complexity</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58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9399639" cy="4550285"/>
          </a:xfrm>
          <a:prstGeom prst="rect">
            <a:avLst/>
          </a:prstGeom>
          <a:noFill/>
        </p:spPr>
        <p:txBody>
          <a:bodyPr wrap="square">
            <a:spAutoFit/>
          </a:bodyPr>
          <a:lstStyle/>
          <a:p>
            <a:pPr algn="just">
              <a:lnSpc>
                <a:spcPct val="150000"/>
              </a:lnSpc>
            </a:pPr>
            <a:r>
              <a:rPr lang="en-US" sz="2800" b="1" i="0" dirty="0">
                <a:solidFill>
                  <a:srgbClr val="000000"/>
                </a:solidFill>
                <a:effectLst/>
                <a:latin typeface="Times New Roman" panose="02020603050405020304" pitchFamily="18" charset="0"/>
                <a:cs typeface="Times New Roman" panose="02020603050405020304" pitchFamily="18" charset="0"/>
              </a:rPr>
              <a:t>Abstraction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An abstraction is a tool that </a:t>
            </a:r>
            <a:r>
              <a:rPr lang="en-US" sz="2400" b="0" i="0" dirty="0">
                <a:solidFill>
                  <a:srgbClr val="FF0000"/>
                </a:solidFill>
                <a:effectLst/>
                <a:latin typeface="Times New Roman" panose="02020603050405020304" pitchFamily="18" charset="0"/>
                <a:cs typeface="Times New Roman" panose="02020603050405020304" pitchFamily="18" charset="0"/>
              </a:rPr>
              <a:t>enables </a:t>
            </a:r>
            <a:r>
              <a:rPr lang="en-US" sz="2400" b="0" i="0" dirty="0">
                <a:solidFill>
                  <a:srgbClr val="000000"/>
                </a:solidFill>
                <a:effectLst/>
                <a:latin typeface="Times New Roman" panose="02020603050405020304" pitchFamily="18" charset="0"/>
                <a:cs typeface="Times New Roman" panose="02020603050405020304" pitchFamily="18" charset="0"/>
              </a:rPr>
              <a:t>a designer to </a:t>
            </a:r>
            <a:r>
              <a:rPr lang="en-US" sz="2400" b="0" i="0" dirty="0">
                <a:solidFill>
                  <a:srgbClr val="FF0000"/>
                </a:solidFill>
                <a:effectLst/>
                <a:latin typeface="Times New Roman" panose="02020603050405020304" pitchFamily="18" charset="0"/>
                <a:cs typeface="Times New Roman" panose="02020603050405020304" pitchFamily="18" charset="0"/>
              </a:rPr>
              <a:t>consider a component at an abstract level</a:t>
            </a:r>
            <a:r>
              <a:rPr lang="en-US" sz="2400" b="0" i="0" dirty="0">
                <a:solidFill>
                  <a:srgbClr val="000000"/>
                </a:solidFill>
                <a:effectLst/>
                <a:latin typeface="Times New Roman" panose="02020603050405020304" pitchFamily="18" charset="0"/>
                <a:cs typeface="Times New Roman" panose="02020603050405020304" pitchFamily="18" charset="0"/>
              </a:rPr>
              <a:t> without bothering about the </a:t>
            </a:r>
            <a:r>
              <a:rPr lang="en-US" sz="2400" b="0" i="0" dirty="0">
                <a:solidFill>
                  <a:srgbClr val="FF0000"/>
                </a:solidFill>
                <a:effectLst/>
                <a:latin typeface="Times New Roman" panose="02020603050405020304" pitchFamily="18" charset="0"/>
                <a:cs typeface="Times New Roman" panose="02020603050405020304" pitchFamily="18" charset="0"/>
              </a:rPr>
              <a:t>internal details </a:t>
            </a:r>
            <a:r>
              <a:rPr lang="en-US" sz="2400" b="0" i="0" dirty="0">
                <a:solidFill>
                  <a:srgbClr val="000000"/>
                </a:solidFill>
                <a:effectLst/>
                <a:latin typeface="Times New Roman" panose="02020603050405020304" pitchFamily="18" charset="0"/>
                <a:cs typeface="Times New Roman" panose="02020603050405020304" pitchFamily="18" charset="0"/>
              </a:rPr>
              <a:t>of the implementation. Abstraction can be used for existing element as well as the component being designed. Here, there are two common abstraction mechanisms-</a:t>
            </a:r>
          </a:p>
          <a:p>
            <a:pPr marL="342900" indent="-342900" algn="just">
              <a:lnSpc>
                <a:spcPct val="150000"/>
              </a:lnSpc>
              <a:buFont typeface="Arial" panose="020B0604020202020204" pitchFamily="34" charset="0"/>
              <a:buChar char="•"/>
            </a:pPr>
            <a:r>
              <a:rPr lang="en-US" sz="2400" b="0" i="0" dirty="0">
                <a:solidFill>
                  <a:srgbClr val="C00000"/>
                </a:solidFill>
                <a:effectLst/>
                <a:latin typeface="Times New Roman" panose="02020603050405020304" pitchFamily="18" charset="0"/>
                <a:cs typeface="Times New Roman" panose="02020603050405020304" pitchFamily="18" charset="0"/>
              </a:rPr>
              <a:t> Functional Abstraction</a:t>
            </a:r>
          </a:p>
          <a:p>
            <a:pPr marL="342900" indent="-342900" algn="just">
              <a:lnSpc>
                <a:spcPct val="150000"/>
              </a:lnSpc>
              <a:buFont typeface="Arial" panose="020B0604020202020204" pitchFamily="34" charset="0"/>
              <a:buChar char="•"/>
            </a:pPr>
            <a:r>
              <a:rPr lang="en-US" sz="2400" b="0" i="0" dirty="0">
                <a:solidFill>
                  <a:srgbClr val="C00000"/>
                </a:solidFill>
                <a:effectLst/>
                <a:latin typeface="Times New Roman" panose="02020603050405020304" pitchFamily="18" charset="0"/>
                <a:cs typeface="Times New Roman" panose="02020603050405020304" pitchFamily="18" charset="0"/>
              </a:rPr>
              <a:t> Data Abstraction</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73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10350910" cy="5104282"/>
          </a:xfrm>
          <a:prstGeom prst="rect">
            <a:avLst/>
          </a:prstGeom>
          <a:noFill/>
        </p:spPr>
        <p:txBody>
          <a:bodyPr wrap="square">
            <a:spAutoFit/>
          </a:bodyPr>
          <a:lstStyle/>
          <a:p>
            <a:pPr algn="just">
              <a:lnSpc>
                <a:spcPct val="150000"/>
              </a:lnSpc>
            </a:pPr>
            <a:r>
              <a:rPr lang="en-US" sz="2800" b="1" i="0" dirty="0">
                <a:solidFill>
                  <a:srgbClr val="000000"/>
                </a:solidFill>
                <a:effectLst/>
                <a:latin typeface="Times New Roman" panose="02020603050405020304" pitchFamily="18" charset="0"/>
                <a:cs typeface="Times New Roman" panose="02020603050405020304" pitchFamily="18" charset="0"/>
              </a:rPr>
              <a:t>Abstraction</a:t>
            </a:r>
          </a:p>
          <a:p>
            <a:pPr algn="l">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Functional Abstraction</a:t>
            </a:r>
          </a:p>
          <a:p>
            <a:pPr marL="342900" indent="-342900" algn="l">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module is specified by the method it performs.</a:t>
            </a:r>
          </a:p>
          <a:p>
            <a:pPr marL="342900" indent="-342900" algn="l">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details of the </a:t>
            </a:r>
            <a:r>
              <a:rPr lang="en-US" sz="2400" b="0" i="0" dirty="0">
                <a:solidFill>
                  <a:srgbClr val="C00000"/>
                </a:solidFill>
                <a:effectLst/>
                <a:latin typeface="Times New Roman" panose="02020603050405020304" pitchFamily="18" charset="0"/>
                <a:cs typeface="Times New Roman" panose="02020603050405020304" pitchFamily="18" charset="0"/>
              </a:rPr>
              <a:t>algorithm to accomplish </a:t>
            </a:r>
            <a:r>
              <a:rPr lang="en-US" sz="2400" b="0" i="0" dirty="0">
                <a:solidFill>
                  <a:srgbClr val="000000"/>
                </a:solidFill>
                <a:effectLst/>
                <a:latin typeface="Times New Roman" panose="02020603050405020304" pitchFamily="18" charset="0"/>
                <a:cs typeface="Times New Roman" panose="02020603050405020304" pitchFamily="18" charset="0"/>
              </a:rPr>
              <a:t>the functions </a:t>
            </a:r>
            <a:r>
              <a:rPr lang="en-US" sz="2400" b="0" i="0" dirty="0">
                <a:solidFill>
                  <a:srgbClr val="C00000"/>
                </a:solidFill>
                <a:effectLst/>
                <a:latin typeface="Times New Roman" panose="02020603050405020304" pitchFamily="18" charset="0"/>
                <a:cs typeface="Times New Roman" panose="02020603050405020304" pitchFamily="18" charset="0"/>
              </a:rPr>
              <a:t>are not visible </a:t>
            </a:r>
            <a:r>
              <a:rPr lang="en-US" sz="2400" b="0" i="0" dirty="0">
                <a:solidFill>
                  <a:srgbClr val="000000"/>
                </a:solidFill>
                <a:effectLst/>
                <a:latin typeface="Times New Roman" panose="02020603050405020304" pitchFamily="18" charset="0"/>
                <a:cs typeface="Times New Roman" panose="02020603050405020304" pitchFamily="18" charset="0"/>
              </a:rPr>
              <a:t>to the user of the function</a:t>
            </a:r>
            <a:endParaRPr lang="en-US" sz="2400" b="0" i="0" dirty="0">
              <a:solidFill>
                <a:srgbClr val="610B4B"/>
              </a:solidFill>
              <a:effectLst/>
              <a:latin typeface="Times New Roman" panose="02020603050405020304" pitchFamily="18" charset="0"/>
              <a:cs typeface="Times New Roman" panose="02020603050405020304" pitchFamily="18" charset="0"/>
            </a:endParaRPr>
          </a:p>
          <a:p>
            <a:pPr algn="l">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Data Abstraction</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Details of the data elements are not visible to the users of data. Data Abstraction forms the basis for </a:t>
            </a:r>
            <a:r>
              <a:rPr lang="en-US" sz="2400" b="1" i="0" dirty="0">
                <a:solidFill>
                  <a:srgbClr val="000000"/>
                </a:solidFill>
                <a:effectLst/>
                <a:latin typeface="Times New Roman" panose="02020603050405020304" pitchFamily="18" charset="0"/>
                <a:cs typeface="Times New Roman" panose="02020603050405020304" pitchFamily="18" charset="0"/>
              </a:rPr>
              <a:t>Object Oriented design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527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10046110" cy="3780843"/>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Modularity</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Modularity specifies to the division of software into </a:t>
            </a:r>
            <a:r>
              <a:rPr lang="en-US" sz="2400" b="0" i="0" dirty="0">
                <a:solidFill>
                  <a:srgbClr val="FF0000"/>
                </a:solidFill>
                <a:effectLst/>
                <a:latin typeface="Times New Roman" panose="02020603050405020304" pitchFamily="18" charset="0"/>
                <a:cs typeface="Times New Roman" panose="02020603050405020304" pitchFamily="18" charset="0"/>
              </a:rPr>
              <a:t>separate modules </a:t>
            </a:r>
            <a:r>
              <a:rPr lang="en-US" sz="2400" b="0" i="0" dirty="0">
                <a:solidFill>
                  <a:srgbClr val="000000"/>
                </a:solidFill>
                <a:effectLst/>
                <a:latin typeface="Times New Roman" panose="02020603050405020304" pitchFamily="18" charset="0"/>
                <a:cs typeface="Times New Roman" panose="02020603050405020304" pitchFamily="18" charset="0"/>
              </a:rPr>
              <a:t>which are </a:t>
            </a:r>
            <a:r>
              <a:rPr lang="en-US" sz="2400" b="0" i="0" dirty="0">
                <a:solidFill>
                  <a:srgbClr val="FF0000"/>
                </a:solidFill>
                <a:effectLst/>
                <a:latin typeface="Times New Roman" panose="02020603050405020304" pitchFamily="18" charset="0"/>
                <a:cs typeface="Times New Roman" panose="02020603050405020304" pitchFamily="18" charset="0"/>
              </a:rPr>
              <a:t>differently named and addressed </a:t>
            </a:r>
            <a:r>
              <a:rPr lang="en-US" sz="2400" b="0" i="0" dirty="0">
                <a:solidFill>
                  <a:srgbClr val="000000"/>
                </a:solidFill>
                <a:effectLst/>
                <a:latin typeface="Times New Roman" panose="02020603050405020304" pitchFamily="18" charset="0"/>
                <a:cs typeface="Times New Roman" panose="02020603050405020304" pitchFamily="18" charset="0"/>
              </a:rPr>
              <a:t>and are integrated later on in to obtain the completely functional software. It is the only property that allows a program to be intellectually manageable. Single large programs are difficult to understand and read due to a large number of reference variables, control paths, global variables, etc.</a:t>
            </a:r>
          </a:p>
        </p:txBody>
      </p:sp>
    </p:spTree>
    <p:extLst>
      <p:ext uri="{BB962C8B-B14F-4D97-AF65-F5344CB8AC3E}">
        <p14:creationId xmlns:p14="http://schemas.microsoft.com/office/powerpoint/2010/main" val="338291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10173929" cy="3780843"/>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Modularity</a:t>
            </a:r>
          </a:p>
          <a:p>
            <a:pPr algn="l">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The desirable properties of a modular system are: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Each module is a </a:t>
            </a:r>
            <a:r>
              <a:rPr lang="en-US" sz="2400" b="0" dirty="0">
                <a:solidFill>
                  <a:srgbClr val="FF0000"/>
                </a:solidFill>
                <a:effectLst/>
                <a:latin typeface="Times New Roman" panose="02020603050405020304" pitchFamily="18" charset="0"/>
                <a:cs typeface="Times New Roman" panose="02020603050405020304" pitchFamily="18" charset="0"/>
              </a:rPr>
              <a:t>well-defined system </a:t>
            </a:r>
            <a:r>
              <a:rPr lang="en-US" sz="2400" b="0" dirty="0">
                <a:solidFill>
                  <a:srgbClr val="000000"/>
                </a:solidFill>
                <a:effectLst/>
                <a:latin typeface="Times New Roman" panose="02020603050405020304" pitchFamily="18" charset="0"/>
                <a:cs typeface="Times New Roman" panose="02020603050405020304" pitchFamily="18" charset="0"/>
              </a:rPr>
              <a:t>that can be used with other applications.</a:t>
            </a:r>
          </a:p>
          <a:p>
            <a:pPr marL="342900" indent="-342900" algn="just">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Each module has </a:t>
            </a:r>
            <a:r>
              <a:rPr lang="en-US" sz="2400" b="0" dirty="0">
                <a:solidFill>
                  <a:srgbClr val="FF0000"/>
                </a:solidFill>
                <a:effectLst/>
                <a:latin typeface="Times New Roman" panose="02020603050405020304" pitchFamily="18" charset="0"/>
                <a:cs typeface="Times New Roman" panose="02020603050405020304" pitchFamily="18" charset="0"/>
              </a:rPr>
              <a:t>single specified objectives</a:t>
            </a:r>
            <a:r>
              <a:rPr lang="en-US" sz="2400" b="0" dirty="0">
                <a:solidFill>
                  <a:srgbClr val="000000"/>
                </a:solidFill>
                <a:effectLst/>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Modules </a:t>
            </a:r>
            <a:r>
              <a:rPr lang="en-US" sz="2400" b="0" dirty="0">
                <a:solidFill>
                  <a:srgbClr val="FF0000"/>
                </a:solidFill>
                <a:effectLst/>
                <a:latin typeface="Times New Roman" panose="02020603050405020304" pitchFamily="18" charset="0"/>
                <a:cs typeface="Times New Roman" panose="02020603050405020304" pitchFamily="18" charset="0"/>
              </a:rPr>
              <a:t>can be separately compiled </a:t>
            </a:r>
            <a:r>
              <a:rPr lang="en-US" sz="2400" b="0" dirty="0">
                <a:solidFill>
                  <a:srgbClr val="000000"/>
                </a:solidFill>
                <a:effectLst/>
                <a:latin typeface="Times New Roman" panose="02020603050405020304" pitchFamily="18" charset="0"/>
                <a:cs typeface="Times New Roman" panose="02020603050405020304" pitchFamily="18" charset="0"/>
              </a:rPr>
              <a:t>and saved in the library.</a:t>
            </a:r>
          </a:p>
          <a:p>
            <a:pPr marL="342900" indent="-342900" algn="just">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Modules should be easier to use than to build.</a:t>
            </a:r>
          </a:p>
          <a:p>
            <a:pPr marL="342900" indent="-342900" algn="just">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Modules are simpler from outside than inside</a:t>
            </a:r>
          </a:p>
        </p:txBody>
      </p:sp>
    </p:spTree>
    <p:extLst>
      <p:ext uri="{BB962C8B-B14F-4D97-AF65-F5344CB8AC3E}">
        <p14:creationId xmlns:p14="http://schemas.microsoft.com/office/powerpoint/2010/main" val="88043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10803194" cy="4888839"/>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Modularity</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several </a:t>
            </a:r>
            <a:r>
              <a:rPr lang="en-US" sz="2400" b="1" i="0" dirty="0">
                <a:solidFill>
                  <a:srgbClr val="000000"/>
                </a:solidFill>
                <a:effectLst/>
                <a:latin typeface="Times New Roman" panose="02020603050405020304" pitchFamily="18" charset="0"/>
                <a:cs typeface="Times New Roman" panose="02020603050405020304" pitchFamily="18" charset="0"/>
              </a:rPr>
              <a:t>advantages</a:t>
            </a:r>
            <a:r>
              <a:rPr lang="en-US" sz="2400" b="0" i="0" dirty="0">
                <a:solidFill>
                  <a:srgbClr val="000000"/>
                </a:solidFill>
                <a:effectLst/>
                <a:latin typeface="Times New Roman" panose="02020603050405020304" pitchFamily="18" charset="0"/>
                <a:cs typeface="Times New Roman" panose="02020603050405020304" pitchFamily="18" charset="0"/>
              </a:rPr>
              <a:t> of Modularity</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allows large programs to be written by </a:t>
            </a:r>
            <a:r>
              <a:rPr lang="en-US" sz="2400" b="0" dirty="0">
                <a:solidFill>
                  <a:srgbClr val="FF0000"/>
                </a:solidFill>
                <a:effectLst/>
                <a:latin typeface="Times New Roman" panose="02020603050405020304" pitchFamily="18" charset="0"/>
                <a:cs typeface="Times New Roman" panose="02020603050405020304" pitchFamily="18" charset="0"/>
              </a:rPr>
              <a:t>several or different people</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encourages the creation of commonly used routines to be placed in the library and </a:t>
            </a:r>
            <a:r>
              <a:rPr lang="en-US" sz="2400" b="0" dirty="0">
                <a:solidFill>
                  <a:srgbClr val="FF0000"/>
                </a:solidFill>
                <a:effectLst/>
                <a:latin typeface="Times New Roman" panose="02020603050405020304" pitchFamily="18" charset="0"/>
                <a:cs typeface="Times New Roman" panose="02020603050405020304" pitchFamily="18" charset="0"/>
              </a:rPr>
              <a:t>used by other programs</a:t>
            </a:r>
            <a:r>
              <a:rPr lang="en-US" sz="2400" b="0" dirty="0">
                <a:solidFill>
                  <a:srgbClr val="000000"/>
                </a:solidFill>
                <a:effectLst/>
                <a:latin typeface="Times New Roman" panose="02020603050405020304" pitchFamily="18" charset="0"/>
                <a:cs typeface="Times New Roman" panose="02020603050405020304" pitchFamily="18" charset="0"/>
              </a:rPr>
              <a:t>.</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simplifies the overlay procedure of loading a large program into main storage.</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a:t>
            </a:r>
            <a:r>
              <a:rPr lang="en-US" sz="2400" b="0" dirty="0">
                <a:solidFill>
                  <a:srgbClr val="FF0000"/>
                </a:solidFill>
                <a:effectLst/>
                <a:latin typeface="Times New Roman" panose="02020603050405020304" pitchFamily="18" charset="0"/>
                <a:cs typeface="Times New Roman" panose="02020603050405020304" pitchFamily="18" charset="0"/>
              </a:rPr>
              <a:t>provides more checkpoints </a:t>
            </a:r>
            <a:r>
              <a:rPr lang="en-US" sz="2400" b="0" dirty="0">
                <a:solidFill>
                  <a:srgbClr val="000000"/>
                </a:solidFill>
                <a:effectLst/>
                <a:latin typeface="Times New Roman" panose="02020603050405020304" pitchFamily="18" charset="0"/>
                <a:cs typeface="Times New Roman" panose="02020603050405020304" pitchFamily="18" charset="0"/>
              </a:rPr>
              <a:t>to measure progress.</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provides a framework for complete testing, more accessible to test</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It produced the well designed and more readable program.</a:t>
            </a:r>
          </a:p>
        </p:txBody>
      </p:sp>
    </p:spTree>
    <p:extLst>
      <p:ext uri="{BB962C8B-B14F-4D97-AF65-F5344CB8AC3E}">
        <p14:creationId xmlns:p14="http://schemas.microsoft.com/office/powerpoint/2010/main" val="301702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9765982" cy="2795958"/>
          </a:xfrm>
          <a:prstGeom prst="rect">
            <a:avLst/>
          </a:prstGeom>
          <a:noFill/>
        </p:spPr>
        <p:txBody>
          <a:bodyPr wrap="square" rtlCol="0">
            <a:spAutoFit/>
          </a:bodyPr>
          <a:lstStyle/>
          <a:p>
            <a:pPr algn="just">
              <a:lnSpc>
                <a:spcPct val="150000"/>
              </a:lnSpc>
            </a:pPr>
            <a:r>
              <a:rPr lang="en-US" sz="2400" b="0" i="0" dirty="0">
                <a:solidFill>
                  <a:srgbClr val="002060"/>
                </a:solidFill>
                <a:effectLst/>
                <a:latin typeface="Times New Roman" panose="02020603050405020304" pitchFamily="18" charset="0"/>
                <a:cs typeface="Times New Roman" panose="02020603050405020304" pitchFamily="18" charset="0"/>
              </a:rPr>
              <a:t>Software design </a:t>
            </a:r>
            <a:r>
              <a:rPr lang="en-US" sz="2400" b="0" i="0" dirty="0">
                <a:solidFill>
                  <a:srgbClr val="000000"/>
                </a:solidFill>
                <a:effectLst/>
                <a:latin typeface="Times New Roman" panose="02020603050405020304" pitchFamily="18" charset="0"/>
                <a:cs typeface="Times New Roman" panose="02020603050405020304" pitchFamily="18" charset="0"/>
              </a:rPr>
              <a:t>is a mechanism to </a:t>
            </a:r>
            <a:r>
              <a:rPr lang="en-US" sz="2400" b="0" i="0" dirty="0">
                <a:solidFill>
                  <a:srgbClr val="FF0000"/>
                </a:solidFill>
                <a:effectLst/>
                <a:latin typeface="Times New Roman" panose="02020603050405020304" pitchFamily="18" charset="0"/>
                <a:cs typeface="Times New Roman" panose="02020603050405020304" pitchFamily="18" charset="0"/>
              </a:rPr>
              <a:t>transform user requirements </a:t>
            </a:r>
            <a:r>
              <a:rPr lang="en-US" sz="2400" b="0" i="0" dirty="0">
                <a:solidFill>
                  <a:srgbClr val="000000"/>
                </a:solidFill>
                <a:effectLst/>
                <a:latin typeface="Times New Roman" panose="02020603050405020304" pitchFamily="18" charset="0"/>
                <a:cs typeface="Times New Roman" panose="02020603050405020304" pitchFamily="18" charset="0"/>
              </a:rPr>
              <a:t>into some suitable form, which helps the programmer in </a:t>
            </a:r>
            <a:r>
              <a:rPr lang="en-US" sz="2400" b="0" i="0" dirty="0">
                <a:solidFill>
                  <a:srgbClr val="FF0000"/>
                </a:solidFill>
                <a:effectLst/>
                <a:latin typeface="Times New Roman" panose="02020603050405020304" pitchFamily="18" charset="0"/>
                <a:cs typeface="Times New Roman" panose="02020603050405020304" pitchFamily="18" charset="0"/>
              </a:rPr>
              <a:t>software coding and implementation</a:t>
            </a:r>
            <a:r>
              <a:rPr lang="en-US" sz="2400" b="0" i="0" dirty="0">
                <a:solidFill>
                  <a:srgbClr val="000000"/>
                </a:solidFill>
                <a:effectLst/>
                <a:latin typeface="Times New Roman" panose="02020603050405020304" pitchFamily="18" charset="0"/>
                <a:cs typeface="Times New Roman" panose="02020603050405020304" pitchFamily="18" charset="0"/>
              </a:rPr>
              <a:t>. It deals with representing the client's requirement, as described in SRS (Software Requirement Specification) document, into a form, i.e., easily implementable using programming language.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7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10803194" cy="4334841"/>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Modularity</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several </a:t>
            </a:r>
            <a:r>
              <a:rPr lang="en-US" sz="2400" b="1" i="0" dirty="0">
                <a:solidFill>
                  <a:srgbClr val="000000"/>
                </a:solidFill>
                <a:effectLst/>
                <a:latin typeface="Times New Roman" panose="02020603050405020304" pitchFamily="18" charset="0"/>
                <a:cs typeface="Times New Roman" panose="02020603050405020304" pitchFamily="18" charset="0"/>
              </a:rPr>
              <a:t>disadvantages</a:t>
            </a:r>
            <a:r>
              <a:rPr lang="en-US" sz="2400" b="0" i="0" dirty="0">
                <a:solidFill>
                  <a:srgbClr val="000000"/>
                </a:solidFill>
                <a:effectLst/>
                <a:latin typeface="Times New Roman" panose="02020603050405020304" pitchFamily="18" charset="0"/>
                <a:cs typeface="Times New Roman" panose="02020603050405020304" pitchFamily="18" charset="0"/>
              </a:rPr>
              <a:t> of Modularity</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Execution time </a:t>
            </a:r>
            <a:r>
              <a:rPr lang="en-US" sz="2400" b="0" dirty="0">
                <a:solidFill>
                  <a:srgbClr val="FF0000"/>
                </a:solidFill>
                <a:effectLst/>
                <a:latin typeface="Times New Roman" panose="02020603050405020304" pitchFamily="18" charset="0"/>
                <a:cs typeface="Times New Roman" panose="02020603050405020304" pitchFamily="18" charset="0"/>
              </a:rPr>
              <a:t>maybe, but not certainly</a:t>
            </a:r>
            <a:r>
              <a:rPr lang="en-US" sz="2400" b="0" dirty="0">
                <a:solidFill>
                  <a:srgbClr val="000000"/>
                </a:solidFill>
                <a:effectLst/>
                <a:latin typeface="Times New Roman" panose="02020603050405020304" pitchFamily="18" charset="0"/>
                <a:cs typeface="Times New Roman" panose="02020603050405020304" pitchFamily="18" charset="0"/>
              </a:rPr>
              <a:t>, longer</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Storage size perhaps, but is not certainly, increased</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Compilation and loading time may be longer</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Inter-module communication problems may be increased</a:t>
            </a:r>
          </a:p>
          <a:p>
            <a:pPr marL="342900" indent="-342900" algn="l">
              <a:lnSpc>
                <a:spcPct val="150000"/>
              </a:lnSpc>
              <a:buFont typeface="Arial" panose="020B0604020202020204" pitchFamily="34" charset="0"/>
              <a:buChar char="•"/>
            </a:pPr>
            <a:r>
              <a:rPr lang="en-US" sz="2400" b="0" dirty="0">
                <a:solidFill>
                  <a:srgbClr val="000000"/>
                </a:solidFill>
                <a:effectLst/>
                <a:latin typeface="Times New Roman" panose="02020603050405020304" pitchFamily="18" charset="0"/>
                <a:cs typeface="Times New Roman" panose="02020603050405020304" pitchFamily="18" charset="0"/>
              </a:rPr>
              <a:t>More linkage required, run-time may be longer, more source lines must be written, and more documentation has to be done</a:t>
            </a:r>
          </a:p>
        </p:txBody>
      </p:sp>
    </p:spTree>
    <p:extLst>
      <p:ext uri="{BB962C8B-B14F-4D97-AF65-F5344CB8AC3E}">
        <p14:creationId xmlns:p14="http://schemas.microsoft.com/office/powerpoint/2010/main" val="219774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0" y="1600566"/>
            <a:ext cx="10803194" cy="4334841"/>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 Design</a:t>
            </a:r>
          </a:p>
          <a:p>
            <a:pPr>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Functional Independence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Functional independence is achieved by developing functions that </a:t>
            </a:r>
            <a:r>
              <a:rPr lang="en-US" sz="2400" b="0" i="0" dirty="0">
                <a:solidFill>
                  <a:srgbClr val="FF0000"/>
                </a:solidFill>
                <a:effectLst/>
                <a:latin typeface="Times New Roman" panose="02020603050405020304" pitchFamily="18" charset="0"/>
                <a:cs typeface="Times New Roman" panose="02020603050405020304" pitchFamily="18" charset="0"/>
              </a:rPr>
              <a:t>perform only one kind of task</a:t>
            </a:r>
            <a:r>
              <a:rPr lang="en-US" sz="2400" b="0" i="0" dirty="0">
                <a:solidFill>
                  <a:srgbClr val="000000"/>
                </a:solidFill>
                <a:effectLst/>
                <a:latin typeface="Times New Roman" panose="02020603050405020304" pitchFamily="18" charset="0"/>
                <a:cs typeface="Times New Roman" panose="02020603050405020304" pitchFamily="18" charset="0"/>
              </a:rPr>
              <a:t> and do not excessively interact with other modules. Independence is important because it makes implementation more accessible and faster. The independent modules are easier to maintain, test, and reduce error propagation and can be reused in other programs as well. Thus, functional independence is a good design feature which ensures software quality.</a:t>
            </a:r>
          </a:p>
        </p:txBody>
      </p:sp>
    </p:spTree>
    <p:extLst>
      <p:ext uri="{BB962C8B-B14F-4D97-AF65-F5344CB8AC3E}">
        <p14:creationId xmlns:p14="http://schemas.microsoft.com/office/powerpoint/2010/main" val="3514706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946355" y="1690688"/>
            <a:ext cx="10803194" cy="2888291"/>
          </a:xfrm>
          <a:prstGeom prst="rect">
            <a:avLst/>
          </a:prstGeom>
          <a:noFill/>
        </p:spPr>
        <p:txBody>
          <a:bodyPr wrap="square">
            <a:spAutoFit/>
          </a:bodyPr>
          <a:lstStyle/>
          <a:p>
            <a:pPr algn="l">
              <a:lnSpc>
                <a:spcPct val="150000"/>
              </a:lnSpc>
            </a:pPr>
            <a:r>
              <a:rPr lang="en-US" sz="2800" b="1" i="0" dirty="0">
                <a:effectLst/>
                <a:latin typeface="Times New Roman" panose="02020603050405020304" pitchFamily="18" charset="0"/>
                <a:cs typeface="Times New Roman" panose="02020603050405020304" pitchFamily="18" charset="0"/>
              </a:rPr>
              <a:t>Modular Design</a:t>
            </a:r>
          </a:p>
          <a:p>
            <a:pPr>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Functional Independence</a:t>
            </a:r>
            <a:endParaRPr lang="en-US" sz="2400" b="1"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lang="en-US" sz="2400" i="0" dirty="0">
                <a:solidFill>
                  <a:srgbClr val="000000"/>
                </a:solidFill>
                <a:effectLst/>
                <a:latin typeface="Times New Roman" panose="02020603050405020304" pitchFamily="18" charset="0"/>
                <a:cs typeface="Times New Roman" panose="02020603050405020304" pitchFamily="18" charset="0"/>
              </a:rPr>
              <a:t>It is measured using two criteria:</a:t>
            </a:r>
          </a:p>
          <a:p>
            <a:pPr marL="800100" lvl="1" indent="-342900">
              <a:lnSpc>
                <a:spcPct val="150000"/>
              </a:lnSpc>
              <a:buFont typeface="Arial" panose="020B0604020202020204" pitchFamily="34" charset="0"/>
              <a:buChar char="•"/>
            </a:pPr>
            <a:r>
              <a:rPr lang="en-US" sz="2400" dirty="0">
                <a:solidFill>
                  <a:srgbClr val="FF0000"/>
                </a:solidFill>
                <a:effectLst/>
                <a:latin typeface="Times New Roman" panose="02020603050405020304" pitchFamily="18" charset="0"/>
                <a:cs typeface="Times New Roman" panose="02020603050405020304" pitchFamily="18" charset="0"/>
              </a:rPr>
              <a:t>Cohesion</a:t>
            </a:r>
          </a:p>
          <a:p>
            <a:pPr marL="800100" lvl="1" indent="-342900">
              <a:lnSpc>
                <a:spcPct val="150000"/>
              </a:lnSpc>
              <a:buFont typeface="Arial" panose="020B0604020202020204" pitchFamily="34" charset="0"/>
              <a:buChar char="•"/>
            </a:pPr>
            <a:r>
              <a:rPr lang="en-US" sz="2400" dirty="0">
                <a:solidFill>
                  <a:srgbClr val="FF0000"/>
                </a:solidFill>
                <a:effectLst/>
                <a:latin typeface="Times New Roman" panose="02020603050405020304" pitchFamily="18" charset="0"/>
                <a:cs typeface="Times New Roman" panose="02020603050405020304" pitchFamily="18" charset="0"/>
              </a:rPr>
              <a:t>Coupling</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580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946355" y="1690688"/>
            <a:ext cx="10803194" cy="3919343"/>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 Design</a:t>
            </a:r>
          </a:p>
          <a:p>
            <a:pPr>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Functional Independence</a:t>
            </a:r>
            <a:endParaRPr lang="en-US" sz="2400" b="1" dirty="0">
              <a:solidFill>
                <a:srgbClr val="000000"/>
              </a:solidFill>
              <a:latin typeface="Times New Roman" panose="02020603050405020304" pitchFamily="18" charset="0"/>
              <a:cs typeface="Times New Roman" panose="02020603050405020304" pitchFamily="18" charset="0"/>
            </a:endParaRPr>
          </a:p>
          <a:p>
            <a:pPr algn="just">
              <a:lnSpc>
                <a:spcPct val="200000"/>
              </a:lnSpc>
            </a:pPr>
            <a:r>
              <a:rPr lang="en-US" sz="2400" b="1" dirty="0">
                <a:solidFill>
                  <a:srgbClr val="FF0000"/>
                </a:solidFill>
                <a:effectLst/>
                <a:latin typeface="Times New Roman" panose="02020603050405020304" pitchFamily="18" charset="0"/>
                <a:cs typeface="Times New Roman" panose="02020603050405020304" pitchFamily="18" charset="0"/>
              </a:rPr>
              <a:t>Cohesion: </a:t>
            </a:r>
            <a:r>
              <a:rPr lang="en-US" sz="2400" dirty="0">
                <a:solidFill>
                  <a:srgbClr val="000000"/>
                </a:solidFill>
                <a:effectLst/>
                <a:latin typeface="Times New Roman" panose="02020603050405020304" pitchFamily="18" charset="0"/>
                <a:cs typeface="Times New Roman" panose="02020603050405020304" pitchFamily="18" charset="0"/>
              </a:rPr>
              <a:t>It measures the relative function strength of a module.</a:t>
            </a:r>
            <a:r>
              <a:rPr lang="en-US" sz="2400" b="0" i="0" dirty="0">
                <a:solidFill>
                  <a:srgbClr val="000000"/>
                </a:solidFill>
                <a:effectLst/>
                <a:latin typeface="Times New Roman" panose="02020603050405020304" pitchFamily="18" charset="0"/>
                <a:cs typeface="Times New Roman" panose="02020603050405020304" pitchFamily="18" charset="0"/>
              </a:rPr>
              <a:t> Cohesion is a measure that defines the degree of intra-dependability within elements of a module. The greater the cohesion, the better is the program design.</a:t>
            </a:r>
          </a:p>
          <a:p>
            <a:pPr algn="just">
              <a:lnSpc>
                <a:spcPct val="200000"/>
              </a:lnSpc>
            </a:pPr>
            <a:r>
              <a:rPr lang="en-US" sz="2400" dirty="0">
                <a:solidFill>
                  <a:srgbClr val="FF0000"/>
                </a:solidFill>
                <a:latin typeface="Times New Roman" panose="02020603050405020304" pitchFamily="18" charset="0"/>
                <a:cs typeface="Times New Roman" panose="02020603050405020304" pitchFamily="18" charset="0"/>
              </a:rPr>
              <a:t>* Types of Cohesion (Self study)</a:t>
            </a:r>
            <a:endParaRPr lang="en-US" sz="240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14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946355" y="1690688"/>
            <a:ext cx="10803194" cy="5258171"/>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 Design</a:t>
            </a:r>
          </a:p>
          <a:p>
            <a:pPr>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Functional Independence</a:t>
            </a:r>
            <a:endParaRPr lang="en-US" sz="2400" b="1" dirty="0">
              <a:solidFill>
                <a:srgbClr val="000000"/>
              </a:solidFill>
              <a:latin typeface="Times New Roman" panose="02020603050405020304" pitchFamily="18" charset="0"/>
              <a:cs typeface="Times New Roman" panose="02020603050405020304" pitchFamily="18" charset="0"/>
            </a:endParaRPr>
          </a:p>
          <a:p>
            <a:pPr algn="l">
              <a:lnSpc>
                <a:spcPct val="200000"/>
              </a:lnSpc>
            </a:pPr>
            <a:r>
              <a:rPr lang="en-US" sz="2400" b="1" dirty="0">
                <a:solidFill>
                  <a:srgbClr val="FF0000"/>
                </a:solidFill>
                <a:effectLst/>
                <a:latin typeface="Times New Roman" panose="02020603050405020304" pitchFamily="18" charset="0"/>
                <a:cs typeface="Times New Roman" panose="02020603050405020304" pitchFamily="18" charset="0"/>
              </a:rPr>
              <a:t>Coupling</a:t>
            </a:r>
            <a:r>
              <a:rPr lang="en-US" sz="2400" dirty="0">
                <a:solidFill>
                  <a:srgbClr val="FF0000"/>
                </a:solidFill>
                <a:effectLst/>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cs typeface="Times New Roman" panose="02020603050405020304" pitchFamily="18" charset="0"/>
              </a:rPr>
              <a:t>It measures the relative interdependence among modules</a:t>
            </a:r>
            <a:r>
              <a:rPr lang="en-US" sz="2400" b="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Coupling is a measure that defines the level of inter-dependability among modules of a program. It tells at what level the modules interfere and interact with each other. The lower the coupling, the better the program.</a:t>
            </a:r>
          </a:p>
          <a:p>
            <a:pPr algn="l">
              <a:lnSpc>
                <a:spcPct val="200000"/>
              </a:lnSpc>
            </a:pPr>
            <a:r>
              <a:rPr lang="en-US" sz="2400" dirty="0">
                <a:solidFill>
                  <a:srgbClr val="FF0000"/>
                </a:solidFill>
                <a:latin typeface="Times New Roman" panose="02020603050405020304" pitchFamily="18" charset="0"/>
                <a:cs typeface="Times New Roman" panose="02020603050405020304" pitchFamily="18" charset="0"/>
              </a:rPr>
              <a:t>* Types of coupling (Self study)</a:t>
            </a:r>
            <a:endParaRPr lang="en-US" sz="2400" b="0" dirty="0">
              <a:solidFill>
                <a:srgbClr val="FF0000"/>
              </a:solidFill>
              <a:effectLst/>
              <a:latin typeface="Times New Roman" panose="02020603050405020304" pitchFamily="18" charset="0"/>
              <a:cs typeface="Times New Roman" panose="02020603050405020304" pitchFamily="18" charset="0"/>
            </a:endParaRPr>
          </a:p>
          <a:p>
            <a:pPr>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907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199" y="1385206"/>
            <a:ext cx="10636045" cy="5442837"/>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Modular Design</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Information hiding:</a:t>
            </a:r>
            <a:r>
              <a:rPr lang="en-US" sz="2400" b="0" i="0" dirty="0">
                <a:solidFill>
                  <a:srgbClr val="000000"/>
                </a:solidFill>
                <a:effectLst/>
                <a:latin typeface="Times New Roman" panose="02020603050405020304" pitchFamily="18" charset="0"/>
                <a:cs typeface="Times New Roman" panose="02020603050405020304" pitchFamily="18" charset="0"/>
              </a:rPr>
              <a:t> The fundamental of Information hiding suggests that </a:t>
            </a:r>
            <a:r>
              <a:rPr lang="en-US" sz="2400" b="0" i="0" dirty="0">
                <a:solidFill>
                  <a:srgbClr val="FF0000"/>
                </a:solidFill>
                <a:effectLst/>
                <a:latin typeface="Times New Roman" panose="02020603050405020304" pitchFamily="18" charset="0"/>
                <a:cs typeface="Times New Roman" panose="02020603050405020304" pitchFamily="18" charset="0"/>
              </a:rPr>
              <a:t>modules can be characterized by the design decisions</a:t>
            </a:r>
            <a:r>
              <a:rPr lang="en-US" sz="2400" b="0" i="0" dirty="0">
                <a:solidFill>
                  <a:srgbClr val="000000"/>
                </a:solidFill>
                <a:effectLst/>
                <a:latin typeface="Times New Roman" panose="02020603050405020304" pitchFamily="18" charset="0"/>
                <a:cs typeface="Times New Roman" panose="02020603050405020304" pitchFamily="18" charset="0"/>
              </a:rPr>
              <a:t> that protect from the others,  in other words, modules should be specified that data include within a module is inaccessible to other modules that do not need for such information.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use of information hiding as design criteria for modular system provides the most significant benefits when modifications are required during testing's and later during software maintenance. </a:t>
            </a:r>
            <a:r>
              <a:rPr lang="en-US" sz="2400" dirty="0">
                <a:solidFill>
                  <a:srgbClr val="000000"/>
                </a:solidFill>
                <a:latin typeface="Times New Roman" panose="02020603050405020304" pitchFamily="18" charset="0"/>
                <a:cs typeface="Times New Roman" panose="02020603050405020304" pitchFamily="18" charset="0"/>
              </a:rPr>
              <a:t>I</a:t>
            </a:r>
            <a:r>
              <a:rPr lang="en-US" sz="2400" b="0" i="0" dirty="0">
                <a:solidFill>
                  <a:srgbClr val="000000"/>
                </a:solidFill>
                <a:effectLst/>
                <a:latin typeface="Times New Roman" panose="02020603050405020304" pitchFamily="18" charset="0"/>
                <a:cs typeface="Times New Roman" panose="02020603050405020304" pitchFamily="18" charset="0"/>
              </a:rPr>
              <a:t>nadvertent errors introduced during modifications are less likely to propagate to different locations within the software.</a:t>
            </a:r>
          </a:p>
          <a:p>
            <a:pPr>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04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199" y="1385206"/>
            <a:ext cx="10636045" cy="4888839"/>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Strategy of Design </a:t>
            </a:r>
          </a:p>
          <a:p>
            <a:pPr algn="just">
              <a:lnSpc>
                <a:spcPct val="150000"/>
              </a:lnSpc>
            </a:pPr>
            <a:r>
              <a:rPr lang="en-US" sz="2400" i="0" dirty="0">
                <a:effectLst/>
                <a:latin typeface="Times New Roman" panose="02020603050405020304" pitchFamily="18" charset="0"/>
                <a:cs typeface="Times New Roman" panose="02020603050405020304" pitchFamily="18" charset="0"/>
              </a:rPr>
              <a:t>A good system design strategy is to organize the program modules in such a method that are </a:t>
            </a:r>
            <a:r>
              <a:rPr lang="en-US" sz="2400" i="0" dirty="0">
                <a:solidFill>
                  <a:srgbClr val="FF0000"/>
                </a:solidFill>
                <a:effectLst/>
                <a:latin typeface="Times New Roman" panose="02020603050405020304" pitchFamily="18" charset="0"/>
                <a:cs typeface="Times New Roman" panose="02020603050405020304" pitchFamily="18" charset="0"/>
              </a:rPr>
              <a:t>easy to develop </a:t>
            </a:r>
            <a:r>
              <a:rPr lang="en-US" sz="2400" i="0" dirty="0">
                <a:effectLst/>
                <a:latin typeface="Times New Roman" panose="02020603050405020304" pitchFamily="18" charset="0"/>
                <a:cs typeface="Times New Roman" panose="02020603050405020304" pitchFamily="18" charset="0"/>
              </a:rPr>
              <a:t>and latter too, change. Structured design methods help developers to deal with the size and complexity of programs. Analysts generate instructions for the developers about how code should be composed and how pieces of code should fit together to form a program. To design a system, there are two possible approaches: </a:t>
            </a:r>
          </a:p>
          <a:p>
            <a:pPr marL="1714500" lvl="3" indent="-342900" algn="just">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Top-down Approach </a:t>
            </a:r>
          </a:p>
          <a:p>
            <a:pPr marL="1714500" lvl="3" indent="-342900" algn="just">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Bottom-up Approach</a:t>
            </a:r>
            <a:endParaRPr lang="en-US" sz="24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48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1" y="1385206"/>
            <a:ext cx="3429000" cy="3780843"/>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Strategy of Design </a:t>
            </a:r>
          </a:p>
          <a:p>
            <a:pPr algn="jus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Top down</a:t>
            </a:r>
            <a:r>
              <a:rPr lang="en-US" sz="2400" b="1"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approach starts with the identification of the main components and then decomposing them into their more detailed sub-components.</a:t>
            </a:r>
            <a:endParaRPr lang="en-US" sz="2400" b="1" i="0" dirty="0">
              <a:effectLst/>
              <a:latin typeface="Times New Roman" panose="02020603050405020304" pitchFamily="18" charset="0"/>
              <a:cs typeface="Times New Roman" panose="02020603050405020304" pitchFamily="18" charset="0"/>
            </a:endParaRPr>
          </a:p>
        </p:txBody>
      </p:sp>
      <p:pic>
        <p:nvPicPr>
          <p:cNvPr id="2050" name="Picture 2" descr="Software Design Principles">
            <a:extLst>
              <a:ext uri="{FF2B5EF4-FFF2-40B4-BE49-F238E27FC236}">
                <a16:creationId xmlns:a16="http://schemas.microsoft.com/office/drawing/2014/main" id="{7E938C40-ED56-42D8-83C1-3EAAF677C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437" y="1881614"/>
            <a:ext cx="6657350" cy="364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51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Principles</a:t>
            </a:r>
          </a:p>
        </p:txBody>
      </p:sp>
      <p:sp>
        <p:nvSpPr>
          <p:cNvPr id="5" name="TextBox 4">
            <a:extLst>
              <a:ext uri="{FF2B5EF4-FFF2-40B4-BE49-F238E27FC236}">
                <a16:creationId xmlns:a16="http://schemas.microsoft.com/office/drawing/2014/main" id="{DAE16184-F127-492A-8E7B-D880A6F444F7}"/>
              </a:ext>
            </a:extLst>
          </p:cNvPr>
          <p:cNvSpPr txBox="1"/>
          <p:nvPr/>
        </p:nvSpPr>
        <p:spPr>
          <a:xfrm>
            <a:off x="838201" y="1385206"/>
            <a:ext cx="3124199" cy="4888839"/>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Strategy of Design </a:t>
            </a:r>
          </a:p>
          <a:p>
            <a:pPr algn="just">
              <a:lnSpc>
                <a:spcPct val="150000"/>
              </a:lnSpc>
            </a:pPr>
            <a:r>
              <a:rPr lang="en-US" sz="240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bottom-up</a:t>
            </a:r>
            <a:r>
              <a:rPr lang="en-US" sz="2400" i="0" dirty="0">
                <a:effectLst/>
                <a:latin typeface="Times New Roman" panose="02020603050405020304" pitchFamily="18" charset="0"/>
                <a:cs typeface="Times New Roman" panose="02020603050405020304" pitchFamily="18" charset="0"/>
              </a:rPr>
              <a:t> approach begins with the lower details and moves towards up the hierarchy, as shown in fig. This approach is suitable in case of an existing system.</a:t>
            </a:r>
          </a:p>
        </p:txBody>
      </p:sp>
      <p:pic>
        <p:nvPicPr>
          <p:cNvPr id="3074" name="Picture 2" descr="Software Design Principles">
            <a:extLst>
              <a:ext uri="{FF2B5EF4-FFF2-40B4-BE49-F238E27FC236}">
                <a16:creationId xmlns:a16="http://schemas.microsoft.com/office/drawing/2014/main" id="{12DF722F-D089-49F8-81D7-92A4403BD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162" y="2163169"/>
            <a:ext cx="6599289" cy="363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74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E6EA-6F17-42AF-B5EC-1479DD9F9013}"/>
              </a:ext>
            </a:extLst>
          </p:cNvPr>
          <p:cNvSpPr>
            <a:spLocks noGrp="1"/>
          </p:cNvSpPr>
          <p:nvPr>
            <p:ph type="title"/>
          </p:nvPr>
        </p:nvSpPr>
        <p:spPr>
          <a:xfrm>
            <a:off x="838200" y="2882548"/>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741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Process</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9765982" cy="2795958"/>
          </a:xfrm>
          <a:prstGeom prst="rect">
            <a:avLst/>
          </a:prstGeom>
          <a:noFill/>
        </p:spPr>
        <p:txBody>
          <a:bodyPr wrap="square" rtlCol="0">
            <a:spAutoFit/>
          </a:bodyPr>
          <a:lstStyle/>
          <a:p>
            <a:pPr algn="l" fontAlgn="base">
              <a:lnSpc>
                <a:spcPct val="150000"/>
              </a:lnSpc>
            </a:pPr>
            <a:r>
              <a:rPr lang="en-US" sz="2400" b="0" i="0" dirty="0">
                <a:effectLst/>
                <a:latin typeface="Times New Roman" panose="02020603050405020304" pitchFamily="18" charset="0"/>
                <a:cs typeface="Times New Roman" panose="02020603050405020304" pitchFamily="18" charset="0"/>
              </a:rPr>
              <a:t>The </a:t>
            </a:r>
            <a:r>
              <a:rPr lang="en-US" sz="2400" b="0" i="0" dirty="0">
                <a:solidFill>
                  <a:srgbClr val="002060"/>
                </a:solidFill>
                <a:effectLst/>
                <a:latin typeface="Times New Roman" panose="02020603050405020304" pitchFamily="18" charset="0"/>
                <a:cs typeface="Times New Roman" panose="02020603050405020304" pitchFamily="18" charset="0"/>
              </a:rPr>
              <a:t>software design process </a:t>
            </a:r>
            <a:r>
              <a:rPr lang="en-US" sz="2400" b="0" i="0" dirty="0">
                <a:effectLst/>
                <a:latin typeface="Times New Roman" panose="02020603050405020304" pitchFamily="18" charset="0"/>
                <a:cs typeface="Times New Roman" panose="02020603050405020304" pitchFamily="18" charset="0"/>
              </a:rPr>
              <a:t>can be divided into the following three levels of phases of design:</a:t>
            </a:r>
          </a:p>
          <a:p>
            <a:pPr marL="914400" lvl="1" indent="-457200" fontAlgn="base">
              <a:lnSpc>
                <a:spcPct val="150000"/>
              </a:lnSpc>
              <a:buFont typeface="+mj-lt"/>
              <a:buAutoNum type="arabicPeriod"/>
            </a:pPr>
            <a:r>
              <a:rPr lang="en-US" sz="2400" b="0" i="0" dirty="0">
                <a:solidFill>
                  <a:srgbClr val="C00000"/>
                </a:solidFill>
                <a:effectLst/>
                <a:latin typeface="Times New Roman" panose="02020603050405020304" pitchFamily="18" charset="0"/>
                <a:cs typeface="Times New Roman" panose="02020603050405020304" pitchFamily="18" charset="0"/>
              </a:rPr>
              <a:t>Interface Design</a:t>
            </a:r>
          </a:p>
          <a:p>
            <a:pPr marL="914400" lvl="1" indent="-457200" fontAlgn="base">
              <a:lnSpc>
                <a:spcPct val="150000"/>
              </a:lnSpc>
              <a:buFont typeface="+mj-lt"/>
              <a:buAutoNum type="arabicPeriod"/>
            </a:pPr>
            <a:r>
              <a:rPr lang="en-US" sz="2400" b="0" i="0" dirty="0">
                <a:solidFill>
                  <a:srgbClr val="C00000"/>
                </a:solidFill>
                <a:effectLst/>
                <a:latin typeface="Times New Roman" panose="02020603050405020304" pitchFamily="18" charset="0"/>
                <a:cs typeface="Times New Roman" panose="02020603050405020304" pitchFamily="18" charset="0"/>
              </a:rPr>
              <a:t>Architectural Design</a:t>
            </a:r>
          </a:p>
          <a:p>
            <a:pPr marL="914400" lvl="1" indent="-457200" fontAlgn="base">
              <a:lnSpc>
                <a:spcPct val="150000"/>
              </a:lnSpc>
              <a:buFont typeface="+mj-lt"/>
              <a:buAutoNum type="arabicPeriod"/>
            </a:pPr>
            <a:r>
              <a:rPr lang="en-US" sz="2400" b="0" i="0" dirty="0">
                <a:solidFill>
                  <a:srgbClr val="C00000"/>
                </a:solidFill>
                <a:effectLst/>
                <a:latin typeface="Times New Roman" panose="02020603050405020304" pitchFamily="18" charset="0"/>
                <a:cs typeface="Times New Roman" panose="02020603050405020304" pitchFamily="18" charset="0"/>
              </a:rPr>
              <a:t>Detailed Design</a:t>
            </a:r>
          </a:p>
        </p:txBody>
      </p:sp>
    </p:spTree>
    <p:extLst>
      <p:ext uri="{BB962C8B-B14F-4D97-AF65-F5344CB8AC3E}">
        <p14:creationId xmlns:p14="http://schemas.microsoft.com/office/powerpoint/2010/main" val="347678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Process</a:t>
            </a:r>
          </a:p>
        </p:txBody>
      </p:sp>
      <p:sp>
        <p:nvSpPr>
          <p:cNvPr id="5" name="TextBox 4">
            <a:extLst>
              <a:ext uri="{FF2B5EF4-FFF2-40B4-BE49-F238E27FC236}">
                <a16:creationId xmlns:a16="http://schemas.microsoft.com/office/drawing/2014/main" id="{4613D4C7-58ED-4F57-97BE-7A4C7BA0920F}"/>
              </a:ext>
            </a:extLst>
          </p:cNvPr>
          <p:cNvSpPr txBox="1"/>
          <p:nvPr/>
        </p:nvSpPr>
        <p:spPr>
          <a:xfrm>
            <a:off x="838201" y="1410362"/>
            <a:ext cx="10960509" cy="4550285"/>
          </a:xfrm>
          <a:prstGeom prst="rect">
            <a:avLst/>
          </a:prstGeom>
          <a:noFill/>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Interface design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Interface design is the </a:t>
            </a:r>
            <a:r>
              <a:rPr lang="en-US" sz="2400" dirty="0">
                <a:solidFill>
                  <a:srgbClr val="FF0000"/>
                </a:solidFill>
                <a:latin typeface="Times New Roman" panose="02020603050405020304" pitchFamily="18" charset="0"/>
                <a:cs typeface="Times New Roman" panose="02020603050405020304" pitchFamily="18" charset="0"/>
              </a:rPr>
              <a:t>specification</a:t>
            </a:r>
            <a:r>
              <a:rPr lang="en-US" sz="2400" dirty="0">
                <a:latin typeface="Times New Roman" panose="02020603050405020304" pitchFamily="18" charset="0"/>
                <a:cs typeface="Times New Roman" panose="02020603050405020304" pitchFamily="18" charset="0"/>
              </a:rPr>
              <a:t> of the </a:t>
            </a:r>
            <a:r>
              <a:rPr lang="en-US" sz="2400" dirty="0">
                <a:solidFill>
                  <a:srgbClr val="FF0000"/>
                </a:solidFill>
                <a:latin typeface="Times New Roman" panose="02020603050405020304" pitchFamily="18" charset="0"/>
                <a:cs typeface="Times New Roman" panose="02020603050405020304" pitchFamily="18" charset="0"/>
              </a:rPr>
              <a:t>interaction between a system and its environment</a:t>
            </a:r>
            <a:r>
              <a:rPr lang="en-US" sz="24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During interface design, the </a:t>
            </a:r>
            <a:r>
              <a:rPr lang="en-US" sz="2400" dirty="0">
                <a:solidFill>
                  <a:srgbClr val="FF0000"/>
                </a:solidFill>
                <a:latin typeface="Times New Roman" panose="02020603050405020304" pitchFamily="18" charset="0"/>
                <a:cs typeface="Times New Roman" panose="02020603050405020304" pitchFamily="18" charset="0"/>
              </a:rPr>
              <a:t>internal of the systems are completely ignored </a:t>
            </a:r>
            <a:r>
              <a:rPr lang="en-US" sz="2400" dirty="0">
                <a:latin typeface="Times New Roman" panose="02020603050405020304" pitchFamily="18" charset="0"/>
                <a:cs typeface="Times New Roman" panose="02020603050405020304" pitchFamily="18" charset="0"/>
              </a:rPr>
              <a:t>and the system is treated as a black box. Attention is focused on the dialogue between the </a:t>
            </a:r>
            <a:r>
              <a:rPr lang="en-US" sz="2400" dirty="0">
                <a:solidFill>
                  <a:srgbClr val="FF0000"/>
                </a:solidFill>
                <a:latin typeface="Times New Roman" panose="02020603050405020304" pitchFamily="18" charset="0"/>
                <a:cs typeface="Times New Roman" panose="02020603050405020304" pitchFamily="18" charset="0"/>
              </a:rPr>
              <a:t>target system and the users, devices, and other systems </a:t>
            </a:r>
            <a:r>
              <a:rPr lang="en-US" sz="2400" dirty="0">
                <a:latin typeface="Times New Roman" panose="02020603050405020304" pitchFamily="18" charset="0"/>
                <a:cs typeface="Times New Roman" panose="02020603050405020304" pitchFamily="18" charset="0"/>
              </a:rPr>
              <a:t>with which it interacts.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design problem statement produced during the problem analysis step should identify the people, other systems, and devices which are collectively called </a:t>
            </a:r>
            <a:r>
              <a:rPr lang="en-US" sz="2400" dirty="0">
                <a:solidFill>
                  <a:srgbClr val="FF0000"/>
                </a:solidFill>
                <a:latin typeface="Times New Roman" panose="02020603050405020304" pitchFamily="18" charset="0"/>
                <a:cs typeface="Times New Roman" panose="02020603050405020304" pitchFamily="18" charset="0"/>
              </a:rPr>
              <a:t>agents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979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Process</a:t>
            </a:r>
          </a:p>
        </p:txBody>
      </p:sp>
      <p:sp>
        <p:nvSpPr>
          <p:cNvPr id="5" name="TextBox 4">
            <a:extLst>
              <a:ext uri="{FF2B5EF4-FFF2-40B4-BE49-F238E27FC236}">
                <a16:creationId xmlns:a16="http://schemas.microsoft.com/office/drawing/2014/main" id="{4613D4C7-58ED-4F57-97BE-7A4C7BA0920F}"/>
              </a:ext>
            </a:extLst>
          </p:cNvPr>
          <p:cNvSpPr txBox="1"/>
          <p:nvPr/>
        </p:nvSpPr>
        <p:spPr>
          <a:xfrm>
            <a:off x="838201" y="1410362"/>
            <a:ext cx="10960509" cy="5104282"/>
          </a:xfrm>
          <a:prstGeom prst="rect">
            <a:avLst/>
          </a:prstGeom>
          <a:noFill/>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Interface design </a:t>
            </a:r>
          </a:p>
          <a:p>
            <a:pPr algn="just">
              <a:lnSpc>
                <a:spcPct val="150000"/>
              </a:lnSpc>
            </a:pPr>
            <a:r>
              <a:rPr lang="en-US" sz="2400" dirty="0">
                <a:latin typeface="Times New Roman" panose="02020603050405020304" pitchFamily="18" charset="0"/>
                <a:cs typeface="Times New Roman" panose="02020603050405020304" pitchFamily="18" charset="0"/>
              </a:rPr>
              <a:t>Interface design should include the following details: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Precise description of events in the environment, or messages from agents to which the </a:t>
            </a:r>
            <a:r>
              <a:rPr lang="en-US" sz="2400" dirty="0">
                <a:solidFill>
                  <a:srgbClr val="FF0000"/>
                </a:solidFill>
                <a:latin typeface="Times New Roman" panose="02020603050405020304" pitchFamily="18" charset="0"/>
                <a:cs typeface="Times New Roman" panose="02020603050405020304" pitchFamily="18" charset="0"/>
              </a:rPr>
              <a:t>system must respond</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Precise description of the events or messages that the </a:t>
            </a:r>
            <a:r>
              <a:rPr lang="en-US" sz="2400" dirty="0">
                <a:solidFill>
                  <a:srgbClr val="FF0000"/>
                </a:solidFill>
                <a:latin typeface="Times New Roman" panose="02020603050405020304" pitchFamily="18" charset="0"/>
                <a:cs typeface="Times New Roman" panose="02020603050405020304" pitchFamily="18" charset="0"/>
              </a:rPr>
              <a:t>system must produce</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dirty="0">
                <a:solidFill>
                  <a:srgbClr val="FF0000"/>
                </a:solidFill>
                <a:latin typeface="Times New Roman" panose="02020603050405020304" pitchFamily="18" charset="0"/>
                <a:cs typeface="Times New Roman" panose="02020603050405020304" pitchFamily="18" charset="0"/>
              </a:rPr>
              <a:t>Specification on the data, and the formats </a:t>
            </a:r>
            <a:r>
              <a:rPr lang="en-US" sz="2400" dirty="0">
                <a:latin typeface="Times New Roman" panose="02020603050405020304" pitchFamily="18" charset="0"/>
                <a:cs typeface="Times New Roman" panose="02020603050405020304" pitchFamily="18" charset="0"/>
              </a:rPr>
              <a:t>of the data coming into and going out of the system.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Specification of the </a:t>
            </a:r>
            <a:r>
              <a:rPr lang="en-US" sz="2400" dirty="0">
                <a:solidFill>
                  <a:srgbClr val="FF0000"/>
                </a:solidFill>
                <a:latin typeface="Times New Roman" panose="02020603050405020304" pitchFamily="18" charset="0"/>
                <a:cs typeface="Times New Roman" panose="02020603050405020304" pitchFamily="18" charset="0"/>
              </a:rPr>
              <a:t>ordering and timing relationships</a:t>
            </a:r>
            <a:r>
              <a:rPr lang="en-US" sz="2400" dirty="0">
                <a:latin typeface="Times New Roman" panose="02020603050405020304" pitchFamily="18" charset="0"/>
                <a:cs typeface="Times New Roman" panose="02020603050405020304" pitchFamily="18" charset="0"/>
              </a:rPr>
              <a:t> between incoming events or messages, and outgoing events or outputs.</a:t>
            </a:r>
          </a:p>
        </p:txBody>
      </p:sp>
    </p:spTree>
    <p:extLst>
      <p:ext uri="{BB962C8B-B14F-4D97-AF65-F5344CB8AC3E}">
        <p14:creationId xmlns:p14="http://schemas.microsoft.com/office/powerpoint/2010/main" val="2734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Process</a:t>
            </a:r>
          </a:p>
        </p:txBody>
      </p:sp>
      <p:sp>
        <p:nvSpPr>
          <p:cNvPr id="5" name="TextBox 4">
            <a:extLst>
              <a:ext uri="{FF2B5EF4-FFF2-40B4-BE49-F238E27FC236}">
                <a16:creationId xmlns:a16="http://schemas.microsoft.com/office/drawing/2014/main" id="{4613D4C7-58ED-4F57-97BE-7A4C7BA0920F}"/>
              </a:ext>
            </a:extLst>
          </p:cNvPr>
          <p:cNvSpPr txBox="1"/>
          <p:nvPr/>
        </p:nvSpPr>
        <p:spPr>
          <a:xfrm>
            <a:off x="838201" y="1410362"/>
            <a:ext cx="10960509" cy="2888291"/>
          </a:xfrm>
          <a:prstGeom prst="rect">
            <a:avLst/>
          </a:prstGeom>
          <a:noFill/>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Architectural design</a:t>
            </a:r>
          </a:p>
          <a:p>
            <a:pPr>
              <a:lnSpc>
                <a:spcPct val="150000"/>
              </a:lnSpc>
            </a:pPr>
            <a:r>
              <a:rPr lang="en-US" sz="2400" dirty="0">
                <a:latin typeface="Times New Roman" panose="02020603050405020304" pitchFamily="18" charset="0"/>
                <a:cs typeface="Times New Roman" panose="02020603050405020304" pitchFamily="18" charset="0"/>
              </a:rPr>
              <a:t>Architectural design is the </a:t>
            </a:r>
            <a:r>
              <a:rPr lang="en-US" sz="2400" dirty="0">
                <a:solidFill>
                  <a:srgbClr val="C00000"/>
                </a:solidFill>
                <a:latin typeface="Times New Roman" panose="02020603050405020304" pitchFamily="18" charset="0"/>
                <a:cs typeface="Times New Roman" panose="02020603050405020304" pitchFamily="18" charset="0"/>
              </a:rPr>
              <a:t>specification of the major components </a:t>
            </a:r>
            <a:r>
              <a:rPr lang="en-US" sz="2400" dirty="0">
                <a:latin typeface="Times New Roman" panose="02020603050405020304" pitchFamily="18" charset="0"/>
                <a:cs typeface="Times New Roman" panose="02020603050405020304" pitchFamily="18" charset="0"/>
              </a:rPr>
              <a:t>of a system, their responsibilities, properties, interfaces, and the relationships and interactions between them. In architectural design, the </a:t>
            </a:r>
            <a:r>
              <a:rPr lang="en-US" sz="2400" dirty="0">
                <a:solidFill>
                  <a:srgbClr val="C00000"/>
                </a:solidFill>
                <a:latin typeface="Times New Roman" panose="02020603050405020304" pitchFamily="18" charset="0"/>
                <a:cs typeface="Times New Roman" panose="02020603050405020304" pitchFamily="18" charset="0"/>
              </a:rPr>
              <a:t>overall structure of the system is chosen</a:t>
            </a:r>
            <a:r>
              <a:rPr lang="en-US" sz="2400" dirty="0">
                <a:latin typeface="Times New Roman" panose="02020603050405020304" pitchFamily="18" charset="0"/>
                <a:cs typeface="Times New Roman" panose="02020603050405020304" pitchFamily="18" charset="0"/>
              </a:rPr>
              <a:t>, but the internal details of major </a:t>
            </a:r>
            <a:r>
              <a:rPr lang="en-US" sz="2400" dirty="0">
                <a:solidFill>
                  <a:srgbClr val="C00000"/>
                </a:solidFill>
                <a:latin typeface="Times New Roman" panose="02020603050405020304" pitchFamily="18" charset="0"/>
                <a:cs typeface="Times New Roman" panose="02020603050405020304" pitchFamily="18" charset="0"/>
              </a:rPr>
              <a:t>components are ignored</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504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Process</a:t>
            </a:r>
          </a:p>
        </p:txBody>
      </p:sp>
      <p:sp>
        <p:nvSpPr>
          <p:cNvPr id="5" name="TextBox 4">
            <a:extLst>
              <a:ext uri="{FF2B5EF4-FFF2-40B4-BE49-F238E27FC236}">
                <a16:creationId xmlns:a16="http://schemas.microsoft.com/office/drawing/2014/main" id="{4613D4C7-58ED-4F57-97BE-7A4C7BA0920F}"/>
              </a:ext>
            </a:extLst>
          </p:cNvPr>
          <p:cNvSpPr txBox="1"/>
          <p:nvPr/>
        </p:nvSpPr>
        <p:spPr>
          <a:xfrm>
            <a:off x="838201" y="1410362"/>
            <a:ext cx="10960509" cy="3996287"/>
          </a:xfrm>
          <a:prstGeom prst="rect">
            <a:avLst/>
          </a:prstGeom>
          <a:noFill/>
        </p:spPr>
        <p:txBody>
          <a:bodyPr wrap="square">
            <a:spAutoFit/>
          </a:bodyPr>
          <a:lstStyle/>
          <a:p>
            <a:pPr>
              <a:lnSpc>
                <a:spcPct val="150000"/>
              </a:lnSpc>
            </a:pPr>
            <a:r>
              <a:rPr lang="en-US" sz="2800" b="1" dirty="0">
                <a:latin typeface="Times New Roman" panose="02020603050405020304" pitchFamily="18" charset="0"/>
                <a:cs typeface="Times New Roman" panose="02020603050405020304" pitchFamily="18" charset="0"/>
              </a:rPr>
              <a:t>Architectural design</a:t>
            </a:r>
          </a:p>
          <a:p>
            <a:pPr algn="just">
              <a:lnSpc>
                <a:spcPct val="150000"/>
              </a:lnSpc>
            </a:pPr>
            <a:r>
              <a:rPr lang="en-US" sz="2400" dirty="0">
                <a:latin typeface="Times New Roman" panose="02020603050405020304" pitchFamily="18" charset="0"/>
                <a:cs typeface="Times New Roman" panose="02020603050405020304" pitchFamily="18" charset="0"/>
              </a:rPr>
              <a:t>Issues in architectural design includes: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Gross </a:t>
            </a:r>
            <a:r>
              <a:rPr lang="en-US" sz="2400" dirty="0">
                <a:solidFill>
                  <a:srgbClr val="C00000"/>
                </a:solidFill>
                <a:latin typeface="Times New Roman" panose="02020603050405020304" pitchFamily="18" charset="0"/>
                <a:cs typeface="Times New Roman" panose="02020603050405020304" pitchFamily="18" charset="0"/>
              </a:rPr>
              <a:t>decomposition</a:t>
            </a:r>
            <a:r>
              <a:rPr lang="en-US" sz="2400" dirty="0">
                <a:latin typeface="Times New Roman" panose="02020603050405020304" pitchFamily="18" charset="0"/>
                <a:cs typeface="Times New Roman" panose="02020603050405020304" pitchFamily="18" charset="0"/>
              </a:rPr>
              <a:t> of the systems into major components.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Allocation of </a:t>
            </a:r>
            <a:r>
              <a:rPr lang="en-US" sz="2400" dirty="0">
                <a:solidFill>
                  <a:srgbClr val="C00000"/>
                </a:solidFill>
                <a:latin typeface="Times New Roman" panose="02020603050405020304" pitchFamily="18" charset="0"/>
                <a:cs typeface="Times New Roman" panose="02020603050405020304" pitchFamily="18" charset="0"/>
              </a:rPr>
              <a:t>functional responsibilities</a:t>
            </a:r>
            <a:r>
              <a:rPr lang="en-US" sz="2400" dirty="0">
                <a:latin typeface="Times New Roman" panose="02020603050405020304" pitchFamily="18" charset="0"/>
                <a:cs typeface="Times New Roman" panose="02020603050405020304" pitchFamily="18" charset="0"/>
              </a:rPr>
              <a:t> to components.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Component Interfaces Component scaling and performance properties, resource consumption properties, reliability properties, and so forth.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Communication and </a:t>
            </a:r>
            <a:r>
              <a:rPr lang="en-US" sz="2400" dirty="0">
                <a:solidFill>
                  <a:srgbClr val="C00000"/>
                </a:solidFill>
                <a:latin typeface="Times New Roman" panose="02020603050405020304" pitchFamily="18" charset="0"/>
                <a:cs typeface="Times New Roman" panose="02020603050405020304" pitchFamily="18" charset="0"/>
              </a:rPr>
              <a:t>interaction between components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529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Process</a:t>
            </a:r>
          </a:p>
        </p:txBody>
      </p:sp>
      <p:sp>
        <p:nvSpPr>
          <p:cNvPr id="5" name="TextBox 4">
            <a:extLst>
              <a:ext uri="{FF2B5EF4-FFF2-40B4-BE49-F238E27FC236}">
                <a16:creationId xmlns:a16="http://schemas.microsoft.com/office/drawing/2014/main" id="{4613D4C7-58ED-4F57-97BE-7A4C7BA0920F}"/>
              </a:ext>
            </a:extLst>
          </p:cNvPr>
          <p:cNvSpPr txBox="1"/>
          <p:nvPr/>
        </p:nvSpPr>
        <p:spPr>
          <a:xfrm>
            <a:off x="838201" y="1410362"/>
            <a:ext cx="10960509" cy="2118850"/>
          </a:xfrm>
          <a:prstGeom prst="rect">
            <a:avLst/>
          </a:prstGeom>
          <a:noFill/>
        </p:spPr>
        <p:txBody>
          <a:bodyPr wrap="square">
            <a:spAutoFit/>
          </a:bodyPr>
          <a:lstStyle/>
          <a:p>
            <a:pPr algn="l" fontAlgn="base"/>
            <a:r>
              <a:rPr lang="en-US" sz="2800" b="1" dirty="0">
                <a:effectLst/>
                <a:latin typeface="Times New Roman" panose="02020603050405020304" pitchFamily="18" charset="0"/>
                <a:cs typeface="Times New Roman" panose="02020603050405020304" pitchFamily="18" charset="0"/>
              </a:rPr>
              <a:t>Detailed Design</a:t>
            </a:r>
          </a:p>
          <a:p>
            <a:pPr algn="just" fontAlgn="base">
              <a:lnSpc>
                <a:spcPct val="150000"/>
              </a:lnSpc>
            </a:pPr>
            <a:r>
              <a:rPr lang="en-US" sz="2400" b="0" dirty="0">
                <a:effectLst/>
                <a:latin typeface="Times New Roman" panose="02020603050405020304" pitchFamily="18" charset="0"/>
                <a:cs typeface="Times New Roman" panose="02020603050405020304" pitchFamily="18" charset="0"/>
              </a:rPr>
              <a:t>Design is the specification of the internal elements of all major system components, their properties, relationships, processing, and often their algorithms and the data structures.</a:t>
            </a:r>
          </a:p>
        </p:txBody>
      </p:sp>
    </p:spTree>
    <p:extLst>
      <p:ext uri="{BB962C8B-B14F-4D97-AF65-F5344CB8AC3E}">
        <p14:creationId xmlns:p14="http://schemas.microsoft.com/office/powerpoint/2010/main" val="292213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Design Process</a:t>
            </a:r>
          </a:p>
        </p:txBody>
      </p:sp>
      <p:sp>
        <p:nvSpPr>
          <p:cNvPr id="5" name="TextBox 4">
            <a:extLst>
              <a:ext uri="{FF2B5EF4-FFF2-40B4-BE49-F238E27FC236}">
                <a16:creationId xmlns:a16="http://schemas.microsoft.com/office/drawing/2014/main" id="{4613D4C7-58ED-4F57-97BE-7A4C7BA0920F}"/>
              </a:ext>
            </a:extLst>
          </p:cNvPr>
          <p:cNvSpPr txBox="1"/>
          <p:nvPr/>
        </p:nvSpPr>
        <p:spPr>
          <a:xfrm>
            <a:off x="838201" y="1410362"/>
            <a:ext cx="11098160" cy="4616648"/>
          </a:xfrm>
          <a:prstGeom prst="rect">
            <a:avLst/>
          </a:prstGeom>
          <a:noFill/>
        </p:spPr>
        <p:txBody>
          <a:bodyPr wrap="square">
            <a:spAutoFit/>
          </a:bodyPr>
          <a:lstStyle/>
          <a:p>
            <a:pPr algn="l" fontAlgn="base"/>
            <a:r>
              <a:rPr lang="en-US" sz="2800" b="1" dirty="0">
                <a:effectLst/>
                <a:latin typeface="Times New Roman" panose="02020603050405020304" pitchFamily="18" charset="0"/>
                <a:cs typeface="Times New Roman" panose="02020603050405020304" pitchFamily="18" charset="0"/>
              </a:rPr>
              <a:t>Detailed Design</a:t>
            </a:r>
          </a:p>
          <a:p>
            <a:pPr algn="l" fontAlgn="base">
              <a:lnSpc>
                <a:spcPct val="150000"/>
              </a:lnSpc>
            </a:pPr>
            <a:r>
              <a:rPr lang="en-US" sz="2800" b="0" dirty="0">
                <a:effectLst/>
                <a:latin typeface="Times New Roman" panose="02020603050405020304" pitchFamily="18" charset="0"/>
                <a:cs typeface="Times New Roman" panose="02020603050405020304" pitchFamily="18" charset="0"/>
              </a:rPr>
              <a:t>The detailed design may include:</a:t>
            </a:r>
          </a:p>
          <a:p>
            <a:pPr marL="342900" indent="-342900" algn="l" fontAlgn="base">
              <a:buFont typeface="Arial" panose="020B0604020202020204" pitchFamily="34" charset="0"/>
              <a:buChar char="•"/>
            </a:pPr>
            <a:r>
              <a:rPr lang="en-US" sz="2800" b="0" dirty="0">
                <a:effectLst/>
                <a:latin typeface="Times New Roman" panose="02020603050405020304" pitchFamily="18" charset="0"/>
                <a:cs typeface="Times New Roman" panose="02020603050405020304" pitchFamily="18" charset="0"/>
              </a:rPr>
              <a:t>Decomposition of major system components </a:t>
            </a:r>
            <a:r>
              <a:rPr lang="en-US" sz="2800" b="0" dirty="0">
                <a:solidFill>
                  <a:srgbClr val="FF0000"/>
                </a:solidFill>
                <a:effectLst/>
                <a:latin typeface="Times New Roman" panose="02020603050405020304" pitchFamily="18" charset="0"/>
                <a:cs typeface="Times New Roman" panose="02020603050405020304" pitchFamily="18" charset="0"/>
              </a:rPr>
              <a:t>into program units</a:t>
            </a:r>
            <a:r>
              <a:rPr lang="en-US" sz="2800" b="0" dirty="0">
                <a:effectLst/>
                <a:latin typeface="Times New Roman" panose="02020603050405020304" pitchFamily="18" charset="0"/>
                <a:cs typeface="Times New Roman" panose="02020603050405020304" pitchFamily="18" charset="0"/>
              </a:rPr>
              <a:t>.</a:t>
            </a:r>
          </a:p>
          <a:p>
            <a:pPr marL="342900" indent="-342900" algn="l" fontAlgn="base">
              <a:buFont typeface="Arial" panose="020B0604020202020204" pitchFamily="34" charset="0"/>
              <a:buChar char="•"/>
            </a:pPr>
            <a:r>
              <a:rPr lang="en-US" sz="2800" b="0" dirty="0">
                <a:effectLst/>
                <a:latin typeface="Times New Roman" panose="02020603050405020304" pitchFamily="18" charset="0"/>
                <a:cs typeface="Times New Roman" panose="02020603050405020304" pitchFamily="18" charset="0"/>
              </a:rPr>
              <a:t>Allocation of </a:t>
            </a:r>
            <a:r>
              <a:rPr lang="en-US" sz="2800" b="0" dirty="0">
                <a:solidFill>
                  <a:srgbClr val="FF0000"/>
                </a:solidFill>
                <a:effectLst/>
                <a:latin typeface="Times New Roman" panose="02020603050405020304" pitchFamily="18" charset="0"/>
                <a:cs typeface="Times New Roman" panose="02020603050405020304" pitchFamily="18" charset="0"/>
              </a:rPr>
              <a:t>functional responsibilities </a:t>
            </a:r>
            <a:r>
              <a:rPr lang="en-US" sz="2800" b="0" dirty="0">
                <a:effectLst/>
                <a:latin typeface="Times New Roman" panose="02020603050405020304" pitchFamily="18" charset="0"/>
                <a:cs typeface="Times New Roman" panose="02020603050405020304" pitchFamily="18" charset="0"/>
              </a:rPr>
              <a:t>to units.</a:t>
            </a:r>
          </a:p>
          <a:p>
            <a:pPr marL="342900" indent="-342900" algn="l" fontAlgn="base">
              <a:buFont typeface="Arial" panose="020B0604020202020204" pitchFamily="34" charset="0"/>
              <a:buChar char="•"/>
            </a:pPr>
            <a:r>
              <a:rPr lang="en-US" sz="2800" b="0" dirty="0">
                <a:solidFill>
                  <a:srgbClr val="FF0000"/>
                </a:solidFill>
                <a:effectLst/>
                <a:latin typeface="Times New Roman" panose="02020603050405020304" pitchFamily="18" charset="0"/>
                <a:cs typeface="Times New Roman" panose="02020603050405020304" pitchFamily="18" charset="0"/>
              </a:rPr>
              <a:t>User interfaces</a:t>
            </a:r>
          </a:p>
          <a:p>
            <a:pPr marL="342900" indent="-342900" algn="l" fontAlgn="base">
              <a:buFont typeface="Arial" panose="020B0604020202020204" pitchFamily="34" charset="0"/>
              <a:buChar char="•"/>
            </a:pPr>
            <a:r>
              <a:rPr lang="en-US" sz="2800" b="0" dirty="0">
                <a:effectLst/>
                <a:latin typeface="Times New Roman" panose="02020603050405020304" pitchFamily="18" charset="0"/>
                <a:cs typeface="Times New Roman" panose="02020603050405020304" pitchFamily="18" charset="0"/>
              </a:rPr>
              <a:t>Unit states and </a:t>
            </a:r>
            <a:r>
              <a:rPr lang="en-US" sz="2800" b="0" dirty="0">
                <a:solidFill>
                  <a:srgbClr val="FF0000"/>
                </a:solidFill>
                <a:effectLst/>
                <a:latin typeface="Times New Roman" panose="02020603050405020304" pitchFamily="18" charset="0"/>
                <a:cs typeface="Times New Roman" panose="02020603050405020304" pitchFamily="18" charset="0"/>
              </a:rPr>
              <a:t>state changes</a:t>
            </a:r>
          </a:p>
          <a:p>
            <a:pPr marL="342900" indent="-342900" algn="l" fontAlgn="base">
              <a:buFont typeface="Arial" panose="020B0604020202020204" pitchFamily="34" charset="0"/>
              <a:buChar char="•"/>
            </a:pPr>
            <a:r>
              <a:rPr lang="en-US" sz="2800" b="0" dirty="0">
                <a:solidFill>
                  <a:srgbClr val="FF0000"/>
                </a:solidFill>
                <a:effectLst/>
                <a:latin typeface="Times New Roman" panose="02020603050405020304" pitchFamily="18" charset="0"/>
                <a:cs typeface="Times New Roman" panose="02020603050405020304" pitchFamily="18" charset="0"/>
              </a:rPr>
              <a:t>Data and control interaction between units</a:t>
            </a:r>
          </a:p>
          <a:p>
            <a:pPr marL="342900" indent="-342900" algn="l" fontAlgn="base">
              <a:buFont typeface="Arial" panose="020B0604020202020204" pitchFamily="34" charset="0"/>
              <a:buChar char="•"/>
            </a:pPr>
            <a:r>
              <a:rPr lang="en-US" sz="2800" b="0" dirty="0">
                <a:effectLst/>
                <a:latin typeface="Times New Roman" panose="02020603050405020304" pitchFamily="18" charset="0"/>
                <a:cs typeface="Times New Roman" panose="02020603050405020304" pitchFamily="18" charset="0"/>
              </a:rPr>
              <a:t>Data packaging and implementation, including issues of scope and visibility of program elements</a:t>
            </a:r>
          </a:p>
          <a:p>
            <a:pPr marL="342900" indent="-342900" algn="l" fontAlgn="base">
              <a:buFont typeface="Arial" panose="020B0604020202020204" pitchFamily="34" charset="0"/>
              <a:buChar char="•"/>
            </a:pPr>
            <a:r>
              <a:rPr lang="en-US" sz="2800" b="0" dirty="0">
                <a:effectLst/>
                <a:latin typeface="Times New Roman" panose="02020603050405020304" pitchFamily="18" charset="0"/>
                <a:cs typeface="Times New Roman" panose="02020603050405020304" pitchFamily="18" charset="0"/>
              </a:rPr>
              <a:t>Algorithms and data structures</a:t>
            </a:r>
          </a:p>
        </p:txBody>
      </p:sp>
    </p:spTree>
    <p:extLst>
      <p:ext uri="{BB962C8B-B14F-4D97-AF65-F5344CB8AC3E}">
        <p14:creationId xmlns:p14="http://schemas.microsoft.com/office/powerpoint/2010/main" val="912353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1537</Words>
  <Application>Microsoft Office PowerPoint</Application>
  <PresentationFormat>Widescreen</PresentationFormat>
  <Paragraphs>141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 Software Design</vt:lpstr>
      <vt:lpstr>Software Design</vt:lpstr>
      <vt:lpstr>Software Design Process</vt:lpstr>
      <vt:lpstr>Software Design Process</vt:lpstr>
      <vt:lpstr>Software Design Process</vt:lpstr>
      <vt:lpstr>Software Design Process</vt:lpstr>
      <vt:lpstr>Software Design Process</vt:lpstr>
      <vt:lpstr>Software Design Process</vt:lpstr>
      <vt:lpstr>Software Design Process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Software Design Principles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Rakib Hassan</dc:creator>
  <cp:lastModifiedBy>ECE_Teachers_15</cp:lastModifiedBy>
  <cp:revision>55</cp:revision>
  <dcterms:created xsi:type="dcterms:W3CDTF">2020-12-28T04:00:50Z</dcterms:created>
  <dcterms:modified xsi:type="dcterms:W3CDTF">2022-05-24T03:37:31Z</dcterms:modified>
</cp:coreProperties>
</file>