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18"/>
  </p:notesMasterIdLst>
  <p:sldIdLst>
    <p:sldId id="256" r:id="rId2"/>
    <p:sldId id="257" r:id="rId3"/>
    <p:sldId id="269" r:id="rId4"/>
    <p:sldId id="270" r:id="rId5"/>
    <p:sldId id="271" r:id="rId6"/>
    <p:sldId id="272" r:id="rId7"/>
    <p:sldId id="273" r:id="rId8"/>
    <p:sldId id="276" r:id="rId9"/>
    <p:sldId id="277" r:id="rId10"/>
    <p:sldId id="278" r:id="rId11"/>
    <p:sldId id="279" r:id="rId12"/>
    <p:sldId id="280" r:id="rId13"/>
    <p:sldId id="283" r:id="rId14"/>
    <p:sldId id="282" r:id="rId15"/>
    <p:sldId id="28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30AE8-08D4-428D-8FC2-974D447A675A}" type="datetimeFigureOut">
              <a:rPr lang="en-US" smtClean="0"/>
              <a:t>3/28/2021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B9EC5-3C00-465C-887A-272AC8836FDB}" type="slidenum">
              <a:rPr lang="en-US" smtClean="0"/>
              <a:t>‹#›</a:t>
            </a:fld>
            <a:endParaRPr lang="en-US"/>
          </a:p>
        </p:txBody>
      </p:sp>
    </p:spTree>
    <p:extLst>
      <p:ext uri="{BB962C8B-B14F-4D97-AF65-F5344CB8AC3E}">
        <p14:creationId xmlns:p14="http://schemas.microsoft.com/office/powerpoint/2010/main" val="413970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4636-506F-4552-A26B-FAD2A07366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23FCB-4ABA-4B04-B093-A1F8FE436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3EC605-DFDE-414A-96BF-F5A4A8A602AA}"/>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5" name="Footer Placeholder 4">
            <a:extLst>
              <a:ext uri="{FF2B5EF4-FFF2-40B4-BE49-F238E27FC236}">
                <a16:creationId xmlns:a16="http://schemas.microsoft.com/office/drawing/2014/main" id="{0628C532-0361-4FCF-AF68-DBB1C0B22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84532-93AC-49D6-85FF-E7BB61D6B599}"/>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70980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CCA0-A659-410A-993D-3A2233861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50571B-BD97-43C1-B9E4-7D961693A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6A681-A48C-4D09-8AB3-7678FEDF0419}"/>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5" name="Footer Placeholder 4">
            <a:extLst>
              <a:ext uri="{FF2B5EF4-FFF2-40B4-BE49-F238E27FC236}">
                <a16:creationId xmlns:a16="http://schemas.microsoft.com/office/drawing/2014/main" id="{B1EEA504-BD99-419F-BAFD-EA3375B87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3F3E-C534-4561-A85D-72D9231A4B89}"/>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313300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D9FD7-563C-4082-AA32-6D0F289A33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F0C33-E7C1-4AD5-BE27-8CFA9FC7FC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76A25-5E0C-43F7-BDD7-98716164DD3B}"/>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5" name="Footer Placeholder 4">
            <a:extLst>
              <a:ext uri="{FF2B5EF4-FFF2-40B4-BE49-F238E27FC236}">
                <a16:creationId xmlns:a16="http://schemas.microsoft.com/office/drawing/2014/main" id="{245C5F4A-99F2-4FF8-B3C9-5093CF700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E900B-D43B-43DE-ABAE-28B7552DAAF2}"/>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414391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68AB-A5B4-4FC9-9783-8EA45F50C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6E404-B908-44EF-96A4-74FD28FE68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DBC44-969B-4892-AF93-C5BC75FF6197}"/>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5" name="Footer Placeholder 4">
            <a:extLst>
              <a:ext uri="{FF2B5EF4-FFF2-40B4-BE49-F238E27FC236}">
                <a16:creationId xmlns:a16="http://schemas.microsoft.com/office/drawing/2014/main" id="{DA23D5FE-573E-43C7-8417-88483B3BD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144BE-EA0E-4F31-84F0-2A87C08CB8CD}"/>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141975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91F4-FF22-4EA5-98FD-AA018BFD2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76BAFA-92D8-47D8-A92F-2CAFC0ADA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9BFB4-7300-4D1B-A9FE-CD110E2FEDB7}"/>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5" name="Footer Placeholder 4">
            <a:extLst>
              <a:ext uri="{FF2B5EF4-FFF2-40B4-BE49-F238E27FC236}">
                <a16:creationId xmlns:a16="http://schemas.microsoft.com/office/drawing/2014/main" id="{90812404-5624-4863-B08C-F77D4A227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0F77E-E37A-431E-8E47-33DB6AD1065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78758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9B04-E204-4670-94B4-1839A7032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0C688-1670-4084-9472-A9CCCCC3C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A2576-F000-4E4D-8B14-8C6714B00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AA4CB-65D3-4F68-9AC9-8B213057F713}"/>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6" name="Footer Placeholder 5">
            <a:extLst>
              <a:ext uri="{FF2B5EF4-FFF2-40B4-BE49-F238E27FC236}">
                <a16:creationId xmlns:a16="http://schemas.microsoft.com/office/drawing/2014/main" id="{0FC9EF5C-9264-47B8-8969-5F5DBC2FD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4113B-124F-4762-B9BD-3B5B2D10ADFD}"/>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77442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BA0C-712B-40CA-8A71-3872B7B028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A71AB-751B-48BC-92F3-30E8385B6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97EFC-1BEA-41CB-B601-75213E782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BE77B-05EA-4D12-A772-724D9F9F9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3E1D3-DA93-4D45-8775-14B0468A2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57F699-869A-406C-8746-040E0E9A020D}"/>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8" name="Footer Placeholder 7">
            <a:extLst>
              <a:ext uri="{FF2B5EF4-FFF2-40B4-BE49-F238E27FC236}">
                <a16:creationId xmlns:a16="http://schemas.microsoft.com/office/drawing/2014/main" id="{0D47F04C-7061-49A5-A060-8F68A912F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F9F982-0BE6-4A97-A2F5-EA8592AF407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520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CEB7-CB91-4FCB-8828-4BB4AA119E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7AE45-1493-4975-AEEE-12F67837D60A}"/>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4" name="Footer Placeholder 3">
            <a:extLst>
              <a:ext uri="{FF2B5EF4-FFF2-40B4-BE49-F238E27FC236}">
                <a16:creationId xmlns:a16="http://schemas.microsoft.com/office/drawing/2014/main" id="{AB80765C-4ECF-4600-B1A0-F357B10345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17643-B999-4624-BDEB-2E3FE6F54836}"/>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42590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5D1EB-EE50-410B-8371-F636B4C3C525}"/>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3" name="Footer Placeholder 2">
            <a:extLst>
              <a:ext uri="{FF2B5EF4-FFF2-40B4-BE49-F238E27FC236}">
                <a16:creationId xmlns:a16="http://schemas.microsoft.com/office/drawing/2014/main" id="{A39BE353-6557-4D7D-BBE8-7C63D759EF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6AED1B-A8A0-44C9-9CFE-D6DF32B5C46B}"/>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11418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198-0A34-4194-AF09-C60FE16EF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77417D-6339-4094-A0CC-62BFCDF87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AA88A-E573-4781-875B-88FB5177C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3F0D4-49C6-429C-9E1C-407ED9DA1CBC}"/>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6" name="Footer Placeholder 5">
            <a:extLst>
              <a:ext uri="{FF2B5EF4-FFF2-40B4-BE49-F238E27FC236}">
                <a16:creationId xmlns:a16="http://schemas.microsoft.com/office/drawing/2014/main" id="{20DEBAF1-EA26-4BCA-9CAC-580B5B1B5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54B50-0F9A-434B-91E3-7EC00B45321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325887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40BB-DDF3-44D9-8425-E086AFD01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B13F00-FAAE-46ED-B8BD-2550358E7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92674-389B-4F1A-805F-03C2CA031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C7458-F71B-4C1B-B957-D1643EFB9E8D}"/>
              </a:ext>
            </a:extLst>
          </p:cNvPr>
          <p:cNvSpPr>
            <a:spLocks noGrp="1"/>
          </p:cNvSpPr>
          <p:nvPr>
            <p:ph type="dt" sz="half" idx="10"/>
          </p:nvPr>
        </p:nvSpPr>
        <p:spPr/>
        <p:txBody>
          <a:bodyPr/>
          <a:lstStyle/>
          <a:p>
            <a:fld id="{D2B75666-FE3D-4591-B1B2-8A6AFF1017EF}" type="datetimeFigureOut">
              <a:rPr lang="en-US" smtClean="0"/>
              <a:t>3/28/2021</a:t>
            </a:fld>
            <a:endParaRPr lang="en-US"/>
          </a:p>
        </p:txBody>
      </p:sp>
      <p:sp>
        <p:nvSpPr>
          <p:cNvPr id="6" name="Footer Placeholder 5">
            <a:extLst>
              <a:ext uri="{FF2B5EF4-FFF2-40B4-BE49-F238E27FC236}">
                <a16:creationId xmlns:a16="http://schemas.microsoft.com/office/drawing/2014/main" id="{869DF8A0-67D4-40A3-A7F2-E627C2ED0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F127B-4706-4B32-AA30-C58BF8489B53}"/>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00526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DE1DC-44B6-48E8-8E0F-3F5275680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A890E-7E5A-4E84-8F81-C74AD805E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7C6B6-2896-4699-B2E7-56DB12C92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75666-FE3D-4591-B1B2-8A6AFF1017EF}" type="datetimeFigureOut">
              <a:rPr lang="en-US" smtClean="0"/>
              <a:t>3/28/2021</a:t>
            </a:fld>
            <a:endParaRPr lang="en-US"/>
          </a:p>
        </p:txBody>
      </p:sp>
      <p:sp>
        <p:nvSpPr>
          <p:cNvPr id="5" name="Footer Placeholder 4">
            <a:extLst>
              <a:ext uri="{FF2B5EF4-FFF2-40B4-BE49-F238E27FC236}">
                <a16:creationId xmlns:a16="http://schemas.microsoft.com/office/drawing/2014/main" id="{F3035CAC-22AD-4891-B72B-D5769A7BE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7D095A-9EB6-4568-9574-72151A73C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80395-2104-4BC1-86BD-AFE54AD2A946}" type="slidenum">
              <a:rPr lang="en-US" smtClean="0"/>
              <a:t>‹#›</a:t>
            </a:fld>
            <a:endParaRPr lang="en-US"/>
          </a:p>
        </p:txBody>
      </p:sp>
    </p:spTree>
    <p:extLst>
      <p:ext uri="{BB962C8B-B14F-4D97-AF65-F5344CB8AC3E}">
        <p14:creationId xmlns:p14="http://schemas.microsoft.com/office/powerpoint/2010/main" val="32138643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1E82-01BA-41DB-B2EB-6C0629910E11}"/>
              </a:ext>
            </a:extLst>
          </p:cNvPr>
          <p:cNvSpPr>
            <a:spLocks noGrp="1"/>
          </p:cNvSpPr>
          <p:nvPr>
            <p:ph type="title"/>
          </p:nvPr>
        </p:nvSpPr>
        <p:spPr>
          <a:xfrm>
            <a:off x="838200" y="1392414"/>
            <a:ext cx="10515600" cy="1325563"/>
          </a:xfrm>
        </p:spPr>
        <p:txBody>
          <a:bodyPr>
            <a:noAutofit/>
          </a:bodyPr>
          <a:lstStyle/>
          <a:p>
            <a:pPr algn="ct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Software Testing</a:t>
            </a:r>
          </a:p>
        </p:txBody>
      </p:sp>
      <p:sp>
        <p:nvSpPr>
          <p:cNvPr id="3" name="TextBox 2">
            <a:extLst>
              <a:ext uri="{FF2B5EF4-FFF2-40B4-BE49-F238E27FC236}">
                <a16:creationId xmlns:a16="http://schemas.microsoft.com/office/drawing/2014/main" id="{6A4ECB83-3806-4614-BE43-CA3B084B0283}"/>
              </a:ext>
            </a:extLst>
          </p:cNvPr>
          <p:cNvSpPr txBox="1"/>
          <p:nvPr/>
        </p:nvSpPr>
        <p:spPr>
          <a:xfrm>
            <a:off x="5063370" y="3883378"/>
            <a:ext cx="2255746" cy="923330"/>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Rakibul Hassan</a:t>
            </a:r>
          </a:p>
          <a:p>
            <a:pPr algn="ctr"/>
            <a:r>
              <a:rPr lang="en-US" b="1" dirty="0">
                <a:latin typeface="Times New Roman" panose="02020603050405020304" pitchFamily="18" charset="0"/>
                <a:cs typeface="Times New Roman" panose="02020603050405020304" pitchFamily="18" charset="0"/>
              </a:rPr>
              <a:t>Lecturer</a:t>
            </a:r>
          </a:p>
          <a:p>
            <a:pPr algn="ctr"/>
            <a:r>
              <a:rPr lang="en-US" b="1" dirty="0">
                <a:latin typeface="Times New Roman" panose="02020603050405020304" pitchFamily="18" charset="0"/>
                <a:cs typeface="Times New Roman" panose="02020603050405020304" pitchFamily="18" charset="0"/>
              </a:rPr>
              <a:t>Dept. of ECE, RUET</a:t>
            </a:r>
          </a:p>
        </p:txBody>
      </p:sp>
    </p:spTree>
    <p:extLst>
      <p:ext uri="{BB962C8B-B14F-4D97-AF65-F5344CB8AC3E}">
        <p14:creationId xmlns:p14="http://schemas.microsoft.com/office/powerpoint/2010/main" val="319555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6" name="TextBox 5">
            <a:extLst>
              <a:ext uri="{FF2B5EF4-FFF2-40B4-BE49-F238E27FC236}">
                <a16:creationId xmlns:a16="http://schemas.microsoft.com/office/drawing/2014/main" id="{0C757838-A7BF-4A87-8A6D-AC1471039BB3}"/>
              </a:ext>
            </a:extLst>
          </p:cNvPr>
          <p:cNvSpPr txBox="1"/>
          <p:nvPr/>
        </p:nvSpPr>
        <p:spPr>
          <a:xfrm>
            <a:off x="943895" y="902475"/>
            <a:ext cx="10409905" cy="4611840"/>
          </a:xfrm>
          <a:prstGeom prst="rect">
            <a:avLst/>
          </a:prstGeom>
          <a:noFill/>
        </p:spPr>
        <p:txBody>
          <a:bodyPr wrap="square">
            <a:spAutoFit/>
          </a:bodyPr>
          <a:lstStyle/>
          <a:p>
            <a:pPr algn="just">
              <a:lnSpc>
                <a:spcPct val="150000"/>
              </a:lnSpc>
            </a:pPr>
            <a:r>
              <a:rPr lang="en-US" sz="2800" b="0" i="0" dirty="0">
                <a:solidFill>
                  <a:srgbClr val="610B4B"/>
                </a:solidFill>
                <a:effectLst/>
                <a:latin typeface="Times New Roman" panose="02020603050405020304" pitchFamily="18" charset="0"/>
                <a:cs typeface="Times New Roman" panose="02020603050405020304" pitchFamily="18" charset="0"/>
              </a:rPr>
              <a:t>Black box testing</a:t>
            </a:r>
          </a:p>
          <a:p>
            <a:pPr algn="l"/>
            <a:r>
              <a:rPr lang="en-US" sz="2800" b="0" i="0" dirty="0">
                <a:solidFill>
                  <a:srgbClr val="610B38"/>
                </a:solidFill>
                <a:effectLst/>
                <a:latin typeface="erdana"/>
              </a:rPr>
              <a:t>Generic steps of black box testing</a:t>
            </a:r>
          </a:p>
          <a:p>
            <a:pPr algn="just"/>
            <a:endParaRPr lang="en-US" sz="2400" b="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The fourth phase includes the execution of all test cases.</a:t>
            </a:r>
          </a:p>
          <a:p>
            <a:pPr marL="342900" indent="-342900" algn="just">
              <a:buFont typeface="Arial" panose="020B0604020202020204" pitchFamily="34" charset="0"/>
              <a:buChar char="•"/>
            </a:pPr>
            <a:endParaRPr lang="en-US" sz="2400" b="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In the fifth step, the tester compares the expected output against the actual output.</a:t>
            </a:r>
          </a:p>
          <a:p>
            <a:pPr marL="342900" indent="-342900" algn="just">
              <a:buFont typeface="Arial" panose="020B0604020202020204" pitchFamily="34" charset="0"/>
              <a:buChar char="•"/>
            </a:pPr>
            <a:endParaRPr lang="en-US" sz="2400" b="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In the sixth and final step, if there is any flaw in the software, then it is cured and tested again</a:t>
            </a:r>
          </a:p>
          <a:p>
            <a:pPr algn="just">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057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6" name="TextBox 5">
            <a:extLst>
              <a:ext uri="{FF2B5EF4-FFF2-40B4-BE49-F238E27FC236}">
                <a16:creationId xmlns:a16="http://schemas.microsoft.com/office/drawing/2014/main" id="{0C757838-A7BF-4A87-8A6D-AC1471039BB3}"/>
              </a:ext>
            </a:extLst>
          </p:cNvPr>
          <p:cNvSpPr txBox="1"/>
          <p:nvPr/>
        </p:nvSpPr>
        <p:spPr>
          <a:xfrm>
            <a:off x="943895" y="902475"/>
            <a:ext cx="10409905" cy="3811621"/>
          </a:xfrm>
          <a:prstGeom prst="rect">
            <a:avLst/>
          </a:prstGeom>
          <a:noFill/>
        </p:spPr>
        <p:txBody>
          <a:bodyPr wrap="square">
            <a:spAutoFit/>
          </a:bodyPr>
          <a:lstStyle/>
          <a:p>
            <a:pPr algn="just">
              <a:lnSpc>
                <a:spcPct val="150000"/>
              </a:lnSpc>
            </a:pPr>
            <a:r>
              <a:rPr lang="en-US" sz="2800" b="0" i="0" dirty="0">
                <a:solidFill>
                  <a:srgbClr val="610B4B"/>
                </a:solidFill>
                <a:effectLst/>
                <a:latin typeface="Times New Roman" panose="02020603050405020304" pitchFamily="18" charset="0"/>
                <a:cs typeface="Times New Roman" panose="02020603050405020304" pitchFamily="18" charset="0"/>
              </a:rPr>
              <a:t>Gray Box testing</a:t>
            </a:r>
          </a:p>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Gray box testing is a </a:t>
            </a:r>
            <a:r>
              <a:rPr lang="en-US" sz="2800" b="0" i="0" dirty="0">
                <a:solidFill>
                  <a:srgbClr val="FF0000"/>
                </a:solidFill>
                <a:effectLst/>
                <a:latin typeface="Times New Roman" panose="02020603050405020304" pitchFamily="18" charset="0"/>
                <a:cs typeface="Times New Roman" panose="02020603050405020304" pitchFamily="18" charset="0"/>
              </a:rPr>
              <a:t>combination of white box and Black box </a:t>
            </a:r>
            <a:r>
              <a:rPr lang="en-US" sz="2800" b="0" i="0" dirty="0">
                <a:solidFill>
                  <a:srgbClr val="000000"/>
                </a:solidFill>
                <a:effectLst/>
                <a:latin typeface="Times New Roman" panose="02020603050405020304" pitchFamily="18" charset="0"/>
                <a:cs typeface="Times New Roman" panose="02020603050405020304" pitchFamily="18" charset="0"/>
              </a:rPr>
              <a:t>testing. It can be performed by </a:t>
            </a:r>
            <a:r>
              <a:rPr lang="en-US" sz="2800" b="0" i="0" dirty="0">
                <a:solidFill>
                  <a:srgbClr val="FF0000"/>
                </a:solidFill>
                <a:effectLst/>
                <a:latin typeface="Times New Roman" panose="02020603050405020304" pitchFamily="18" charset="0"/>
                <a:cs typeface="Times New Roman" panose="02020603050405020304" pitchFamily="18" charset="0"/>
              </a:rPr>
              <a:t>a person </a:t>
            </a:r>
            <a:r>
              <a:rPr lang="en-US" sz="2800" b="0" i="0" dirty="0">
                <a:solidFill>
                  <a:srgbClr val="000000"/>
                </a:solidFill>
                <a:effectLst/>
                <a:latin typeface="Times New Roman" panose="02020603050405020304" pitchFamily="18" charset="0"/>
                <a:cs typeface="Times New Roman" panose="02020603050405020304" pitchFamily="18" charset="0"/>
              </a:rPr>
              <a:t>who knew </a:t>
            </a:r>
            <a:r>
              <a:rPr lang="en-US" sz="2800" b="0" i="0" dirty="0">
                <a:solidFill>
                  <a:srgbClr val="FF0000"/>
                </a:solidFill>
                <a:effectLst/>
                <a:latin typeface="Times New Roman" panose="02020603050405020304" pitchFamily="18" charset="0"/>
                <a:cs typeface="Times New Roman" panose="02020603050405020304" pitchFamily="18" charset="0"/>
              </a:rPr>
              <a:t>both coding and testing</a:t>
            </a:r>
            <a:r>
              <a:rPr lang="en-US" sz="2800" b="0" i="0" dirty="0">
                <a:solidFill>
                  <a:srgbClr val="000000"/>
                </a:solidFill>
                <a:effectLst/>
                <a:latin typeface="Times New Roman" panose="02020603050405020304" pitchFamily="18" charset="0"/>
                <a:cs typeface="Times New Roman" panose="02020603050405020304" pitchFamily="18" charset="0"/>
              </a:rPr>
              <a:t>. And if the single person performs white box, as well as black-box testing for the application, is known as Gray box testing.</a:t>
            </a:r>
          </a:p>
          <a:p>
            <a:pPr algn="just">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70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6" name="TextBox 5">
            <a:extLst>
              <a:ext uri="{FF2B5EF4-FFF2-40B4-BE49-F238E27FC236}">
                <a16:creationId xmlns:a16="http://schemas.microsoft.com/office/drawing/2014/main" id="{0C757838-A7BF-4A87-8A6D-AC1471039BB3}"/>
              </a:ext>
            </a:extLst>
          </p:cNvPr>
          <p:cNvSpPr txBox="1"/>
          <p:nvPr/>
        </p:nvSpPr>
        <p:spPr>
          <a:xfrm>
            <a:off x="943895" y="892643"/>
            <a:ext cx="10409905" cy="5104282"/>
          </a:xfrm>
          <a:prstGeom prst="rect">
            <a:avLst/>
          </a:prstGeom>
          <a:noFill/>
        </p:spPr>
        <p:txBody>
          <a:bodyPr wrap="square">
            <a:spAutoFit/>
          </a:bodyPr>
          <a:lstStyle/>
          <a:p>
            <a:pPr algn="just">
              <a:lnSpc>
                <a:spcPct val="150000"/>
              </a:lnSpc>
            </a:pPr>
            <a:r>
              <a:rPr lang="en-US" sz="2800" b="1" i="0" dirty="0">
                <a:effectLst/>
                <a:latin typeface="Times New Roman" panose="02020603050405020304" pitchFamily="18" charset="0"/>
                <a:cs typeface="Times New Roman" panose="02020603050405020304" pitchFamily="18" charset="0"/>
              </a:rPr>
              <a:t>Automation testing</a:t>
            </a:r>
          </a:p>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Automation testing is a process of converting any manual test cases into the test scripts with the help of automation tools, or any programming language is known as automation testing. With the help of automation testing, we can enhance the speed of our test execution because here, we do not require any human efforts. We need to write a test script and execute those scripts.</a:t>
            </a:r>
          </a:p>
          <a:p>
            <a:pPr algn="just">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0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6" name="TextBox 5">
            <a:extLst>
              <a:ext uri="{FF2B5EF4-FFF2-40B4-BE49-F238E27FC236}">
                <a16:creationId xmlns:a16="http://schemas.microsoft.com/office/drawing/2014/main" id="{0C757838-A7BF-4A87-8A6D-AC1471039BB3}"/>
              </a:ext>
            </a:extLst>
          </p:cNvPr>
          <p:cNvSpPr txBox="1"/>
          <p:nvPr/>
        </p:nvSpPr>
        <p:spPr>
          <a:xfrm>
            <a:off x="943895" y="892643"/>
            <a:ext cx="10409905" cy="6119945"/>
          </a:xfrm>
          <a:prstGeom prst="rect">
            <a:avLst/>
          </a:prstGeom>
          <a:noFill/>
        </p:spPr>
        <p:txBody>
          <a:bodyPr wrap="square">
            <a:spAutoFit/>
          </a:bodyPr>
          <a:lstStyle/>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Testing Strategies in Software Engineering</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Here are important strategies in software engineering:</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Unit Testing: </a:t>
            </a:r>
            <a:r>
              <a:rPr lang="en-US" sz="2400" b="0" i="0" dirty="0">
                <a:solidFill>
                  <a:srgbClr val="222222"/>
                </a:solidFill>
                <a:effectLst/>
                <a:latin typeface="Times New Roman" panose="02020603050405020304" pitchFamily="18" charset="0"/>
                <a:cs typeface="Times New Roman" panose="02020603050405020304" pitchFamily="18" charset="0"/>
              </a:rPr>
              <a:t>This software testing approach is followed by the programmer to test the unit of the program. It helps developers to know whether the individual unit of the code is working properly or not.</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Integration testing: </a:t>
            </a:r>
            <a:r>
              <a:rPr lang="en-US" sz="2400" b="0" i="0" dirty="0">
                <a:solidFill>
                  <a:srgbClr val="222222"/>
                </a:solidFill>
                <a:effectLst/>
                <a:latin typeface="Times New Roman" panose="02020603050405020304" pitchFamily="18" charset="0"/>
                <a:cs typeface="Times New Roman" panose="02020603050405020304" pitchFamily="18" charset="0"/>
              </a:rPr>
              <a:t>It focuses on the construction and design of the software. You need to see that the integrated units are working without errors or not.</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System testing: </a:t>
            </a:r>
            <a:r>
              <a:rPr lang="en-US" sz="2400" b="0" i="0" dirty="0">
                <a:solidFill>
                  <a:srgbClr val="222222"/>
                </a:solidFill>
                <a:effectLst/>
                <a:latin typeface="Times New Roman" panose="02020603050405020304" pitchFamily="18" charset="0"/>
                <a:cs typeface="Times New Roman" panose="02020603050405020304" pitchFamily="18" charset="0"/>
              </a:rPr>
              <a:t>In this method, your software is compiled as a whole and then tested as a whole. This testing strategy checks the functionality, security, portability, amongst others.</a:t>
            </a:r>
          </a:p>
          <a:p>
            <a:pPr algn="just">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75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6" name="TextBox 5">
            <a:extLst>
              <a:ext uri="{FF2B5EF4-FFF2-40B4-BE49-F238E27FC236}">
                <a16:creationId xmlns:a16="http://schemas.microsoft.com/office/drawing/2014/main" id="{0C757838-A7BF-4A87-8A6D-AC1471039BB3}"/>
              </a:ext>
            </a:extLst>
          </p:cNvPr>
          <p:cNvSpPr txBox="1"/>
          <p:nvPr/>
        </p:nvSpPr>
        <p:spPr>
          <a:xfrm>
            <a:off x="943895" y="892643"/>
            <a:ext cx="10409905" cy="5299977"/>
          </a:xfrm>
          <a:prstGeom prst="rect">
            <a:avLst/>
          </a:prstGeom>
          <a:noFill/>
        </p:spPr>
        <p:txBody>
          <a:bodyPr wrap="square">
            <a:spAutoFit/>
          </a:bodyPr>
          <a:lstStyle/>
          <a:p>
            <a:pPr algn="just">
              <a:lnSpc>
                <a:spcPct val="150000"/>
              </a:lnSpc>
            </a:pPr>
            <a:r>
              <a:rPr lang="en-US" sz="2800" b="1" i="0" dirty="0">
                <a:effectLst/>
                <a:latin typeface="Times New Roman" panose="02020603050405020304" pitchFamily="18" charset="0"/>
                <a:cs typeface="Times New Roman" panose="02020603050405020304" pitchFamily="18" charset="0"/>
              </a:rPr>
              <a:t>Verification and validation</a:t>
            </a:r>
          </a:p>
          <a:p>
            <a:pPr algn="just">
              <a:lnSpc>
                <a:spcPct val="150000"/>
              </a:lnSpc>
            </a:pPr>
            <a:r>
              <a:rPr lang="en-US" sz="2000" b="0" i="0" dirty="0">
                <a:solidFill>
                  <a:srgbClr val="FF0000"/>
                </a:solidFill>
                <a:effectLst/>
                <a:latin typeface="Times New Roman" panose="02020603050405020304" pitchFamily="18" charset="0"/>
                <a:cs typeface="Times New Roman" panose="02020603050405020304" pitchFamily="18" charset="0"/>
              </a:rPr>
              <a:t>Verification and Validation </a:t>
            </a:r>
            <a:r>
              <a:rPr lang="en-US" sz="2000" b="0" i="0" dirty="0">
                <a:effectLst/>
                <a:latin typeface="Times New Roman" panose="02020603050405020304" pitchFamily="18" charset="0"/>
                <a:cs typeface="Times New Roman" panose="02020603050405020304" pitchFamily="18" charset="0"/>
              </a:rPr>
              <a:t>is the process of investigating that a software system satisfies specifications and standards and it fulfills the required purpose.</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Verification is the process of checking that a </a:t>
            </a:r>
            <a:r>
              <a:rPr lang="en-US" sz="2000" b="0" i="0" dirty="0">
                <a:solidFill>
                  <a:srgbClr val="FF0000"/>
                </a:solidFill>
                <a:effectLst/>
                <a:latin typeface="Times New Roman" panose="02020603050405020304" pitchFamily="18" charset="0"/>
                <a:cs typeface="Times New Roman" panose="02020603050405020304" pitchFamily="18" charset="0"/>
              </a:rPr>
              <a:t>software achieves its goal without any bugs</a:t>
            </a:r>
            <a:r>
              <a:rPr lang="en-US" sz="2000" b="0" i="0" dirty="0">
                <a:effectLst/>
                <a:latin typeface="Times New Roman" panose="02020603050405020304" pitchFamily="18" charset="0"/>
                <a:cs typeface="Times New Roman" panose="02020603050405020304" pitchFamily="18" charset="0"/>
              </a:rPr>
              <a:t>. It is the process to ensure whether the product that is </a:t>
            </a:r>
            <a:r>
              <a:rPr lang="en-US" sz="2000" b="0" i="0" dirty="0">
                <a:solidFill>
                  <a:srgbClr val="FF0000"/>
                </a:solidFill>
                <a:effectLst/>
                <a:latin typeface="Times New Roman" panose="02020603050405020304" pitchFamily="18" charset="0"/>
                <a:cs typeface="Times New Roman" panose="02020603050405020304" pitchFamily="18" charset="0"/>
              </a:rPr>
              <a:t>developed is right or not</a:t>
            </a:r>
            <a:r>
              <a:rPr lang="en-US" sz="2000" b="0" i="0" dirty="0">
                <a:effectLst/>
                <a:latin typeface="Times New Roman" panose="02020603050405020304" pitchFamily="18" charset="0"/>
                <a:cs typeface="Times New Roman" panose="02020603050405020304" pitchFamily="18" charset="0"/>
              </a:rPr>
              <a:t>. It verifies whether the developed product fulfills the requirements that we have. Verification is Static Testing.</a:t>
            </a:r>
          </a:p>
          <a:p>
            <a:pPr marL="342900" indent="-342900" algn="just">
              <a:lnSpc>
                <a:spcPct val="150000"/>
              </a:lnSpc>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Validation is the process of checking whether the software </a:t>
            </a:r>
            <a:r>
              <a:rPr lang="en-US" sz="2000" b="0" i="0" dirty="0">
                <a:solidFill>
                  <a:srgbClr val="FF0000"/>
                </a:solidFill>
                <a:effectLst/>
                <a:latin typeface="Times New Roman" panose="02020603050405020304" pitchFamily="18" charset="0"/>
                <a:cs typeface="Times New Roman" panose="02020603050405020304" pitchFamily="18" charset="0"/>
              </a:rPr>
              <a:t>product is up to the mark </a:t>
            </a:r>
            <a:r>
              <a:rPr lang="en-US" sz="2000" b="0" i="0" dirty="0">
                <a:effectLst/>
                <a:latin typeface="Times New Roman" panose="02020603050405020304" pitchFamily="18" charset="0"/>
                <a:cs typeface="Times New Roman" panose="02020603050405020304" pitchFamily="18" charset="0"/>
              </a:rPr>
              <a:t>or in other words product has </a:t>
            </a:r>
            <a:r>
              <a:rPr lang="en-US" sz="2000" b="0" i="0" dirty="0">
                <a:solidFill>
                  <a:srgbClr val="FF0000"/>
                </a:solidFill>
                <a:effectLst/>
                <a:latin typeface="Times New Roman" panose="02020603050405020304" pitchFamily="18" charset="0"/>
                <a:cs typeface="Times New Roman" panose="02020603050405020304" pitchFamily="18" charset="0"/>
              </a:rPr>
              <a:t>high level requirements</a:t>
            </a:r>
            <a:r>
              <a:rPr lang="en-US" sz="2000" b="0" i="0" dirty="0">
                <a:effectLst/>
                <a:latin typeface="Times New Roman" panose="02020603050405020304" pitchFamily="18" charset="0"/>
                <a:cs typeface="Times New Roman" panose="02020603050405020304" pitchFamily="18" charset="0"/>
              </a:rPr>
              <a:t>. It is the process of checking the validation of product i.e. it checks what we are developing is the </a:t>
            </a:r>
            <a:r>
              <a:rPr lang="en-US" sz="2000" b="0" i="0" dirty="0">
                <a:solidFill>
                  <a:srgbClr val="FF0000"/>
                </a:solidFill>
                <a:effectLst/>
                <a:latin typeface="Times New Roman" panose="02020603050405020304" pitchFamily="18" charset="0"/>
                <a:cs typeface="Times New Roman" panose="02020603050405020304" pitchFamily="18" charset="0"/>
              </a:rPr>
              <a:t>right product</a:t>
            </a:r>
            <a:r>
              <a:rPr lang="en-US" sz="2000" b="0" i="0" dirty="0">
                <a:effectLst/>
                <a:latin typeface="Times New Roman" panose="02020603050405020304" pitchFamily="18" charset="0"/>
                <a:cs typeface="Times New Roman" panose="02020603050405020304" pitchFamily="18" charset="0"/>
              </a:rPr>
              <a:t>. it is validation of actual and expected product. Validation is the Dynamic Testing.</a:t>
            </a:r>
          </a:p>
        </p:txBody>
      </p:sp>
    </p:spTree>
    <p:extLst>
      <p:ext uri="{BB962C8B-B14F-4D97-AF65-F5344CB8AC3E}">
        <p14:creationId xmlns:p14="http://schemas.microsoft.com/office/powerpoint/2010/main" val="419356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Verification vs validation</a:t>
            </a:r>
          </a:p>
        </p:txBody>
      </p:sp>
      <p:graphicFrame>
        <p:nvGraphicFramePr>
          <p:cNvPr id="3" name="Table 2">
            <a:extLst>
              <a:ext uri="{FF2B5EF4-FFF2-40B4-BE49-F238E27FC236}">
                <a16:creationId xmlns:a16="http://schemas.microsoft.com/office/drawing/2014/main" id="{503EA17C-7782-4122-8FFA-57F914305C88}"/>
              </a:ext>
            </a:extLst>
          </p:cNvPr>
          <p:cNvGraphicFramePr>
            <a:graphicFrameLocks noGrp="1"/>
          </p:cNvGraphicFramePr>
          <p:nvPr>
            <p:extLst>
              <p:ext uri="{D42A27DB-BD31-4B8C-83A1-F6EECF244321}">
                <p14:modId xmlns:p14="http://schemas.microsoft.com/office/powerpoint/2010/main" val="1766017072"/>
              </p:ext>
            </p:extLst>
          </p:nvPr>
        </p:nvGraphicFramePr>
        <p:xfrm>
          <a:off x="838200" y="897521"/>
          <a:ext cx="10609006" cy="5512648"/>
        </p:xfrm>
        <a:graphic>
          <a:graphicData uri="http://schemas.openxmlformats.org/drawingml/2006/table">
            <a:tbl>
              <a:tblPr/>
              <a:tblGrid>
                <a:gridCol w="5454445">
                  <a:extLst>
                    <a:ext uri="{9D8B030D-6E8A-4147-A177-3AD203B41FA5}">
                      <a16:colId xmlns:a16="http://schemas.microsoft.com/office/drawing/2014/main" val="1093279709"/>
                    </a:ext>
                  </a:extLst>
                </a:gridCol>
                <a:gridCol w="5154561">
                  <a:extLst>
                    <a:ext uri="{9D8B030D-6E8A-4147-A177-3AD203B41FA5}">
                      <a16:colId xmlns:a16="http://schemas.microsoft.com/office/drawing/2014/main" val="4001717431"/>
                    </a:ext>
                  </a:extLst>
                </a:gridCol>
              </a:tblGrid>
              <a:tr h="0">
                <a:tc>
                  <a:txBody>
                    <a:bodyPr/>
                    <a:lstStyle/>
                    <a:p>
                      <a:pPr algn="ctr" fontAlgn="t"/>
                      <a:r>
                        <a:rPr lang="en-US" sz="2000" dirty="0">
                          <a:effectLst/>
                          <a:latin typeface="Times New Roman" panose="02020603050405020304" pitchFamily="18" charset="0"/>
                          <a:cs typeface="Times New Roman" panose="02020603050405020304" pitchFamily="18" charset="0"/>
                        </a:rPr>
                        <a:t>Verification</a:t>
                      </a:r>
                    </a:p>
                  </a:txBody>
                  <a:tcPr marL="45804" marR="45804" marT="45804" marB="458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Times New Roman" panose="02020603050405020304" pitchFamily="18" charset="0"/>
                          <a:cs typeface="Times New Roman" panose="02020603050405020304" pitchFamily="18" charset="0"/>
                        </a:rPr>
                        <a:t>Validation</a:t>
                      </a:r>
                    </a:p>
                    <a:p>
                      <a:pPr algn="ctr"/>
                      <a:endParaRPr lang="en-US" sz="2000" dirty="0">
                        <a:latin typeface="Times New Roman" panose="02020603050405020304" pitchFamily="18" charset="0"/>
                        <a:cs typeface="Times New Roman" panose="02020603050405020304" pitchFamily="18" charset="0"/>
                      </a:endParaRPr>
                    </a:p>
                  </a:txBody>
                  <a:tcPr marL="68705" marR="68705" marT="34353" marB="34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17829140"/>
                  </a:ext>
                </a:extLst>
              </a:tr>
              <a:tr h="709955">
                <a:tc>
                  <a:txBody>
                    <a:bodyPr/>
                    <a:lstStyle/>
                    <a:p>
                      <a:pPr marL="342900" indent="-342900" algn="just"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Verification addresses the concern: "Are you building it right?"</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indent="-342900" algn="just"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Validation addresses the concern: "Are you building the right thing?"</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90299120"/>
                  </a:ext>
                </a:extLst>
              </a:tr>
              <a:tr h="709955">
                <a:tc>
                  <a:txBody>
                    <a:bodyPr/>
                    <a:lstStyle/>
                    <a:p>
                      <a:pPr marL="342900" indent="-342900" algn="just"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Ensures that the software system meets all the functionality.</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indent="-342900" algn="just"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Ensures that the functionalities meet the intended behavior.</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24550847"/>
                  </a:ext>
                </a:extLst>
              </a:tr>
              <a:tr h="709955">
                <a:tc>
                  <a:txBody>
                    <a:bodyPr/>
                    <a:lstStyle/>
                    <a:p>
                      <a:pPr marL="342900" indent="-342900" algn="just"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Verification takes place first and includes the checking for documentation, code, etc.</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indent="-342900" algn="just"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Validation occurs after verification and mainly involves the checking of the overall product.</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75841853"/>
                  </a:ext>
                </a:extLst>
              </a:tr>
              <a:tr h="297723">
                <a:tc>
                  <a:txBody>
                    <a:bodyPr/>
                    <a:lstStyle/>
                    <a:p>
                      <a:pPr marL="342900" indent="-342900" algn="just"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Done by developers.</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indent="-342900" algn="just"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Done by testers.</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54948823"/>
                  </a:ext>
                </a:extLst>
              </a:tr>
              <a:tr h="916071">
                <a:tc>
                  <a:txBody>
                    <a:bodyPr/>
                    <a:lstStyle/>
                    <a:p>
                      <a:pPr marL="342900" indent="-342900" algn="just"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It has static activities, as it includes collecting reviews, walkthroughs, and inspections to verify a software.</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indent="-342900" algn="just" fontAlgn="t">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It has dynamic activities, as it includes executing the software against the requirements.</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59805962"/>
                  </a:ext>
                </a:extLst>
              </a:tr>
              <a:tr h="709955">
                <a:tc>
                  <a:txBody>
                    <a:bodyPr/>
                    <a:lstStyle/>
                    <a:p>
                      <a:pPr marL="342900" indent="-342900" algn="just"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It is an objective process and no subjective decision should be needed to verify a software.</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342900" indent="-342900" algn="just" fontAlgn="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It is a subjective process and involves subjective decisions on how well a software works.</a:t>
                      </a:r>
                    </a:p>
                  </a:txBody>
                  <a:tcPr marL="45804" marR="45804" marT="45804" marB="458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22301998"/>
                  </a:ext>
                </a:extLst>
              </a:tr>
            </a:tbl>
          </a:graphicData>
        </a:graphic>
      </p:graphicFrame>
    </p:spTree>
    <p:extLst>
      <p:ext uri="{BB962C8B-B14F-4D97-AF65-F5344CB8AC3E}">
        <p14:creationId xmlns:p14="http://schemas.microsoft.com/office/powerpoint/2010/main" val="202559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E6EA-6F17-42AF-B5EC-1479DD9F9013}"/>
              </a:ext>
            </a:extLst>
          </p:cNvPr>
          <p:cNvSpPr>
            <a:spLocks noGrp="1"/>
          </p:cNvSpPr>
          <p:nvPr>
            <p:ph type="title"/>
          </p:nvPr>
        </p:nvSpPr>
        <p:spPr>
          <a:xfrm>
            <a:off x="838200" y="2882548"/>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0741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Testing</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4" y="1690688"/>
            <a:ext cx="10382956" cy="3349956"/>
          </a:xfrm>
          <a:prstGeom prst="rect">
            <a:avLst/>
          </a:prstGeom>
          <a:noFill/>
        </p:spPr>
        <p:txBody>
          <a:bodyPr wrap="square" rtlCol="0">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Software Testing </a:t>
            </a:r>
            <a:r>
              <a:rPr lang="en-US" sz="2400" b="0" i="0" dirty="0">
                <a:effectLst/>
                <a:latin typeface="Times New Roman" panose="02020603050405020304" pitchFamily="18" charset="0"/>
                <a:cs typeface="Times New Roman" panose="02020603050405020304" pitchFamily="18" charset="0"/>
              </a:rPr>
              <a:t>is a method to check whether the </a:t>
            </a:r>
            <a:r>
              <a:rPr lang="en-US" sz="2400" b="0" i="0" dirty="0">
                <a:solidFill>
                  <a:srgbClr val="FF0000"/>
                </a:solidFill>
                <a:effectLst/>
                <a:latin typeface="Times New Roman" panose="02020603050405020304" pitchFamily="18" charset="0"/>
                <a:cs typeface="Times New Roman" panose="02020603050405020304" pitchFamily="18" charset="0"/>
              </a:rPr>
              <a:t>actual software product </a:t>
            </a:r>
            <a:r>
              <a:rPr lang="en-US" sz="2400" b="0" i="0" dirty="0">
                <a:effectLst/>
                <a:latin typeface="Times New Roman" panose="02020603050405020304" pitchFamily="18" charset="0"/>
                <a:cs typeface="Times New Roman" panose="02020603050405020304" pitchFamily="18" charset="0"/>
              </a:rPr>
              <a:t>matches </a:t>
            </a:r>
            <a:r>
              <a:rPr lang="en-US" sz="2400" b="0" i="0" dirty="0">
                <a:solidFill>
                  <a:srgbClr val="FF0000"/>
                </a:solidFill>
                <a:effectLst/>
                <a:latin typeface="Times New Roman" panose="02020603050405020304" pitchFamily="18" charset="0"/>
                <a:cs typeface="Times New Roman" panose="02020603050405020304" pitchFamily="18" charset="0"/>
              </a:rPr>
              <a:t>expected requirements </a:t>
            </a:r>
            <a:r>
              <a:rPr lang="en-US" sz="2400" b="0" i="0" dirty="0">
                <a:effectLst/>
                <a:latin typeface="Times New Roman" panose="02020603050405020304" pitchFamily="18" charset="0"/>
                <a:cs typeface="Times New Roman" panose="02020603050405020304" pitchFamily="18" charset="0"/>
              </a:rPr>
              <a:t>and to </a:t>
            </a:r>
            <a:r>
              <a:rPr lang="en-US" sz="2400" b="0" i="0" dirty="0">
                <a:solidFill>
                  <a:srgbClr val="FF0000"/>
                </a:solidFill>
                <a:effectLst/>
                <a:latin typeface="Times New Roman" panose="02020603050405020304" pitchFamily="18" charset="0"/>
                <a:cs typeface="Times New Roman" panose="02020603050405020304" pitchFamily="18" charset="0"/>
              </a:rPr>
              <a:t>ensure</a:t>
            </a:r>
            <a:r>
              <a:rPr lang="en-US" sz="2400" b="0" i="0" dirty="0">
                <a:effectLst/>
                <a:latin typeface="Times New Roman" panose="02020603050405020304" pitchFamily="18" charset="0"/>
                <a:cs typeface="Times New Roman" panose="02020603050405020304" pitchFamily="18" charset="0"/>
              </a:rPr>
              <a:t> that software product is </a:t>
            </a:r>
            <a:r>
              <a:rPr lang="en-US" sz="2400" b="0" i="0" dirty="0">
                <a:solidFill>
                  <a:srgbClr val="FF0000"/>
                </a:solidFill>
                <a:effectLst/>
                <a:latin typeface="Times New Roman" panose="02020603050405020304" pitchFamily="18" charset="0"/>
                <a:cs typeface="Times New Roman" panose="02020603050405020304" pitchFamily="18" charset="0"/>
              </a:rPr>
              <a:t>Defect free</a:t>
            </a:r>
            <a:r>
              <a:rPr lang="en-US" sz="2400" b="0" i="0" dirty="0">
                <a:effectLst/>
                <a:latin typeface="Times New Roman" panose="02020603050405020304" pitchFamily="18" charset="0"/>
                <a:cs typeface="Times New Roman" panose="02020603050405020304" pitchFamily="18" charset="0"/>
              </a:rPr>
              <a:t>. It </a:t>
            </a:r>
            <a:r>
              <a:rPr lang="en-US" sz="2400" b="0" i="0" dirty="0">
                <a:solidFill>
                  <a:srgbClr val="FF0000"/>
                </a:solidFill>
                <a:effectLst/>
                <a:latin typeface="Times New Roman" panose="02020603050405020304" pitchFamily="18" charset="0"/>
                <a:cs typeface="Times New Roman" panose="02020603050405020304" pitchFamily="18" charset="0"/>
              </a:rPr>
              <a:t>involves</a:t>
            </a:r>
            <a:r>
              <a:rPr lang="en-US" sz="2400" b="0" i="0" dirty="0">
                <a:effectLst/>
                <a:latin typeface="Times New Roman" panose="02020603050405020304" pitchFamily="18" charset="0"/>
                <a:cs typeface="Times New Roman" panose="02020603050405020304" pitchFamily="18" charset="0"/>
              </a:rPr>
              <a:t> execution of software/system components using </a:t>
            </a:r>
            <a:r>
              <a:rPr lang="en-US" sz="2400" b="0" i="0" dirty="0">
                <a:solidFill>
                  <a:srgbClr val="FF0000"/>
                </a:solidFill>
                <a:effectLst/>
                <a:latin typeface="Times New Roman" panose="02020603050405020304" pitchFamily="18" charset="0"/>
                <a:cs typeface="Times New Roman" panose="02020603050405020304" pitchFamily="18" charset="0"/>
              </a:rPr>
              <a:t>manual or automated </a:t>
            </a:r>
            <a:r>
              <a:rPr lang="en-US" sz="2400" b="0" i="0" dirty="0">
                <a:effectLst/>
                <a:latin typeface="Times New Roman" panose="02020603050405020304" pitchFamily="18" charset="0"/>
                <a:cs typeface="Times New Roman" panose="02020603050405020304" pitchFamily="18" charset="0"/>
              </a:rPr>
              <a:t>tools to evaluate one or more properties of interest. The purpose of software testing is to </a:t>
            </a:r>
            <a:r>
              <a:rPr lang="en-US" sz="2400" b="0" i="0" dirty="0">
                <a:solidFill>
                  <a:srgbClr val="FF0000"/>
                </a:solidFill>
                <a:effectLst/>
                <a:latin typeface="Times New Roman" panose="02020603050405020304" pitchFamily="18" charset="0"/>
                <a:cs typeface="Times New Roman" panose="02020603050405020304" pitchFamily="18" charset="0"/>
              </a:rPr>
              <a:t>identify errors, gaps or missing requirements </a:t>
            </a:r>
            <a:r>
              <a:rPr lang="en-US" sz="2400" b="0" i="0" dirty="0">
                <a:effectLst/>
                <a:latin typeface="Times New Roman" panose="02020603050405020304" pitchFamily="18" charset="0"/>
                <a:cs typeface="Times New Roman" panose="02020603050405020304" pitchFamily="18" charset="0"/>
              </a:rPr>
              <a:t>in contrast to actual requirements.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7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pic>
        <p:nvPicPr>
          <p:cNvPr id="1026" name="Picture 2" descr="Software Testing">
            <a:extLst>
              <a:ext uri="{FF2B5EF4-FFF2-40B4-BE49-F238E27FC236}">
                <a16:creationId xmlns:a16="http://schemas.microsoft.com/office/drawing/2014/main" id="{6337498C-A29E-4164-B7A9-B0AA6234F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58" y="963562"/>
            <a:ext cx="10515600" cy="524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05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5" name="TextBox 4">
            <a:extLst>
              <a:ext uri="{FF2B5EF4-FFF2-40B4-BE49-F238E27FC236}">
                <a16:creationId xmlns:a16="http://schemas.microsoft.com/office/drawing/2014/main" id="{BB375A79-4C48-4CB1-96CA-1A5BAF21FB95}"/>
              </a:ext>
            </a:extLst>
          </p:cNvPr>
          <p:cNvSpPr txBox="1"/>
          <p:nvPr/>
        </p:nvSpPr>
        <p:spPr>
          <a:xfrm>
            <a:off x="1017639" y="1184219"/>
            <a:ext cx="10156722" cy="3349956"/>
          </a:xfrm>
          <a:prstGeom prst="rect">
            <a:avLst/>
          </a:prstGeom>
          <a:noFill/>
        </p:spPr>
        <p:txBody>
          <a:bodyPr wrap="square">
            <a:spAutoFit/>
          </a:bodyPr>
          <a:lstStyle/>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Manual testing</a:t>
            </a:r>
            <a:r>
              <a:rPr lang="en-US" sz="2400" b="0" i="0" dirty="0">
                <a:solidFill>
                  <a:srgbClr val="000000"/>
                </a:solidFill>
                <a:effectLst/>
                <a:latin typeface="Times New Roman" panose="02020603050405020304" pitchFamily="18" charset="0"/>
                <a:cs typeface="Times New Roman" panose="02020603050405020304" pitchFamily="18" charset="0"/>
              </a:rPr>
              <a:t>: Manual testing is a software testing process in which </a:t>
            </a:r>
            <a:r>
              <a:rPr lang="en-US" sz="2400" b="0" i="0" dirty="0">
                <a:solidFill>
                  <a:srgbClr val="FF0000"/>
                </a:solidFill>
                <a:effectLst/>
                <a:latin typeface="Times New Roman" panose="02020603050405020304" pitchFamily="18" charset="0"/>
                <a:cs typeface="Times New Roman" panose="02020603050405020304" pitchFamily="18" charset="0"/>
              </a:rPr>
              <a:t>test cases are executed manually </a:t>
            </a:r>
            <a:r>
              <a:rPr lang="en-US" sz="2400" b="0" i="0" dirty="0">
                <a:solidFill>
                  <a:srgbClr val="000000"/>
                </a:solidFill>
                <a:effectLst/>
                <a:latin typeface="Times New Roman" panose="02020603050405020304" pitchFamily="18" charset="0"/>
                <a:cs typeface="Times New Roman" panose="02020603050405020304" pitchFamily="18" charset="0"/>
              </a:rPr>
              <a:t>without using any automated tool. All test cases executed by the tester manually according to the </a:t>
            </a:r>
            <a:r>
              <a:rPr lang="en-US" sz="2400" b="0" i="0" dirty="0">
                <a:solidFill>
                  <a:srgbClr val="FF0000"/>
                </a:solidFill>
                <a:effectLst/>
                <a:latin typeface="Times New Roman" panose="02020603050405020304" pitchFamily="18" charset="0"/>
                <a:cs typeface="Times New Roman" panose="02020603050405020304" pitchFamily="18" charset="0"/>
              </a:rPr>
              <a:t>end user's perspective</a:t>
            </a:r>
            <a:r>
              <a:rPr lang="en-US" sz="2400" b="0" i="0" dirty="0">
                <a:solidFill>
                  <a:srgbClr val="000000"/>
                </a:solidFill>
                <a:effectLst/>
                <a:latin typeface="Times New Roman" panose="02020603050405020304" pitchFamily="18" charset="0"/>
                <a:cs typeface="Times New Roman" panose="02020603050405020304" pitchFamily="18" charset="0"/>
              </a:rPr>
              <a:t>. It ensures whether the application is working, as mentioned in the requirement document or not. Test cases are </a:t>
            </a:r>
            <a:r>
              <a:rPr lang="en-US" sz="2400" b="0" i="0" dirty="0">
                <a:solidFill>
                  <a:srgbClr val="FF0000"/>
                </a:solidFill>
                <a:effectLst/>
                <a:latin typeface="Times New Roman" panose="02020603050405020304" pitchFamily="18" charset="0"/>
                <a:cs typeface="Times New Roman" panose="02020603050405020304" pitchFamily="18" charset="0"/>
              </a:rPr>
              <a:t>planned and implemented </a:t>
            </a:r>
            <a:r>
              <a:rPr lang="en-US" sz="2400" b="0" i="0" dirty="0">
                <a:solidFill>
                  <a:srgbClr val="000000"/>
                </a:solidFill>
                <a:effectLst/>
                <a:latin typeface="Times New Roman" panose="02020603050405020304" pitchFamily="18" charset="0"/>
                <a:cs typeface="Times New Roman" panose="02020603050405020304" pitchFamily="18" charset="0"/>
              </a:rPr>
              <a:t>to complete almost 100 percent of the software application. Test case </a:t>
            </a:r>
            <a:r>
              <a:rPr lang="en-US" sz="2400" b="0" i="0" dirty="0">
                <a:solidFill>
                  <a:srgbClr val="FF0000"/>
                </a:solidFill>
                <a:effectLst/>
                <a:latin typeface="Times New Roman" panose="02020603050405020304" pitchFamily="18" charset="0"/>
                <a:cs typeface="Times New Roman" panose="02020603050405020304" pitchFamily="18" charset="0"/>
              </a:rPr>
              <a:t>reports</a:t>
            </a:r>
            <a:r>
              <a:rPr lang="en-US" sz="2400" b="0" i="0" dirty="0">
                <a:solidFill>
                  <a:srgbClr val="000000"/>
                </a:solidFill>
                <a:effectLst/>
                <a:latin typeface="Times New Roman" panose="02020603050405020304" pitchFamily="18" charset="0"/>
                <a:cs typeface="Times New Roman" panose="02020603050405020304" pitchFamily="18" charset="0"/>
              </a:rPr>
              <a:t> are also </a:t>
            </a:r>
            <a:r>
              <a:rPr lang="en-US" sz="2400" b="0" i="0" dirty="0">
                <a:solidFill>
                  <a:srgbClr val="FF0000"/>
                </a:solidFill>
                <a:effectLst/>
                <a:latin typeface="Times New Roman" panose="02020603050405020304" pitchFamily="18" charset="0"/>
                <a:cs typeface="Times New Roman" panose="02020603050405020304" pitchFamily="18" charset="0"/>
              </a:rPr>
              <a:t>generated manually</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82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5" name="TextBox 4">
            <a:extLst>
              <a:ext uri="{FF2B5EF4-FFF2-40B4-BE49-F238E27FC236}">
                <a16:creationId xmlns:a16="http://schemas.microsoft.com/office/drawing/2014/main" id="{BB375A79-4C48-4CB1-96CA-1A5BAF21FB95}"/>
              </a:ext>
            </a:extLst>
          </p:cNvPr>
          <p:cNvSpPr txBox="1"/>
          <p:nvPr/>
        </p:nvSpPr>
        <p:spPr>
          <a:xfrm>
            <a:off x="1017638" y="1184219"/>
            <a:ext cx="4380271" cy="3349956"/>
          </a:xfrm>
          <a:prstGeom prst="rect">
            <a:avLst/>
          </a:prstGeom>
          <a:noFill/>
        </p:spPr>
        <p:txBody>
          <a:bodyPr wrap="square">
            <a:spAutoFit/>
          </a:bodyPr>
          <a:lstStyle/>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Manual testing </a:t>
            </a:r>
            <a:r>
              <a:rPr lang="en-US" sz="2400" b="0" i="0" dirty="0">
                <a:solidFill>
                  <a:srgbClr val="000000"/>
                </a:solidFill>
                <a:effectLst/>
                <a:latin typeface="Times New Roman" panose="02020603050405020304" pitchFamily="18" charset="0"/>
                <a:cs typeface="Times New Roman" panose="02020603050405020304" pitchFamily="18" charset="0"/>
              </a:rPr>
              <a:t>is </a:t>
            </a:r>
            <a:r>
              <a:rPr lang="en-US" sz="2400" b="0" i="0" dirty="0">
                <a:solidFill>
                  <a:srgbClr val="FF0000"/>
                </a:solidFill>
                <a:effectLst/>
                <a:latin typeface="Times New Roman" panose="02020603050405020304" pitchFamily="18" charset="0"/>
                <a:cs typeface="Times New Roman" panose="02020603050405020304" pitchFamily="18" charset="0"/>
              </a:rPr>
              <a:t>mandatory</a:t>
            </a:r>
            <a:r>
              <a:rPr lang="en-US" sz="2400" b="0" i="0" dirty="0">
                <a:solidFill>
                  <a:srgbClr val="000000"/>
                </a:solidFill>
                <a:effectLst/>
                <a:latin typeface="Times New Roman" panose="02020603050405020304" pitchFamily="18" charset="0"/>
                <a:cs typeface="Times New Roman" panose="02020603050405020304" pitchFamily="18" charset="0"/>
              </a:rPr>
              <a:t> for every </a:t>
            </a:r>
            <a:r>
              <a:rPr lang="en-US" sz="2400" b="0" i="0" dirty="0">
                <a:solidFill>
                  <a:srgbClr val="FF0000"/>
                </a:solidFill>
                <a:effectLst/>
                <a:latin typeface="Times New Roman" panose="02020603050405020304" pitchFamily="18" charset="0"/>
                <a:cs typeface="Times New Roman" panose="02020603050405020304" pitchFamily="18" charset="0"/>
              </a:rPr>
              <a:t>newly developed software </a:t>
            </a:r>
            <a:r>
              <a:rPr lang="en-US" sz="2400" b="0" i="0" dirty="0">
                <a:solidFill>
                  <a:srgbClr val="000000"/>
                </a:solidFill>
                <a:effectLst/>
                <a:latin typeface="Times New Roman" panose="02020603050405020304" pitchFamily="18" charset="0"/>
                <a:cs typeface="Times New Roman" panose="02020603050405020304" pitchFamily="18" charset="0"/>
              </a:rPr>
              <a:t>before automated testing. This testing requires great efforts and time, but it gives the surety of bug-free software.</a:t>
            </a:r>
            <a:endParaRPr lang="en-US" sz="2400" dirty="0">
              <a:latin typeface="Times New Roman" panose="02020603050405020304" pitchFamily="18" charset="0"/>
              <a:cs typeface="Times New Roman" panose="02020603050405020304" pitchFamily="18" charset="0"/>
            </a:endParaRPr>
          </a:p>
        </p:txBody>
      </p:sp>
      <p:pic>
        <p:nvPicPr>
          <p:cNvPr id="2050" name="Picture 2" descr="Manual Testing">
            <a:extLst>
              <a:ext uri="{FF2B5EF4-FFF2-40B4-BE49-F238E27FC236}">
                <a16:creationId xmlns:a16="http://schemas.microsoft.com/office/drawing/2014/main" id="{D48CA213-2E18-4E75-9F6F-E8FF75C39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438" y="900362"/>
            <a:ext cx="5512362" cy="391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70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6" name="TextBox 5">
            <a:extLst>
              <a:ext uri="{FF2B5EF4-FFF2-40B4-BE49-F238E27FC236}">
                <a16:creationId xmlns:a16="http://schemas.microsoft.com/office/drawing/2014/main" id="{0C757838-A7BF-4A87-8A6D-AC1471039BB3}"/>
              </a:ext>
            </a:extLst>
          </p:cNvPr>
          <p:cNvSpPr txBox="1"/>
          <p:nvPr/>
        </p:nvSpPr>
        <p:spPr>
          <a:xfrm>
            <a:off x="993057" y="981134"/>
            <a:ext cx="9861755" cy="2241960"/>
          </a:xfrm>
          <a:prstGeom prst="rect">
            <a:avLst/>
          </a:prstGeom>
          <a:noFill/>
        </p:spPr>
        <p:txBody>
          <a:bodyPr wrap="square">
            <a:spAutoFit/>
          </a:bodyPr>
          <a:lstStyle/>
          <a:p>
            <a:pPr algn="just">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White-box testing</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white box testing is done by </a:t>
            </a:r>
            <a:r>
              <a:rPr lang="en-US" sz="2400" b="0" i="0" dirty="0">
                <a:solidFill>
                  <a:srgbClr val="FF0000"/>
                </a:solidFill>
                <a:effectLst/>
                <a:latin typeface="Times New Roman" panose="02020603050405020304" pitchFamily="18" charset="0"/>
                <a:cs typeface="Times New Roman" panose="02020603050405020304" pitchFamily="18" charset="0"/>
              </a:rPr>
              <a:t>Developer</a:t>
            </a:r>
            <a:r>
              <a:rPr lang="en-US" sz="2400" b="0" i="0" dirty="0">
                <a:solidFill>
                  <a:srgbClr val="000000"/>
                </a:solidFill>
                <a:effectLst/>
                <a:latin typeface="Times New Roman" panose="02020603050405020304" pitchFamily="18" charset="0"/>
                <a:cs typeface="Times New Roman" panose="02020603050405020304" pitchFamily="18" charset="0"/>
              </a:rPr>
              <a:t>, where they check </a:t>
            </a:r>
            <a:r>
              <a:rPr lang="en-US" sz="2400" b="0" i="0" dirty="0">
                <a:solidFill>
                  <a:srgbClr val="FF0000"/>
                </a:solidFill>
                <a:effectLst/>
                <a:latin typeface="Times New Roman" panose="02020603050405020304" pitchFamily="18" charset="0"/>
                <a:cs typeface="Times New Roman" panose="02020603050405020304" pitchFamily="18" charset="0"/>
              </a:rPr>
              <a:t>every line of a code</a:t>
            </a:r>
            <a:r>
              <a:rPr lang="en-US" sz="2400" b="0" i="0" dirty="0">
                <a:solidFill>
                  <a:srgbClr val="000000"/>
                </a:solidFill>
                <a:effectLst/>
                <a:latin typeface="Times New Roman" panose="02020603050405020304" pitchFamily="18" charset="0"/>
                <a:cs typeface="Times New Roman" panose="02020603050405020304" pitchFamily="18" charset="0"/>
              </a:rPr>
              <a:t> before giving it to the </a:t>
            </a:r>
            <a:r>
              <a:rPr lang="en-US" sz="2400" b="0" i="0" dirty="0">
                <a:solidFill>
                  <a:srgbClr val="FF0000"/>
                </a:solidFill>
                <a:effectLst/>
                <a:latin typeface="Times New Roman" panose="02020603050405020304" pitchFamily="18" charset="0"/>
                <a:cs typeface="Times New Roman" panose="02020603050405020304" pitchFamily="18" charset="0"/>
              </a:rPr>
              <a:t>Test Engineer</a:t>
            </a:r>
            <a:r>
              <a:rPr lang="en-US" sz="2400" b="0" i="0" dirty="0">
                <a:solidFill>
                  <a:srgbClr val="000000"/>
                </a:solidFill>
                <a:effectLst/>
                <a:latin typeface="Times New Roman" panose="02020603050405020304" pitchFamily="18" charset="0"/>
                <a:cs typeface="Times New Roman" panose="02020603050405020304" pitchFamily="18" charset="0"/>
              </a:rPr>
              <a:t>. Since the </a:t>
            </a:r>
            <a:r>
              <a:rPr lang="en-US" sz="2400" b="0" i="0" dirty="0">
                <a:solidFill>
                  <a:srgbClr val="FF0000"/>
                </a:solidFill>
                <a:effectLst/>
                <a:latin typeface="Times New Roman" panose="02020603050405020304" pitchFamily="18" charset="0"/>
                <a:cs typeface="Times New Roman" panose="02020603050405020304" pitchFamily="18" charset="0"/>
              </a:rPr>
              <a:t>code is visible </a:t>
            </a:r>
            <a:r>
              <a:rPr lang="en-US" sz="2400" b="0" i="0" dirty="0">
                <a:solidFill>
                  <a:srgbClr val="000000"/>
                </a:solidFill>
                <a:effectLst/>
                <a:latin typeface="Times New Roman" panose="02020603050405020304" pitchFamily="18" charset="0"/>
                <a:cs typeface="Times New Roman" panose="02020603050405020304" pitchFamily="18" charset="0"/>
              </a:rPr>
              <a:t>for the Developer during the testing, that's why it is also known as White box testing.</a:t>
            </a:r>
          </a:p>
        </p:txBody>
      </p:sp>
    </p:spTree>
    <p:extLst>
      <p:ext uri="{BB962C8B-B14F-4D97-AF65-F5344CB8AC3E}">
        <p14:creationId xmlns:p14="http://schemas.microsoft.com/office/powerpoint/2010/main" val="70516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6" name="TextBox 5">
            <a:extLst>
              <a:ext uri="{FF2B5EF4-FFF2-40B4-BE49-F238E27FC236}">
                <a16:creationId xmlns:a16="http://schemas.microsoft.com/office/drawing/2014/main" id="{0C757838-A7BF-4A87-8A6D-AC1471039BB3}"/>
              </a:ext>
            </a:extLst>
          </p:cNvPr>
          <p:cNvSpPr txBox="1"/>
          <p:nvPr/>
        </p:nvSpPr>
        <p:spPr>
          <a:xfrm>
            <a:off x="993057" y="981134"/>
            <a:ext cx="9861755" cy="3903954"/>
          </a:xfrm>
          <a:prstGeom prst="rect">
            <a:avLst/>
          </a:prstGeom>
          <a:noFill/>
        </p:spPr>
        <p:txBody>
          <a:bodyPr wrap="square">
            <a:spAutoFit/>
          </a:bodyPr>
          <a:lstStyle/>
          <a:p>
            <a:pPr algn="just">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White-box testing involves</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Path testing</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Loop testing</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Condition testing</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Testing based on the memory perspective</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Test performance of the program</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6989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6" name="TextBox 5">
            <a:extLst>
              <a:ext uri="{FF2B5EF4-FFF2-40B4-BE49-F238E27FC236}">
                <a16:creationId xmlns:a16="http://schemas.microsoft.com/office/drawing/2014/main" id="{0C757838-A7BF-4A87-8A6D-AC1471039BB3}"/>
              </a:ext>
            </a:extLst>
          </p:cNvPr>
          <p:cNvSpPr txBox="1"/>
          <p:nvPr/>
        </p:nvSpPr>
        <p:spPr>
          <a:xfrm>
            <a:off x="993057" y="981134"/>
            <a:ext cx="9861755" cy="3349956"/>
          </a:xfrm>
          <a:prstGeom prst="rect">
            <a:avLst/>
          </a:prstGeom>
          <a:noFill/>
        </p:spPr>
        <p:txBody>
          <a:bodyPr wrap="square">
            <a:spAutoFit/>
          </a:bodyPr>
          <a:lstStyle/>
          <a:p>
            <a:pPr algn="just">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Black box testing</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black box testing is done by the </a:t>
            </a:r>
            <a:r>
              <a:rPr lang="en-US" sz="2400" b="0" i="0" dirty="0">
                <a:solidFill>
                  <a:srgbClr val="FF0000"/>
                </a:solidFill>
                <a:effectLst/>
                <a:latin typeface="Times New Roman" panose="02020603050405020304" pitchFamily="18" charset="0"/>
                <a:cs typeface="Times New Roman" panose="02020603050405020304" pitchFamily="18" charset="0"/>
              </a:rPr>
              <a:t>Test Engineer</a:t>
            </a:r>
            <a:r>
              <a:rPr lang="en-US" sz="2400" b="0" i="0" dirty="0">
                <a:solidFill>
                  <a:srgbClr val="000000"/>
                </a:solidFill>
                <a:effectLst/>
                <a:latin typeface="Times New Roman" panose="02020603050405020304" pitchFamily="18" charset="0"/>
                <a:cs typeface="Times New Roman" panose="02020603050405020304" pitchFamily="18" charset="0"/>
              </a:rPr>
              <a:t>, where they can check the functionality of an application or the software according to the </a:t>
            </a:r>
            <a:r>
              <a:rPr lang="en-US" sz="2400" b="0" i="0" dirty="0">
                <a:solidFill>
                  <a:srgbClr val="FF0000"/>
                </a:solidFill>
                <a:effectLst/>
                <a:latin typeface="Times New Roman" panose="02020603050405020304" pitchFamily="18" charset="0"/>
                <a:cs typeface="Times New Roman" panose="02020603050405020304" pitchFamily="18" charset="0"/>
              </a:rPr>
              <a:t>customer /client's needs</a:t>
            </a:r>
            <a:r>
              <a:rPr lang="en-US" sz="2400" b="0" i="0" dirty="0">
                <a:solidFill>
                  <a:srgbClr val="000000"/>
                </a:solidFill>
                <a:effectLst/>
                <a:latin typeface="Times New Roman" panose="02020603050405020304" pitchFamily="18" charset="0"/>
                <a:cs typeface="Times New Roman" panose="02020603050405020304" pitchFamily="18" charset="0"/>
              </a:rPr>
              <a:t>. In this, the </a:t>
            </a:r>
            <a:r>
              <a:rPr lang="en-US" sz="2400" b="0" i="0" dirty="0">
                <a:solidFill>
                  <a:srgbClr val="FF0000"/>
                </a:solidFill>
                <a:effectLst/>
                <a:latin typeface="Times New Roman" panose="02020603050405020304" pitchFamily="18" charset="0"/>
                <a:cs typeface="Times New Roman" panose="02020603050405020304" pitchFamily="18" charset="0"/>
              </a:rPr>
              <a:t>code is not visible</a:t>
            </a:r>
            <a:r>
              <a:rPr lang="en-US" sz="2400" b="0" i="0" dirty="0">
                <a:solidFill>
                  <a:srgbClr val="000000"/>
                </a:solidFill>
                <a:effectLst/>
                <a:latin typeface="Times New Roman" panose="02020603050405020304" pitchFamily="18" charset="0"/>
                <a:cs typeface="Times New Roman" panose="02020603050405020304" pitchFamily="18" charset="0"/>
              </a:rPr>
              <a:t> while performing the testing; that's why it is known as black-box testing.</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t>
            </a:r>
          </a:p>
        </p:txBody>
      </p:sp>
      <p:pic>
        <p:nvPicPr>
          <p:cNvPr id="3074" name="Picture 2" descr="Black box testing">
            <a:extLst>
              <a:ext uri="{FF2B5EF4-FFF2-40B4-BE49-F238E27FC236}">
                <a16:creationId xmlns:a16="http://schemas.microsoft.com/office/drawing/2014/main" id="{3B87F5F5-44A2-49D8-8F61-5AC3DC290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194" y="3886354"/>
            <a:ext cx="5602277" cy="218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1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838200" y="198857"/>
            <a:ext cx="10515600" cy="587723"/>
          </a:xfrm>
        </p:spPr>
        <p:txBody>
          <a:bodyPr>
            <a:normAutofit fontScale="90000"/>
          </a:bodyPr>
          <a:lstStyle/>
          <a:p>
            <a:r>
              <a:rPr lang="en-US" dirty="0">
                <a:latin typeface="Times New Roman" panose="02020603050405020304" pitchFamily="18" charset="0"/>
                <a:cs typeface="Times New Roman" panose="02020603050405020304" pitchFamily="18" charset="0"/>
              </a:rPr>
              <a:t>Types of Software Testing</a:t>
            </a:r>
          </a:p>
        </p:txBody>
      </p:sp>
      <p:sp>
        <p:nvSpPr>
          <p:cNvPr id="6" name="TextBox 5">
            <a:extLst>
              <a:ext uri="{FF2B5EF4-FFF2-40B4-BE49-F238E27FC236}">
                <a16:creationId xmlns:a16="http://schemas.microsoft.com/office/drawing/2014/main" id="{0C757838-A7BF-4A87-8A6D-AC1471039BB3}"/>
              </a:ext>
            </a:extLst>
          </p:cNvPr>
          <p:cNvSpPr txBox="1"/>
          <p:nvPr/>
        </p:nvSpPr>
        <p:spPr>
          <a:xfrm>
            <a:off x="943895" y="902475"/>
            <a:ext cx="10409905" cy="5350504"/>
          </a:xfrm>
          <a:prstGeom prst="rect">
            <a:avLst/>
          </a:prstGeom>
          <a:noFill/>
        </p:spPr>
        <p:txBody>
          <a:bodyPr wrap="square">
            <a:spAutoFit/>
          </a:bodyPr>
          <a:lstStyle/>
          <a:p>
            <a:pPr algn="just">
              <a:lnSpc>
                <a:spcPct val="150000"/>
              </a:lnSpc>
            </a:pPr>
            <a:r>
              <a:rPr lang="en-US" sz="2800" b="0" i="0" dirty="0">
                <a:solidFill>
                  <a:srgbClr val="610B4B"/>
                </a:solidFill>
                <a:effectLst/>
                <a:latin typeface="Times New Roman" panose="02020603050405020304" pitchFamily="18" charset="0"/>
                <a:cs typeface="Times New Roman" panose="02020603050405020304" pitchFamily="18" charset="0"/>
              </a:rPr>
              <a:t>Black box testing</a:t>
            </a:r>
          </a:p>
          <a:p>
            <a:pPr algn="l"/>
            <a:r>
              <a:rPr lang="en-US" sz="2800" b="0" i="0" dirty="0">
                <a:solidFill>
                  <a:srgbClr val="610B38"/>
                </a:solidFill>
                <a:effectLst/>
                <a:latin typeface="erdana"/>
              </a:rPr>
              <a:t>Generic steps of black box testing</a:t>
            </a:r>
          </a:p>
          <a:p>
            <a:pPr algn="l"/>
            <a:endParaRPr lang="en-US" sz="2400" b="0" i="0" dirty="0">
              <a:solidFill>
                <a:srgbClr val="610B38"/>
              </a:solidFill>
              <a:effectLst/>
              <a:latin typeface="erdana"/>
            </a:endParaRPr>
          </a:p>
          <a:p>
            <a:pPr marL="342900" indent="-342900"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The black box test is based on the specification of requirements, so it is examined in the beginning.</a:t>
            </a:r>
          </a:p>
          <a:p>
            <a:pPr marL="342900" indent="-342900" algn="just">
              <a:buFont typeface="Arial" panose="020B0604020202020204" pitchFamily="34" charset="0"/>
              <a:buChar char="•"/>
            </a:pPr>
            <a:endParaRPr lang="en-US" sz="2400" b="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In the second step, the tester creates a positive test scenario and an adverse test scenario by selecting valid and invalid input values to check that the software is processing them correctly or incorrectly.</a:t>
            </a:r>
          </a:p>
          <a:p>
            <a:pPr marL="342900" indent="-342900" algn="just">
              <a:buFont typeface="Arial" panose="020B0604020202020204" pitchFamily="34" charset="0"/>
              <a:buChar char="•"/>
            </a:pPr>
            <a:endParaRPr lang="en-US" sz="2400" b="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In the third step, the tester develops various test cases such as decision table, all pairs test, equivalent division, error estimation, cause-effect graph, etc.</a:t>
            </a:r>
          </a:p>
          <a:p>
            <a:pPr algn="just">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77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TotalTime>
  <Words>1063</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erdana</vt:lpstr>
      <vt:lpstr>Times New Roman</vt:lpstr>
      <vt:lpstr>Office Theme</vt:lpstr>
      <vt:lpstr> Software Testing</vt:lpstr>
      <vt:lpstr>Software Testing</vt:lpstr>
      <vt:lpstr>Types of Software Testing</vt:lpstr>
      <vt:lpstr>Types of Software Testing</vt:lpstr>
      <vt:lpstr>Types of Software Testing</vt:lpstr>
      <vt:lpstr>Types of Software Testing</vt:lpstr>
      <vt:lpstr>Types of Software Testing</vt:lpstr>
      <vt:lpstr>Types of Software Testing</vt:lpstr>
      <vt:lpstr>Types of Software Testing</vt:lpstr>
      <vt:lpstr>Types of Software Testing</vt:lpstr>
      <vt:lpstr>Types of Software Testing</vt:lpstr>
      <vt:lpstr>Types of Software Testing</vt:lpstr>
      <vt:lpstr>Types of Software Testing</vt:lpstr>
      <vt:lpstr>Types of Software Testing</vt:lpstr>
      <vt:lpstr>Verification vs validation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Rakib Hassan</dc:creator>
  <cp:lastModifiedBy>Rakib Hassan</cp:lastModifiedBy>
  <cp:revision>62</cp:revision>
  <dcterms:created xsi:type="dcterms:W3CDTF">2020-12-28T04:00:50Z</dcterms:created>
  <dcterms:modified xsi:type="dcterms:W3CDTF">2021-03-28T14:11:02Z</dcterms:modified>
</cp:coreProperties>
</file>