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3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6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9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0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3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7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5254-6B6E-42CA-B53F-4307B755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D2C74-D11C-4B40-A6BE-ACBA0EDC0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b="1" i="1" dirty="0"/>
              <a:t>Bushra Ghaffar</a:t>
            </a:r>
          </a:p>
        </p:txBody>
      </p:sp>
    </p:spTree>
    <p:extLst>
      <p:ext uri="{BB962C8B-B14F-4D97-AF65-F5344CB8AC3E}">
        <p14:creationId xmlns:p14="http://schemas.microsoft.com/office/powerpoint/2010/main" val="101345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Performance and Gender: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4472"/>
            <a:ext cx="10835404" cy="1456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Males are more likely to depart from the company compared to females, suggesting a potential gender-based attrition pattern.</a:t>
            </a:r>
          </a:p>
          <a:p>
            <a:r>
              <a:rPr lang="en-US" dirty="0"/>
              <a:t>Employees with lower monthly incomes and high-performance rates are showing higher attrition rates, potentially indicating a need to revisit compensation structures and career growth 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BADA9-3E64-4268-B165-B2D3DEF0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027439"/>
            <a:ext cx="6515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Avg Monthly income And Attrition: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0735"/>
            <a:ext cx="10131425" cy="1456267"/>
          </a:xfrm>
        </p:spPr>
        <p:txBody>
          <a:bodyPr/>
          <a:lstStyle/>
          <a:p>
            <a:r>
              <a:rPr lang="en-US" dirty="0"/>
              <a:t>Those who have less monthly income and high performing rates are showing more attrition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ECE5F-0289-4A48-8C3A-69D1B39C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3707002"/>
            <a:ext cx="6543675" cy="23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Environment Satisfaction: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5600"/>
            <a:ext cx="10131425" cy="1456267"/>
          </a:xfrm>
        </p:spPr>
        <p:txBody>
          <a:bodyPr/>
          <a:lstStyle/>
          <a:p>
            <a:r>
              <a:rPr lang="en-US" dirty="0"/>
              <a:t>Employees who report lower satisfaction with the company's work environment are more likely to leave, underscoring the importance of fostering a positive workplace culture.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7E6BE-F92C-4687-A71A-7F531F4D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3743237"/>
            <a:ext cx="665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Years At Company: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4472"/>
            <a:ext cx="10131425" cy="1456267"/>
          </a:xfrm>
        </p:spPr>
        <p:txBody>
          <a:bodyPr/>
          <a:lstStyle/>
          <a:p>
            <a:r>
              <a:rPr lang="en-US" dirty="0"/>
              <a:t>Employees with fewer years of experience with the company are more likely to depart, indicating the need for better strategies to retain newer hires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FE1BC-3C8D-4F39-96BE-E7070BF5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3760739"/>
            <a:ext cx="5476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Work Life Balance: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7293"/>
            <a:ext cx="10131425" cy="1456267"/>
          </a:xfrm>
        </p:spPr>
        <p:txBody>
          <a:bodyPr/>
          <a:lstStyle/>
          <a:p>
            <a:r>
              <a:rPr lang="en-US" dirty="0"/>
              <a:t>Employees who do not have a healthy work-life balance are more likely to leave, emphasizing the importance of promoting work-life equilibrium.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B632-4094-4217-A6B0-62B53060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976687"/>
            <a:ext cx="5448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Strategies For Employee Retention: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3037"/>
            <a:ext cx="10668740" cy="496261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Gender-Inclusive Policies: </a:t>
            </a:r>
            <a:r>
              <a:rPr lang="en-US" sz="2000" dirty="0"/>
              <a:t>Implement gender-inclusive policies and programs to address the higher attrition rate among males, promoting equal opportunities and support.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Marital Support: </a:t>
            </a:r>
            <a:r>
              <a:rPr lang="en-US" sz="2000" dirty="0"/>
              <a:t>Develop initiatives to support single employees and provide benefits that cater to their needs, ensuring a balanced work-life experience.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Age-Specific Programs: </a:t>
            </a:r>
            <a:r>
              <a:rPr lang="en-US" sz="2000" dirty="0"/>
              <a:t>Tailor retention strategies for younger employees, including career development opportunities and mentorship programs to engage and retain them.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Departmental Interventions: </a:t>
            </a:r>
            <a:r>
              <a:rPr lang="en-US" sz="2000" dirty="0"/>
              <a:t>Investigate the reasons behind high attrition in the sales and development departments, and address issues related to workload, recognition, and career progression.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Overtime Management: </a:t>
            </a:r>
            <a:r>
              <a:rPr lang="en-US" sz="2000" dirty="0"/>
              <a:t>Implement policies and systems to manage and reduce excessive overtime, ensuring employees can maintain a healthy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47683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Strategies For Employee Retention: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3037"/>
            <a:ext cx="10668740" cy="496261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Compensation and Career Growth: </a:t>
            </a:r>
            <a:r>
              <a:rPr lang="en-US" sz="2000" dirty="0"/>
              <a:t>Review compensation structures and provide a clear path for career growth to retain high-performing employees with lower incomes.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Improve Work Environment: </a:t>
            </a:r>
            <a:r>
              <a:rPr lang="en-US" sz="2000" dirty="0"/>
              <a:t>Focus on improving the work environment and culture to enhance job satisfaction and overall employee well-being.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New Hire Retention: </a:t>
            </a:r>
            <a:r>
              <a:rPr lang="en-US" sz="2000" dirty="0"/>
              <a:t>Develop onboarding programs and mentorship initiatives to engage and retain employees with less tenure.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Work-Life Balance Support: </a:t>
            </a:r>
            <a:r>
              <a:rPr lang="en-US" sz="2000" dirty="0"/>
              <a:t>Promote work-life balance through flexible scheduling, remote work options, and wellness programs to reduce attrition among employees struggling with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18002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57450"/>
            <a:ext cx="10302004" cy="3048000"/>
          </a:xfrm>
        </p:spPr>
        <p:txBody>
          <a:bodyPr>
            <a:normAutofit/>
          </a:bodyPr>
          <a:lstStyle/>
          <a:p>
            <a:r>
              <a:rPr lang="en-US" b="1" dirty="0"/>
              <a:t>Dataset Link: </a:t>
            </a:r>
            <a:r>
              <a:rPr lang="en-US" b="1" dirty="0">
                <a:hlinkClick r:id="rId2"/>
              </a:rPr>
              <a:t>https://www.kaggle.com/datasets/pavansubhasht/ibm-hr-analytics-attrition-dataset/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3D49-3C28-4339-AA9C-A967BD08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434" y="2576579"/>
            <a:ext cx="5723877" cy="145626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9127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4550"/>
            <a:ext cx="10131425" cy="30398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overall attrition rate in the company is 16%, indicating a significant turnover of </a:t>
            </a:r>
            <a:r>
              <a:rPr lang="en-US" sz="2000" dirty="0" err="1"/>
              <a:t>employees.The</a:t>
            </a:r>
            <a:r>
              <a:rPr lang="en-US" sz="2000" dirty="0"/>
              <a:t> store generated 1 million in revenue.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Total </a:t>
            </a:r>
            <a:r>
              <a:rPr lang="en-US" sz="2000" dirty="0" err="1"/>
              <a:t>Emplyees</a:t>
            </a:r>
            <a:r>
              <a:rPr lang="en-US" sz="2000" dirty="0"/>
              <a:t> are 1470 in 882 are Males and 588 are Females.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average monthly income is 6.50K.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3BA93-9638-4CD0-AD96-401D84B9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091727"/>
            <a:ext cx="10747375" cy="12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Marital Status: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248958"/>
            <a:ext cx="10131425" cy="1456267"/>
          </a:xfrm>
        </p:spPr>
        <p:txBody>
          <a:bodyPr/>
          <a:lstStyle/>
          <a:p>
            <a:r>
              <a:rPr lang="en-US" dirty="0"/>
              <a:t>Marital status significantly affects attrition rates, with married employees being more likely to stay with the company than singles.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5F365-95AE-4D07-A7A2-D664F759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567567"/>
            <a:ext cx="6429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Department: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5339"/>
            <a:ext cx="10131425" cy="1456267"/>
          </a:xfrm>
        </p:spPr>
        <p:txBody>
          <a:bodyPr/>
          <a:lstStyle/>
          <a:p>
            <a:r>
              <a:rPr lang="en-US" dirty="0"/>
              <a:t>Employees in the Research and development departments have a notably high attrition rate, indicating a need for targeted retention strategies in these areas.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1D938-9DA5-4ACB-80BD-D95F7FD7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3519487"/>
            <a:ext cx="5876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965"/>
            <a:ext cx="10131425" cy="1456267"/>
          </a:xfrm>
        </p:spPr>
        <p:txBody>
          <a:bodyPr/>
          <a:lstStyle/>
          <a:p>
            <a:r>
              <a:rPr lang="en-US" dirty="0"/>
              <a:t>The average age of employees is 37, indicating that the younger generation shows a higher attrition rate, which might be due to career exploration or other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137B1-2427-4CC9-AE37-4FCEC43F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529919"/>
            <a:ext cx="6429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Overtime: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7025"/>
            <a:ext cx="10131425" cy="1456267"/>
          </a:xfrm>
        </p:spPr>
        <p:txBody>
          <a:bodyPr/>
          <a:lstStyle/>
          <a:p>
            <a:r>
              <a:rPr lang="en-US" dirty="0"/>
              <a:t>Employees who work more overtime are more likely to depart from the company, suggesting that excessive work hours may contribute to attrition.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B21B9-85F4-4104-B05C-7A13CA4A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3718848"/>
            <a:ext cx="5895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Job Role: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650"/>
            <a:ext cx="10131425" cy="1456267"/>
          </a:xfrm>
        </p:spPr>
        <p:txBody>
          <a:bodyPr/>
          <a:lstStyle/>
          <a:p>
            <a:r>
              <a:rPr lang="en-US" dirty="0"/>
              <a:t>The sales executive job role has the highest rate of job satisfaction and the highest income, even though it has the highest attrition after the laboratory technician job role.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5C69B-2D9F-4F55-AE17-9652DE9B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3558949"/>
            <a:ext cx="3629025" cy="27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73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</TotalTime>
  <Words>615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Trebuchet MS</vt:lpstr>
      <vt:lpstr>Berlin</vt:lpstr>
      <vt:lpstr>Employee Attrition Analysis</vt:lpstr>
      <vt:lpstr>Overview</vt:lpstr>
      <vt:lpstr>Analysis</vt:lpstr>
      <vt:lpstr>Analysis:</vt:lpstr>
      <vt:lpstr>Attrition By Marital Status:</vt:lpstr>
      <vt:lpstr>Attrition By Department:</vt:lpstr>
      <vt:lpstr>Attrition By Age:</vt:lpstr>
      <vt:lpstr>Attrition By Overtime:</vt:lpstr>
      <vt:lpstr>Attrition By Job Role:</vt:lpstr>
      <vt:lpstr>Attrition By Performance and Gender:</vt:lpstr>
      <vt:lpstr>Avg Monthly income And Attrition:</vt:lpstr>
      <vt:lpstr>Attrition By Environment Satisfaction:</vt:lpstr>
      <vt:lpstr>Attrition By Years At Company:</vt:lpstr>
      <vt:lpstr>Attrition By Work Life Balance:</vt:lpstr>
      <vt:lpstr>Strategies For Employee Retention:</vt:lpstr>
      <vt:lpstr>Strategies For Employee Retention: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sales analysis</dc:title>
  <dc:creator>Dell</dc:creator>
  <cp:lastModifiedBy>Dell</cp:lastModifiedBy>
  <cp:revision>8</cp:revision>
  <dcterms:created xsi:type="dcterms:W3CDTF">2023-10-05T05:48:21Z</dcterms:created>
  <dcterms:modified xsi:type="dcterms:W3CDTF">2023-10-05T07:10:34Z</dcterms:modified>
</cp:coreProperties>
</file>