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6" r:id="rId7"/>
    <p:sldId id="259" r:id="rId8"/>
    <p:sldId id="260" r:id="rId9"/>
    <p:sldId id="261" r:id="rId10"/>
    <p:sldId id="267" r:id="rId11"/>
    <p:sldId id="262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esktop\&#1050;&#1091;&#1088;&#1089;&#1086;&#1074;&#1086;&#1081;\&#1043;&#1088;&#1091;&#1087;&#1087;&#1086;&#1074;&#1086;&#1080;&#774;%20&#1087;&#1088;&#1086;&#1077;&#1082;&#1090;_&#1043;&#1088;%206%20(&#1088;&#1072;&#1089;&#1095;&#1077;&#1090;&#1099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wx9\Downloads\Telegram%20Desktop\&#1043;&#1088;&#1091;&#1087;&#1087;&#1086;&#1074;&#1086;&#1080;&#774;_&#1087;&#1088;&#1086;&#1077;&#1082;&#1090;_&#1043;&#1088;_6_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4316109422492401E-2"/>
              <c:y val="-1.8208404075911445E-2"/>
            </c:manualLayout>
          </c:layout>
          <c:spPr>
            <a:gradFill>
              <a:gsLst>
                <a:gs pos="3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>
              <a:gsLst>
                <a:gs pos="24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16E-2"/>
              <c:y val="-6.4760895622390749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5.5721346527437106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1595784569482009E-2"/>
              <c:y val="-4.6681797432483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512154065848152E-2"/>
              <c:y val="-0.11297182412881049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4427478480083597E-2"/>
                  <c:h val="4.816584939019819E-2"/>
                </c:manualLayout>
              </c15:layout>
            </c:ext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1200647791366503E-2"/>
              <c:y val="-0.10995864109715926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3358702502612782E-2"/>
              <c:y val="-7.3800444717344454E-2"/>
            </c:manualLayout>
          </c:layout>
          <c:spPr>
            <a:gradFill>
              <a:gsLst>
                <a:gs pos="300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290038213308431E-2"/>
          <c:y val="0.14015256603562853"/>
          <c:w val="0.69696763132770068"/>
          <c:h val="0.73034746188641331"/>
        </c:manualLayout>
      </c:layout>
      <c:barChart>
        <c:barDir val="col"/>
        <c:grouping val="clustered"/>
        <c:varyColors val="0"/>
        <c:ser>
          <c:idx val="0"/>
          <c:order val="0"/>
          <c:tx>
            <c:v>Число просмотров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C3E-42EF-A3AF-4FB0BD73DF9B}"/>
              </c:ext>
            </c:extLst>
          </c:dPt>
          <c:dLbls>
            <c:dLbl>
              <c:idx val="0"/>
              <c:layout>
                <c:manualLayout>
                  <c:x val="-2.4316109422492401E-2"/>
                  <c:y val="-1.82084040759114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E-42EF-A3AF-4FB0BD73DF9B}"/>
                </c:ext>
              </c:extLst>
            </c:dLbl>
            <c:spPr>
              <a:gradFill>
                <a:gsLst>
                  <a:gs pos="3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165</c:v>
              </c:pt>
              <c:pt idx="1">
                <c:v>11466</c:v>
              </c:pt>
              <c:pt idx="2">
                <c:v>29990</c:v>
              </c:pt>
              <c:pt idx="3">
                <c:v>34863</c:v>
              </c:pt>
              <c:pt idx="4">
                <c:v>35348</c:v>
              </c:pt>
              <c:pt idx="5">
                <c:v>28736</c:v>
              </c:pt>
            </c:numLit>
          </c:val>
          <c:extLst>
            <c:ext xmlns:c16="http://schemas.microsoft.com/office/drawing/2014/chart" uri="{C3380CC4-5D6E-409C-BE32-E72D297353CC}">
              <c16:uniqueId val="{00000001-2C3E-42EF-A3AF-4FB0BD73DF9B}"/>
            </c:ext>
          </c:extLst>
        </c:ser>
        <c:ser>
          <c:idx val="1"/>
          <c:order val="1"/>
          <c:tx>
            <c:v>Число уникальных пользователей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gradFill>
                <a:gsLst>
                  <a:gs pos="24000">
                    <a:schemeClr val="accent2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164</c:v>
              </c:pt>
              <c:pt idx="1">
                <c:v>5066</c:v>
              </c:pt>
              <c:pt idx="2">
                <c:v>8622</c:v>
              </c:pt>
              <c:pt idx="3">
                <c:v>10018</c:v>
              </c:pt>
              <c:pt idx="4">
                <c:v>9491</c:v>
              </c:pt>
              <c:pt idx="5">
                <c:v>7480</c:v>
              </c:pt>
            </c:numLit>
          </c:val>
          <c:extLst>
            <c:ext xmlns:c16="http://schemas.microsoft.com/office/drawing/2014/chart" uri="{C3380CC4-5D6E-409C-BE32-E72D297353CC}">
              <c16:uniqueId val="{00000002-2C3E-42EF-A3AF-4FB0BD73DF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419087"/>
        <c:axId val="170402447"/>
      </c:barChart>
      <c:lineChart>
        <c:grouping val="standard"/>
        <c:varyColors val="0"/>
        <c:ser>
          <c:idx val="2"/>
          <c:order val="2"/>
          <c:tx>
            <c:v>Интенсивность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2C3E-42EF-A3AF-4FB0BD73DF9B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2C3E-42EF-A3AF-4FB0BD73DF9B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2C3E-42EF-A3AF-4FB0BD73DF9B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2C3E-42EF-A3AF-4FB0BD73DF9B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2C3E-42EF-A3AF-4FB0BD73DF9B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8-2C3E-42EF-A3AF-4FB0BD73DF9B}"/>
              </c:ext>
            </c:extLst>
          </c:dPt>
          <c:dLbls>
            <c:dLbl>
              <c:idx val="0"/>
              <c:layout>
                <c:manualLayout>
                  <c:x val="-5.1595784569482016E-2"/>
                  <c:y val="-6.476089562239074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1,00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E-42EF-A3AF-4FB0BD73DF9B}"/>
                </c:ext>
              </c:extLst>
            </c:dLbl>
            <c:dLbl>
              <c:idx val="1"/>
              <c:layout>
                <c:manualLayout>
                  <c:x val="-5.1595784569482009E-2"/>
                  <c:y val="-5.572134652743710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2,25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3E-42EF-A3AF-4FB0BD73DF9B}"/>
                </c:ext>
              </c:extLst>
            </c:dLbl>
            <c:dLbl>
              <c:idx val="2"/>
              <c:layout>
                <c:manualLayout>
                  <c:x val="-5.1595784569482009E-2"/>
                  <c:y val="-4.6681797432483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3,48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3E-42EF-A3AF-4FB0BD73DF9B}"/>
                </c:ext>
              </c:extLst>
            </c:dLbl>
            <c:dLbl>
              <c:idx val="3"/>
              <c:layout>
                <c:manualLayout>
                  <c:x val="-1.6896949203841514E-2"/>
                  <c:y val="-0.1115534364879515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3,48</a:t>
                    </a:r>
                  </a:p>
                </c:rich>
              </c:tx>
              <c:spPr>
                <a:gradFill>
                  <a:gsLst>
                    <a:gs pos="3000">
                      <a:schemeClr val="accent3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876661389363605E-2"/>
                      <c:h val="5.1002624671916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2C3E-42EF-A3AF-4FB0BD73DF9B}"/>
                </c:ext>
              </c:extLst>
            </c:dLbl>
            <c:dLbl>
              <c:idx val="4"/>
              <c:layout>
                <c:manualLayout>
                  <c:x val="-2.1200647791366503E-2"/>
                  <c:y val="-0.1099586410971592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3,74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3E-42EF-A3AF-4FB0BD73DF9B}"/>
                </c:ext>
              </c:extLst>
            </c:dLbl>
            <c:dLbl>
              <c:idx val="5"/>
              <c:layout>
                <c:manualLayout>
                  <c:x val="-3.3358702502612782E-2"/>
                  <c:y val="-7.380044471734445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3,84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3E-42EF-A3AF-4FB0BD73DF9B}"/>
                </c:ext>
              </c:extLst>
            </c:dLbl>
            <c:spPr>
              <a:gradFill>
                <a:gsLst>
                  <a:gs pos="3000">
                    <a:schemeClr val="accent3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мар</c:v>
              </c:pt>
              <c:pt idx="1">
                <c:v>апр</c:v>
              </c:pt>
              <c:pt idx="2">
                <c:v>май</c:v>
              </c:pt>
              <c:pt idx="3">
                <c:v>июн</c:v>
              </c:pt>
              <c:pt idx="4">
                <c:v>июл</c:v>
              </c:pt>
              <c:pt idx="5">
                <c:v>авг</c:v>
              </c:pt>
            </c:strLit>
          </c:cat>
          <c:val>
            <c:numLit>
              <c:formatCode>General</c:formatCode>
              <c:ptCount val="6"/>
              <c:pt idx="0">
                <c:v>1.0060975609756098</c:v>
              </c:pt>
              <c:pt idx="1">
                <c:v>2.2633241215949469</c:v>
              </c:pt>
              <c:pt idx="2">
                <c:v>3.4783112966829042</c:v>
              </c:pt>
              <c:pt idx="3">
                <c:v>3.4800359353164305</c:v>
              </c:pt>
              <c:pt idx="4">
                <c:v>3.7243704562216835</c:v>
              </c:pt>
              <c:pt idx="5">
                <c:v>3.8417112299465241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9-2C3E-42EF-A3AF-4FB0BD73DF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0399119"/>
        <c:axId val="170411599"/>
      </c:lineChart>
      <c:catAx>
        <c:axId val="1704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402447"/>
        <c:crosses val="autoZero"/>
        <c:auto val="1"/>
        <c:lblAlgn val="ctr"/>
        <c:lblOffset val="100"/>
        <c:noMultiLvlLbl val="0"/>
      </c:catAx>
      <c:valAx>
        <c:axId val="17040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419087"/>
        <c:crosses val="autoZero"/>
        <c:crossBetween val="between"/>
      </c:valAx>
      <c:valAx>
        <c:axId val="17041159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399119"/>
        <c:crosses val="max"/>
        <c:crossBetween val="between"/>
      </c:valAx>
      <c:catAx>
        <c:axId val="170399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411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63918802848469"/>
          <c:y val="0.31358264727159679"/>
          <c:w val="0.15120272938503287"/>
          <c:h val="0.46249254150748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[2]Финансы!$C$9</c:f>
              <c:strCache>
                <c:ptCount val="1"/>
                <c:pt idx="0">
                  <c:v>Кол-во подписок в каждый месяц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34351944675716E-17"/>
                  <c:y val="2.84131227544506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48-4457-A48C-DD38F6777EC2}"/>
                </c:ext>
              </c:extLst>
            </c:dLbl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[2]Финансы!$A$10:$A$15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[2]Финансы!$C$10:$C$15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48-4457-A48C-DD38F677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8897967"/>
        <c:axId val="1378903791"/>
      </c:barChart>
      <c:lineChart>
        <c:grouping val="standard"/>
        <c:varyColors val="0"/>
        <c:ser>
          <c:idx val="1"/>
          <c:order val="1"/>
          <c:tx>
            <c:strRef>
              <c:f>[2]Финансы!$E$9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2952920627788528"/>
                  <c:y val="-7.68824487196164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66660310199571E-2"/>
                      <c:h val="8.25577170641559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948-4457-A48C-DD38F6777EC2}"/>
                </c:ext>
              </c:extLst>
            </c:dLbl>
            <c:dLbl>
              <c:idx val="2"/>
              <c:layout>
                <c:manualLayout>
                  <c:x val="3.8035869301589989E-2"/>
                  <c:y val="7.9324468860907191E-3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543047087715053E-2"/>
                      <c:h val="6.38870822325189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948-4457-A48C-DD38F6777EC2}"/>
                </c:ext>
              </c:extLst>
            </c:dLbl>
            <c:dLbl>
              <c:idx val="3"/>
              <c:layout>
                <c:manualLayout>
                  <c:x val="-2.6635186263356776E-2"/>
                  <c:y val="-9.1757460494032106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5435089247777665E-2"/>
                      <c:h val="7.812851830753428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948-4457-A48C-DD38F6777EC2}"/>
                </c:ext>
              </c:extLst>
            </c:dLbl>
            <c:dLbl>
              <c:idx val="4"/>
              <c:layout>
                <c:manualLayout>
                  <c:x val="-4.4609586783951431E-2"/>
                  <c:y val="-6.8971162774007527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327131407840264E-2"/>
                      <c:h val="8.38250927375404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948-4457-A48C-DD38F6777EC2}"/>
                </c:ext>
              </c:extLst>
            </c:dLbl>
            <c:dLbl>
              <c:idx val="5"/>
              <c:layout>
                <c:manualLayout>
                  <c:x val="-3.7987364733883526E-2"/>
                  <c:y val="-7.4667737204013623E-2"/>
                </c:manualLayout>
              </c:layout>
              <c:spPr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082836287402087E-2"/>
                      <c:h val="8.38250927375404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948-4457-A48C-DD38F6777EC2}"/>
                </c:ext>
              </c:extLst>
            </c:dLbl>
            <c:spPr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[2]Финансы!$A$10:$A$15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[2]Финансы!$E$10:$E$15</c:f>
              <c:numCache>
                <c:formatCode>General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948-4457-A48C-DD38F6777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837231"/>
        <c:axId val="1378836815"/>
      </c:lineChart>
      <c:catAx>
        <c:axId val="137889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8903791"/>
        <c:crosses val="autoZero"/>
        <c:auto val="1"/>
        <c:lblAlgn val="ctr"/>
        <c:lblOffset val="100"/>
        <c:noMultiLvlLbl val="0"/>
      </c:catAx>
      <c:valAx>
        <c:axId val="137890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8897967"/>
        <c:crosses val="autoZero"/>
        <c:crossBetween val="between"/>
      </c:valAx>
      <c:valAx>
        <c:axId val="1378836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8837231"/>
        <c:crosses val="max"/>
        <c:crossBetween val="between"/>
      </c:valAx>
      <c:catAx>
        <c:axId val="137883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8836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[1]Визуализация!$D$7</c:f>
              <c:strCache>
                <c:ptCount val="1"/>
                <c:pt idx="0">
                  <c:v>доля просмотров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35-4776-997F-A8B271941B2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35-4776-997F-A8B271941B2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35-4776-997F-A8B271941B2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35-4776-997F-A8B271941B2C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35-4776-997F-A8B271941B2C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35-4776-997F-A8B271941B2C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35-4776-997F-A8B271941B2C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F35-4776-997F-A8B271941B2C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F35-4776-997F-A8B271941B2C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F35-4776-997F-A8B271941B2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F35-4776-997F-A8B271941B2C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F35-4776-997F-A8B271941B2C}"/>
              </c:ext>
            </c:extLst>
          </c:dPt>
          <c:dLbls>
            <c:dLbl>
              <c:idx val="0"/>
              <c:layout>
                <c:manualLayout>
                  <c:x val="-6.9819695774542704E-3"/>
                  <c:y val="-1.48308131199976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35-4776-997F-A8B271941B2C}"/>
                </c:ext>
              </c:extLst>
            </c:dLbl>
            <c:numFmt formatCode="0.00%" sourceLinked="0"/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[1]Визуализация!$B$8:$B$19</c:f>
              <c:strCache>
                <c:ptCount val="12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Другие</c:v>
                </c:pt>
              </c:strCache>
            </c:strRef>
          </c:cat>
          <c:val>
            <c:numRef>
              <c:f>[1]Визуализация!$D$8:$D$19</c:f>
              <c:numCache>
                <c:formatCode>General</c:formatCode>
                <c:ptCount val="12"/>
                <c:pt idx="0">
                  <c:v>5.7417050822377781E-2</c:v>
                </c:pt>
                <c:pt idx="1">
                  <c:v>3.6131978828751923E-2</c:v>
                </c:pt>
                <c:pt idx="2">
                  <c:v>3.0163337317170337E-2</c:v>
                </c:pt>
                <c:pt idx="3">
                  <c:v>2.7203915542655513E-2</c:v>
                </c:pt>
                <c:pt idx="4">
                  <c:v>2.4906095270616355E-2</c:v>
                </c:pt>
                <c:pt idx="5">
                  <c:v>1.7841898582892264E-2</c:v>
                </c:pt>
                <c:pt idx="6">
                  <c:v>1.6276819759831539E-2</c:v>
                </c:pt>
                <c:pt idx="7">
                  <c:v>1.488247680837744E-2</c:v>
                </c:pt>
                <c:pt idx="8">
                  <c:v>1.2634454498890217E-2</c:v>
                </c:pt>
                <c:pt idx="9">
                  <c:v>1.1325479483239429E-2</c:v>
                </c:pt>
                <c:pt idx="10">
                  <c:v>1.0962665756075352E-2</c:v>
                </c:pt>
                <c:pt idx="11">
                  <c:v>0.74025382732912193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F35-4776-997F-A8B271941B2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'Популярность фильмов'!$E$27</c:f>
              <c:strCache>
                <c:ptCount val="1"/>
                <c:pt idx="0">
                  <c:v>Просмотры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'Популярность фильмов'!$D$28:$D$37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'Популярность фильмов'!$E$28:$E$37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A-4A19-BFB1-F203A678C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19887"/>
        <c:axId val="2734226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'Популярность фильмов'!$D$27</c15:sqref>
                        </c15:formulaRef>
                      </c:ext>
                    </c:extLst>
                    <c:strCache>
                      <c:ptCount val="1"/>
                      <c:pt idx="0">
                        <c:v>Фильмы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'Популярность фильмов'!$D$28:$D$37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фильмов'!$D$28:$D$37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0FA-4A19-BFB1-F203A678CEC7}"/>
                  </c:ext>
                </c:extLst>
              </c15:ser>
            </c15:filteredBarSeries>
          </c:ext>
        </c:extLst>
      </c:barChart>
      <c:catAx>
        <c:axId val="6601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Названия 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3422640"/>
        <c:crosses val="autoZero"/>
        <c:auto val="1"/>
        <c:lblAlgn val="ctr"/>
        <c:lblOffset val="100"/>
        <c:noMultiLvlLbl val="0"/>
      </c:catAx>
      <c:valAx>
        <c:axId val="2734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1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[Групповой_проект_Гр_6_3.xlsx]Распределение просмотров!Сводная таблица1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</c:pivotFmt>
      <c:pivotFmt>
        <c:idx val="7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.2876833938804006"/>
            </c:manualLayout>
          </c:layout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1">
                  <a:lumMod val="40000"/>
                  <a:lumOff val="60000"/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no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3.9802950518734663E-2"/>
                  <c:h val="2.3502691302660007E-2"/>
                </c:manualLayout>
              </c15:layout>
            </c:ext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</c:pivotFmt>
      <c:pivotFmt>
        <c:idx val="12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General" sourceLinked="0"/>
          <c:spPr>
            <a:gradFill>
              <a:gsLst>
                <a:gs pos="9000">
                  <a:schemeClr val="accent1">
                    <a:lumMod val="0"/>
                    <a:lumOff val="100000"/>
                    <a:alpha val="16000"/>
                  </a:schemeClr>
                </a:gs>
                <a:gs pos="7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63500" dist="50800" dir="5400000">
                <a:schemeClr val="accent2">
                  <a:alpha val="50000"/>
                </a:schemeClr>
              </a:innerShdw>
            </a:effectLst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0"/>
          <c:showSerName val="0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'Распределение просмотров'!$N$8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1-4698-8A77-C14CAE63B4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1-4698-8A77-C14CAE63B4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1-4698-8A77-C14CAE63B4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11-4698-8A77-C14CAE63B4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11-4698-8A77-C14CAE63B4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311-4698-8A77-C14CAE63B4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311-4698-8A77-C14CAE63B40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311-4698-8A77-C14CAE63B4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311-4698-8A77-C14CAE63B40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311-4698-8A77-C14CAE63B4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311-4698-8A77-C14CAE63B40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311-4698-8A77-C14CAE63B40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311-4698-8A77-C14CAE63B409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311-4698-8A77-C14CAE63B409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311-4698-8A77-C14CAE63B40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D311-4698-8A77-C14CAE63B40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D311-4698-8A77-C14CAE63B409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D311-4698-8A77-C14CAE63B40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D311-4698-8A77-C14CAE63B409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D311-4698-8A77-C14CAE63B409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D311-4698-8A77-C14CAE63B409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D311-4698-8A77-C14CAE63B409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D311-4698-8A77-C14CAE63B409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D311-4698-8A77-C14CAE63B409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D311-4698-8A77-C14CAE63B409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D311-4698-8A77-C14CAE63B409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D311-4698-8A77-C14CAE63B409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D311-4698-8A77-C14CAE63B409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D311-4698-8A77-C14CAE63B409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D311-4698-8A77-C14CAE63B409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D311-4698-8A77-C14CAE63B409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D311-4698-8A77-C14CAE63B409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D311-4698-8A77-C14CAE63B409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D311-4698-8A77-C14CAE63B409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D311-4698-8A77-C14CAE63B409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D311-4698-8A77-C14CAE63B409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D311-4698-8A77-C14CAE63B409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D311-4698-8A77-C14CAE63B409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D311-4698-8A77-C14CAE63B409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D311-4698-8A77-C14CAE63B409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D311-4698-8A77-C14CAE63B409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D311-4698-8A77-C14CAE63B409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D311-4698-8A77-C14CAE63B409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D311-4698-8A77-C14CAE63B409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D311-4698-8A77-C14CAE63B409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D311-4698-8A77-C14CAE63B409}"/>
              </c:ext>
            </c:extLst>
          </c:dPt>
          <c:dPt>
            <c:idx val="4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D311-4698-8A77-C14CAE63B409}"/>
              </c:ext>
            </c:extLst>
          </c:dPt>
          <c:dPt>
            <c:idx val="4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D311-4698-8A77-C14CAE63B409}"/>
              </c:ext>
            </c:extLst>
          </c:dPt>
          <c:dLbls>
            <c:dLbl>
              <c:idx val="16"/>
              <c:layout>
                <c:manualLayout>
                  <c:x val="0"/>
                  <c:y val="0.2876833938804006"/>
                </c:manualLayout>
              </c:layout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1">
                      <a:lumMod val="40000"/>
                      <a:lumOff val="60000"/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802950518734663E-2"/>
                      <c:h val="2.3502691302660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1-D311-4698-8A77-C14CAE63B409}"/>
                </c:ext>
              </c:extLst>
            </c:dLbl>
            <c:dLbl>
              <c:idx val="2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D311-4698-8A77-C14CAE63B409}"/>
                </c:ext>
              </c:extLst>
            </c:dLbl>
            <c:dLbl>
              <c:idx val="2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D311-4698-8A77-C14CAE63B409}"/>
                </c:ext>
              </c:extLst>
            </c:dLbl>
            <c:dLbl>
              <c:idx val="2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D311-4698-8A77-C14CAE63B409}"/>
                </c:ext>
              </c:extLst>
            </c:dLbl>
            <c:dLbl>
              <c:idx val="2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D311-4698-8A77-C14CAE63B409}"/>
                </c:ext>
              </c:extLst>
            </c:dLbl>
            <c:dLbl>
              <c:idx val="28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D311-4698-8A77-C14CAE63B409}"/>
                </c:ext>
              </c:extLst>
            </c:dLbl>
            <c:dLbl>
              <c:idx val="29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D311-4698-8A77-C14CAE63B409}"/>
                </c:ext>
              </c:extLst>
            </c:dLbl>
            <c:dLbl>
              <c:idx val="30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D311-4698-8A77-C14CAE63B409}"/>
                </c:ext>
              </c:extLst>
            </c:dLbl>
            <c:dLbl>
              <c:idx val="31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D311-4698-8A77-C14CAE63B409}"/>
                </c:ext>
              </c:extLst>
            </c:dLbl>
            <c:dLbl>
              <c:idx val="32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D311-4698-8A77-C14CAE63B409}"/>
                </c:ext>
              </c:extLst>
            </c:dLbl>
            <c:dLbl>
              <c:idx val="33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D311-4698-8A77-C14CAE63B409}"/>
                </c:ext>
              </c:extLst>
            </c:dLbl>
            <c:dLbl>
              <c:idx val="3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D311-4698-8A77-C14CAE63B409}"/>
                </c:ext>
              </c:extLst>
            </c:dLbl>
            <c:dLbl>
              <c:idx val="3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D311-4698-8A77-C14CAE63B409}"/>
                </c:ext>
              </c:extLst>
            </c:dLbl>
            <c:dLbl>
              <c:idx val="3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D311-4698-8A77-C14CAE63B409}"/>
                </c:ext>
              </c:extLst>
            </c:dLbl>
            <c:dLbl>
              <c:idx val="3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D311-4698-8A77-C14CAE63B409}"/>
                </c:ext>
              </c:extLst>
            </c:dLbl>
            <c:dLbl>
              <c:idx val="38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D311-4698-8A77-C14CAE63B409}"/>
                </c:ext>
              </c:extLst>
            </c:dLbl>
            <c:dLbl>
              <c:idx val="39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D311-4698-8A77-C14CAE63B409}"/>
                </c:ext>
              </c:extLst>
            </c:dLbl>
            <c:dLbl>
              <c:idx val="40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D311-4698-8A77-C14CAE63B409}"/>
                </c:ext>
              </c:extLst>
            </c:dLbl>
            <c:dLbl>
              <c:idx val="41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D311-4698-8A77-C14CAE63B409}"/>
                </c:ext>
              </c:extLst>
            </c:dLbl>
            <c:dLbl>
              <c:idx val="42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D311-4698-8A77-C14CAE63B409}"/>
                </c:ext>
              </c:extLst>
            </c:dLbl>
            <c:dLbl>
              <c:idx val="43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D311-4698-8A77-C14CAE63B409}"/>
                </c:ext>
              </c:extLst>
            </c:dLbl>
            <c:dLbl>
              <c:idx val="44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D311-4698-8A77-C14CAE63B409}"/>
                </c:ext>
              </c:extLst>
            </c:dLbl>
            <c:dLbl>
              <c:idx val="45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D311-4698-8A77-C14CAE63B409}"/>
                </c:ext>
              </c:extLst>
            </c:dLbl>
            <c:dLbl>
              <c:idx val="46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D311-4698-8A77-C14CAE63B409}"/>
                </c:ext>
              </c:extLst>
            </c:dLbl>
            <c:dLbl>
              <c:idx val="47"/>
              <c:numFmt formatCode="General" sourceLinked="0"/>
              <c:spPr>
                <a:gradFill>
                  <a:gsLst>
                    <a:gs pos="9000">
                      <a:schemeClr val="accent1">
                        <a:lumMod val="0"/>
                        <a:lumOff val="100000"/>
                        <a:alpha val="16000"/>
                      </a:schemeClr>
                    </a:gs>
                    <a:gs pos="79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5400000">
                    <a:schemeClr val="accent2">
                      <a:alpha val="50000"/>
                    </a:schemeClr>
                  </a:innerShdw>
                </a:effectLst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D311-4698-8A77-C14CAE63B409}"/>
                </c:ext>
              </c:extLst>
            </c:dLbl>
            <c:numFmt formatCode="General" sourceLinked="0"/>
            <c:spPr>
              <a:gradFill>
                <a:gsLst>
                  <a:gs pos="9000">
                    <a:schemeClr val="accent1">
                      <a:lumMod val="0"/>
                      <a:lumOff val="100000"/>
                      <a:alpha val="16000"/>
                    </a:schemeClr>
                  </a:gs>
                  <a:gs pos="79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5400000">
                  <a:schemeClr val="accent1">
                    <a:lumMod val="40000"/>
                    <a:lumOff val="60000"/>
                    <a:alpha val="50000"/>
                  </a:schemeClr>
                </a:innerShdw>
              </a:effectLst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'Распределение просмотров'!$M$9:$M$59</c:f>
              <c:multiLvlStrCache>
                <c:ptCount val="48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  <c:pt idx="5">
                    <c:v>5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13</c:v>
                  </c:pt>
                  <c:pt idx="14">
                    <c:v>14</c:v>
                  </c:pt>
                  <c:pt idx="15">
                    <c:v>15</c:v>
                  </c:pt>
                  <c:pt idx="16">
                    <c:v>16</c:v>
                  </c:pt>
                  <c:pt idx="17">
                    <c:v>17</c:v>
                  </c:pt>
                  <c:pt idx="18">
                    <c:v>18</c:v>
                  </c:pt>
                  <c:pt idx="19">
                    <c:v>19</c:v>
                  </c:pt>
                  <c:pt idx="20">
                    <c:v>20</c:v>
                  </c:pt>
                  <c:pt idx="21">
                    <c:v>21</c:v>
                  </c:pt>
                  <c:pt idx="22">
                    <c:v>22</c:v>
                  </c:pt>
                  <c:pt idx="23">
                    <c:v>23</c:v>
                  </c:pt>
                  <c:pt idx="24">
                    <c:v>0</c:v>
                  </c:pt>
                  <c:pt idx="25">
                    <c:v>1</c:v>
                  </c:pt>
                  <c:pt idx="26">
                    <c:v>2</c:v>
                  </c:pt>
                  <c:pt idx="27">
                    <c:v>3</c:v>
                  </c:pt>
                  <c:pt idx="28">
                    <c:v>4</c:v>
                  </c:pt>
                  <c:pt idx="29">
                    <c:v>5</c:v>
                  </c:pt>
                  <c:pt idx="30">
                    <c:v>6</c:v>
                  </c:pt>
                  <c:pt idx="31">
                    <c:v>7</c:v>
                  </c:pt>
                  <c:pt idx="32">
                    <c:v>8</c:v>
                  </c:pt>
                  <c:pt idx="33">
                    <c:v>9</c:v>
                  </c:pt>
                  <c:pt idx="34">
                    <c:v>10</c:v>
                  </c:pt>
                  <c:pt idx="35">
                    <c:v>11</c:v>
                  </c:pt>
                  <c:pt idx="36">
                    <c:v>12</c:v>
                  </c:pt>
                  <c:pt idx="37">
                    <c:v>13</c:v>
                  </c:pt>
                  <c:pt idx="38">
                    <c:v>14</c:v>
                  </c:pt>
                  <c:pt idx="39">
                    <c:v>15</c:v>
                  </c:pt>
                  <c:pt idx="40">
                    <c:v>16</c:v>
                  </c:pt>
                  <c:pt idx="41">
                    <c:v>17</c:v>
                  </c:pt>
                  <c:pt idx="42">
                    <c:v>18</c:v>
                  </c:pt>
                  <c:pt idx="43">
                    <c:v>19</c:v>
                  </c:pt>
                  <c:pt idx="44">
                    <c:v>20</c:v>
                  </c:pt>
                  <c:pt idx="45">
                    <c:v>21</c:v>
                  </c:pt>
                  <c:pt idx="46">
                    <c:v>22</c:v>
                  </c:pt>
                  <c:pt idx="47">
                    <c:v>23</c:v>
                  </c:pt>
                </c:lvl>
                <c:lvl>
                  <c:pt idx="0">
                    <c:v>Будни</c:v>
                  </c:pt>
                  <c:pt idx="24">
                    <c:v>Выходные</c:v>
                  </c:pt>
                </c:lvl>
              </c:multiLvlStrCache>
            </c:multiLvlStrRef>
          </c:cat>
          <c:val>
            <c:numRef>
              <c:f>'Распределение просмотров'!$N$9:$N$59</c:f>
              <c:numCache>
                <c:formatCode>General</c:formatCode>
                <c:ptCount val="48"/>
                <c:pt idx="0">
                  <c:v>2300</c:v>
                </c:pt>
                <c:pt idx="1">
                  <c:v>1543</c:v>
                </c:pt>
                <c:pt idx="2">
                  <c:v>1101</c:v>
                </c:pt>
                <c:pt idx="3">
                  <c:v>851</c:v>
                </c:pt>
                <c:pt idx="4">
                  <c:v>821</c:v>
                </c:pt>
                <c:pt idx="5">
                  <c:v>780</c:v>
                </c:pt>
                <c:pt idx="6">
                  <c:v>781</c:v>
                </c:pt>
                <c:pt idx="7">
                  <c:v>900</c:v>
                </c:pt>
                <c:pt idx="8">
                  <c:v>987</c:v>
                </c:pt>
                <c:pt idx="9">
                  <c:v>1290</c:v>
                </c:pt>
                <c:pt idx="10">
                  <c:v>1771</c:v>
                </c:pt>
                <c:pt idx="11">
                  <c:v>2422</c:v>
                </c:pt>
                <c:pt idx="12">
                  <c:v>3532</c:v>
                </c:pt>
                <c:pt idx="13">
                  <c:v>4610</c:v>
                </c:pt>
                <c:pt idx="14">
                  <c:v>5802</c:v>
                </c:pt>
                <c:pt idx="15">
                  <c:v>7004</c:v>
                </c:pt>
                <c:pt idx="16">
                  <c:v>7654</c:v>
                </c:pt>
                <c:pt idx="17">
                  <c:v>8182</c:v>
                </c:pt>
                <c:pt idx="18">
                  <c:v>7924</c:v>
                </c:pt>
                <c:pt idx="19">
                  <c:v>7482</c:v>
                </c:pt>
                <c:pt idx="20">
                  <c:v>6873</c:v>
                </c:pt>
                <c:pt idx="21">
                  <c:v>5712</c:v>
                </c:pt>
                <c:pt idx="22">
                  <c:v>4678</c:v>
                </c:pt>
                <c:pt idx="23">
                  <c:v>3535</c:v>
                </c:pt>
                <c:pt idx="24">
                  <c:v>1573</c:v>
                </c:pt>
                <c:pt idx="25">
                  <c:v>1405</c:v>
                </c:pt>
                <c:pt idx="26">
                  <c:v>1273</c:v>
                </c:pt>
                <c:pt idx="27">
                  <c:v>1128</c:v>
                </c:pt>
                <c:pt idx="28">
                  <c:v>1104</c:v>
                </c:pt>
                <c:pt idx="29">
                  <c:v>1185</c:v>
                </c:pt>
                <c:pt idx="30">
                  <c:v>1100</c:v>
                </c:pt>
                <c:pt idx="31">
                  <c:v>1213</c:v>
                </c:pt>
                <c:pt idx="32">
                  <c:v>1306</c:v>
                </c:pt>
                <c:pt idx="33">
                  <c:v>1386</c:v>
                </c:pt>
                <c:pt idx="34">
                  <c:v>1509</c:v>
                </c:pt>
                <c:pt idx="35">
                  <c:v>1834</c:v>
                </c:pt>
                <c:pt idx="36">
                  <c:v>2028</c:v>
                </c:pt>
                <c:pt idx="37">
                  <c:v>2533</c:v>
                </c:pt>
                <c:pt idx="38">
                  <c:v>2949</c:v>
                </c:pt>
                <c:pt idx="39">
                  <c:v>3401</c:v>
                </c:pt>
                <c:pt idx="40">
                  <c:v>3616</c:v>
                </c:pt>
                <c:pt idx="41">
                  <c:v>3887</c:v>
                </c:pt>
                <c:pt idx="42">
                  <c:v>3857</c:v>
                </c:pt>
                <c:pt idx="43">
                  <c:v>3543</c:v>
                </c:pt>
                <c:pt idx="44">
                  <c:v>3194</c:v>
                </c:pt>
                <c:pt idx="45">
                  <c:v>2853</c:v>
                </c:pt>
                <c:pt idx="46">
                  <c:v>2330</c:v>
                </c:pt>
                <c:pt idx="47">
                  <c:v>1826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D311-4698-8A77-C14CAE63B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391087"/>
        <c:axId val="720154639"/>
      </c:barChart>
      <c:catAx>
        <c:axId val="159639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20154639"/>
        <c:crosses val="autoZero"/>
        <c:auto val="1"/>
        <c:lblAlgn val="ctr"/>
        <c:lblOffset val="100"/>
        <c:noMultiLvlLbl val="0"/>
      </c:catAx>
      <c:valAx>
        <c:axId val="72015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639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[Групповой_проект_Гр_6_3.xlsx]Лист9!Сводная таблица23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6035062509204129E-3"/>
              <c:y val="5.841545995045265E-3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4727245551989762E-2"/>
              <c:y val="-2.628695697770369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245490704331264E-3"/>
              <c:y val="-5.3546886376380844E-17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5027083895493595E-2"/>
              <c:y val="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8163371195406026E-2"/>
              <c:y val="-3.5049275970271604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715984417984246E-3"/>
              <c:y val="-1.7524637985135823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015586670340345E-2"/>
              <c:y val="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1097706179265586E-2"/>
              <c:y val="0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8802472259613376E-3"/>
              <c:y val="-1.460386498761321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6066733115248549E-3"/>
              <c:y val="-3.21285029727489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2487092240139098E-3"/>
              <c:y val="-4.673236796036212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24397110999431E-2"/>
              <c:y val="1.752463798513579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0646073898598005E-2"/>
              <c:y val="4.381159496283938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518E-2"/>
              <c:y val="-5.8415459950452761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2435894336152736E-2"/>
              <c:y val="2.62869569777035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7509786598685636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9151822511174575E-2"/>
              <c:y val="3.504927597027148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2E-2"/>
              <c:y val="-5.257391395540738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9299607036240249E-2"/>
              <c:y val="2.336618398018106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6015535211262143E-2"/>
              <c:y val="-4.0890821965316855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1237211998860658E-2"/>
              <c:y val="3.50492759702715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7657571123751317E-2"/>
              <c:y val="-8.7623189925679079E-2"/>
            </c:manualLayout>
          </c:layout>
          <c:numFmt formatCode="0.00%" sourceLinked="0"/>
          <c:spPr>
            <a:gradFill flip="none" rotWithShape="1">
              <a:gsLst>
                <a:gs pos="0">
                  <a:srgbClr val="C0504D">
                    <a:lumMod val="0"/>
                    <a:lumOff val="100000"/>
                  </a:srgbClr>
                </a:gs>
                <a:gs pos="35000">
                  <a:srgbClr val="C0504D">
                    <a:lumMod val="0"/>
                    <a:lumOff val="100000"/>
                  </a:srgbClr>
                </a:gs>
                <a:gs pos="100000">
                  <a:srgbClr val="C0504D">
                    <a:lumMod val="10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8396572882874799E-2"/>
          <c:y val="9.2428405935246469E-2"/>
          <c:w val="0.84243891513560809"/>
          <c:h val="0.78457160309500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Лист9!$B$3</c:f>
              <c:strCache>
                <c:ptCount val="1"/>
                <c:pt idx="0">
                  <c:v>Сумма по полю Количество по полю id просмотра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Лист9!$A$4:$A$28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Лист9!$B$4:$B$28</c:f>
              <c:numCache>
                <c:formatCode>General</c:formatCode>
                <c:ptCount val="24"/>
                <c:pt idx="0">
                  <c:v>2300</c:v>
                </c:pt>
                <c:pt idx="1">
                  <c:v>1543</c:v>
                </c:pt>
                <c:pt idx="2">
                  <c:v>1101</c:v>
                </c:pt>
                <c:pt idx="3">
                  <c:v>851</c:v>
                </c:pt>
                <c:pt idx="4">
                  <c:v>821</c:v>
                </c:pt>
                <c:pt idx="5">
                  <c:v>780</c:v>
                </c:pt>
                <c:pt idx="6">
                  <c:v>781</c:v>
                </c:pt>
                <c:pt idx="7">
                  <c:v>900</c:v>
                </c:pt>
                <c:pt idx="8">
                  <c:v>987</c:v>
                </c:pt>
                <c:pt idx="9">
                  <c:v>1290</c:v>
                </c:pt>
                <c:pt idx="10">
                  <c:v>1771</c:v>
                </c:pt>
                <c:pt idx="11">
                  <c:v>2422</c:v>
                </c:pt>
                <c:pt idx="12">
                  <c:v>3532</c:v>
                </c:pt>
                <c:pt idx="13">
                  <c:v>4610</c:v>
                </c:pt>
                <c:pt idx="14">
                  <c:v>5802</c:v>
                </c:pt>
                <c:pt idx="15">
                  <c:v>7004</c:v>
                </c:pt>
                <c:pt idx="16">
                  <c:v>7654</c:v>
                </c:pt>
                <c:pt idx="17">
                  <c:v>8182</c:v>
                </c:pt>
                <c:pt idx="18">
                  <c:v>7924</c:v>
                </c:pt>
                <c:pt idx="19">
                  <c:v>7482</c:v>
                </c:pt>
                <c:pt idx="20">
                  <c:v>6873</c:v>
                </c:pt>
                <c:pt idx="21">
                  <c:v>5712</c:v>
                </c:pt>
                <c:pt idx="22">
                  <c:v>4678</c:v>
                </c:pt>
                <c:pt idx="23">
                  <c:v>3535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09-4730-B5B1-2AC852A48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92261711"/>
        <c:axId val="1592257135"/>
      </c:barChart>
      <c:lineChart>
        <c:grouping val="standard"/>
        <c:varyColors val="0"/>
        <c:ser>
          <c:idx val="1"/>
          <c:order val="1"/>
          <c:tx>
            <c:strRef>
              <c:f>Лист9!$C$3</c:f>
              <c:strCache>
                <c:ptCount val="1"/>
                <c:pt idx="0">
                  <c:v>Выходные к будням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09-4730-B5B1-2AC852A48091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009-4730-B5B1-2AC852A48091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009-4730-B5B1-2AC852A48091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009-4730-B5B1-2AC852A48091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009-4730-B5B1-2AC852A48091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009-4730-B5B1-2AC852A48091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009-4730-B5B1-2AC852A48091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009-4730-B5B1-2AC852A48091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009-4730-B5B1-2AC852A48091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009-4730-B5B1-2AC852A48091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7009-4730-B5B1-2AC852A48091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7009-4730-B5B1-2AC852A48091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7009-4730-B5B1-2AC852A48091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7009-4730-B5B1-2AC852A48091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7009-4730-B5B1-2AC852A48091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7009-4730-B5B1-2AC852A48091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7009-4730-B5B1-2AC852A48091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4-7009-4730-B5B1-2AC852A48091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6-7009-4730-B5B1-2AC852A48091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8-7009-4730-B5B1-2AC852A48091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A-7009-4730-B5B1-2AC852A48091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C-7009-4730-B5B1-2AC852A48091}"/>
              </c:ext>
            </c:extLst>
          </c:dPt>
          <c:dLbls>
            <c:dLbl>
              <c:idx val="0"/>
              <c:layout>
                <c:manualLayout>
                  <c:x val="1.6035062509204129E-3"/>
                  <c:y val="5.84154599504526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09-4730-B5B1-2AC852A48091}"/>
                </c:ext>
              </c:extLst>
            </c:dLbl>
            <c:dLbl>
              <c:idx val="1"/>
              <c:layout>
                <c:manualLayout>
                  <c:x val="-6.4727245551989762E-2"/>
                  <c:y val="-2.62869569777036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09-4730-B5B1-2AC852A48091}"/>
                </c:ext>
              </c:extLst>
            </c:dLbl>
            <c:dLbl>
              <c:idx val="2"/>
              <c:layout>
                <c:manualLayout>
                  <c:x val="1.245490704331264E-3"/>
                  <c:y val="-5.3546886376380844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09-4730-B5B1-2AC852A48091}"/>
                </c:ext>
              </c:extLst>
            </c:dLbl>
            <c:dLbl>
              <c:idx val="4"/>
              <c:layout>
                <c:manualLayout>
                  <c:x val="-2.5027083895493595E-2"/>
                  <c:y val="4.08908219653168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09-4730-B5B1-2AC852A48091}"/>
                </c:ext>
              </c:extLst>
            </c:dLbl>
            <c:dLbl>
              <c:idx val="5"/>
              <c:layout>
                <c:manualLayout>
                  <c:x val="-3.8163371195406026E-2"/>
                  <c:y val="-3.5049275970271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009-4730-B5B1-2AC852A48091}"/>
                </c:ext>
              </c:extLst>
            </c:dLbl>
            <c:dLbl>
              <c:idx val="6"/>
              <c:layout>
                <c:manualLayout>
                  <c:x val="6.1715984417984246E-3"/>
                  <c:y val="-1.7524637985135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009-4730-B5B1-2AC852A48091}"/>
                </c:ext>
              </c:extLst>
            </c:dLbl>
            <c:dLbl>
              <c:idx val="7"/>
              <c:layout>
                <c:manualLayout>
                  <c:x val="-4.8015586670340345E-2"/>
                  <c:y val="4.6732367960362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009-4730-B5B1-2AC852A48091}"/>
                </c:ext>
              </c:extLst>
            </c:dLbl>
            <c:dLbl>
              <c:idx val="8"/>
              <c:layout>
                <c:manualLayout>
                  <c:x val="1.109770617926558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009-4730-B5B1-2AC852A48091}"/>
                </c:ext>
              </c:extLst>
            </c:dLbl>
            <c:dLbl>
              <c:idx val="9"/>
              <c:layout>
                <c:manualLayout>
                  <c:x val="3.8802472259613376E-3"/>
                  <c:y val="-1.4603864987613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009-4730-B5B1-2AC852A48091}"/>
                </c:ext>
              </c:extLst>
            </c:dLbl>
            <c:dLbl>
              <c:idx val="10"/>
              <c:layout>
                <c:manualLayout>
                  <c:x val="-6.6066733115248549E-3"/>
                  <c:y val="-3.2128502972748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009-4730-B5B1-2AC852A48091}"/>
                </c:ext>
              </c:extLst>
            </c:dLbl>
            <c:dLbl>
              <c:idx val="12"/>
              <c:layout>
                <c:manualLayout>
                  <c:x val="-8.2487092240139098E-3"/>
                  <c:y val="-4.6732367960362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009-4730-B5B1-2AC852A48091}"/>
                </c:ext>
              </c:extLst>
            </c:dLbl>
            <c:dLbl>
              <c:idx val="13"/>
              <c:layout>
                <c:manualLayout>
                  <c:x val="-8.5424397110999431E-2"/>
                  <c:y val="1.75246379851357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009-4730-B5B1-2AC852A48091}"/>
                </c:ext>
              </c:extLst>
            </c:dLbl>
            <c:dLbl>
              <c:idx val="14"/>
              <c:layout>
                <c:manualLayout>
                  <c:x val="-7.0646073898598005E-2"/>
                  <c:y val="4.3811594962839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009-4730-B5B1-2AC852A48091}"/>
                </c:ext>
              </c:extLst>
            </c:dLbl>
            <c:dLbl>
              <c:idx val="15"/>
              <c:layout>
                <c:manualLayout>
                  <c:x val="-5.7509786598685518E-2"/>
                  <c:y val="-5.84154599504527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7009-4730-B5B1-2AC852A48091}"/>
                </c:ext>
              </c:extLst>
            </c:dLbl>
            <c:dLbl>
              <c:idx val="16"/>
              <c:layout>
                <c:manualLayout>
                  <c:x val="-6.2435894336152736E-2"/>
                  <c:y val="2.6286956977703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7009-4730-B5B1-2AC852A48091}"/>
                </c:ext>
              </c:extLst>
            </c:dLbl>
            <c:dLbl>
              <c:idx val="17"/>
              <c:layout>
                <c:manualLayout>
                  <c:x val="-5.7509786598685636E-2"/>
                  <c:y val="-5.25739139554073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009-4730-B5B1-2AC852A48091}"/>
                </c:ext>
              </c:extLst>
            </c:dLbl>
            <c:dLbl>
              <c:idx val="18"/>
              <c:layout>
                <c:manualLayout>
                  <c:x val="-5.9151822511174575E-2"/>
                  <c:y val="3.50492759702714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7009-4730-B5B1-2AC852A48091}"/>
                </c:ext>
              </c:extLst>
            </c:dLbl>
            <c:dLbl>
              <c:idx val="19"/>
              <c:layout>
                <c:manualLayout>
                  <c:x val="-4.76575711237512E-2"/>
                  <c:y val="-5.25739139554073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7009-4730-B5B1-2AC852A48091}"/>
                </c:ext>
              </c:extLst>
            </c:dLbl>
            <c:dLbl>
              <c:idx val="20"/>
              <c:layout>
                <c:manualLayout>
                  <c:x val="-4.9299607036240249E-2"/>
                  <c:y val="2.3366183980181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009-4730-B5B1-2AC852A48091}"/>
                </c:ext>
              </c:extLst>
            </c:dLbl>
            <c:dLbl>
              <c:idx val="21"/>
              <c:layout>
                <c:manualLayout>
                  <c:x val="-4.6015535211262143E-2"/>
                  <c:y val="-4.08908219653168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7009-4730-B5B1-2AC852A48091}"/>
                </c:ext>
              </c:extLst>
            </c:dLbl>
            <c:dLbl>
              <c:idx val="22"/>
              <c:layout>
                <c:manualLayout>
                  <c:x val="-3.1237211998860658E-2"/>
                  <c:y val="3.5049275970271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7009-4730-B5B1-2AC852A48091}"/>
                </c:ext>
              </c:extLst>
            </c:dLbl>
            <c:dLbl>
              <c:idx val="23"/>
              <c:layout>
                <c:manualLayout>
                  <c:x val="-4.7657571123751317E-2"/>
                  <c:y val="-8.7623189925679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7009-4730-B5B1-2AC852A48091}"/>
                </c:ext>
              </c:extLst>
            </c:dLbl>
            <c:numFmt formatCode="0.00%" sourceLinked="0"/>
            <c:spPr>
              <a:gradFill flip="none" rotWithShape="1">
                <a:gsLst>
                  <a:gs pos="0">
                    <a:srgbClr val="C0504D">
                      <a:lumMod val="0"/>
                      <a:lumOff val="100000"/>
                    </a:srgbClr>
                  </a:gs>
                  <a:gs pos="35000">
                    <a:srgbClr val="C0504D">
                      <a:lumMod val="0"/>
                      <a:lumOff val="100000"/>
                    </a:srgbClr>
                  </a:gs>
                  <a:gs pos="100000">
                    <a:srgbClr val="C0504D">
                      <a:lumMod val="100000"/>
                    </a:srgb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Лист9!$A$4:$A$28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Лист9!$C$4:$C$28</c:f>
              <c:numCache>
                <c:formatCode>0.00%</c:formatCode>
                <c:ptCount val="24"/>
                <c:pt idx="0">
                  <c:v>-0.31608695652173913</c:v>
                </c:pt>
                <c:pt idx="1">
                  <c:v>-8.9436163318211248E-2</c:v>
                </c:pt>
                <c:pt idx="2">
                  <c:v>0.15622161671208001</c:v>
                </c:pt>
                <c:pt idx="3">
                  <c:v>0.32549941245593428</c:v>
                </c:pt>
                <c:pt idx="4">
                  <c:v>0.34470158343483548</c:v>
                </c:pt>
                <c:pt idx="5">
                  <c:v>0.51923076923076916</c:v>
                </c:pt>
                <c:pt idx="6">
                  <c:v>0.40845070422535201</c:v>
                </c:pt>
                <c:pt idx="7">
                  <c:v>0.34777777777777774</c:v>
                </c:pt>
                <c:pt idx="8">
                  <c:v>0.32320162107396144</c:v>
                </c:pt>
                <c:pt idx="9">
                  <c:v>7.441860465116279E-2</c:v>
                </c:pt>
                <c:pt idx="10">
                  <c:v>-0.14793901750423488</c:v>
                </c:pt>
                <c:pt idx="11">
                  <c:v>-0.24277456647398843</c:v>
                </c:pt>
                <c:pt idx="12">
                  <c:v>-0.42582106455266133</c:v>
                </c:pt>
                <c:pt idx="13">
                  <c:v>-0.45054229934924073</c:v>
                </c:pt>
                <c:pt idx="14">
                  <c:v>-0.49172699069286452</c:v>
                </c:pt>
                <c:pt idx="15">
                  <c:v>-0.51442033123929187</c:v>
                </c:pt>
                <c:pt idx="16">
                  <c:v>-0.52756728507969686</c:v>
                </c:pt>
                <c:pt idx="17">
                  <c:v>-0.52493277927157167</c:v>
                </c:pt>
                <c:pt idx="18">
                  <c:v>-0.51325088339222613</c:v>
                </c:pt>
                <c:pt idx="19">
                  <c:v>-0.52646351242983158</c:v>
                </c:pt>
                <c:pt idx="20">
                  <c:v>-0.53528299141568458</c:v>
                </c:pt>
                <c:pt idx="21">
                  <c:v>-0.50052521008403361</c:v>
                </c:pt>
                <c:pt idx="22">
                  <c:v>-0.50192389910218038</c:v>
                </c:pt>
                <c:pt idx="23">
                  <c:v>-0.48345120226308347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7009-4730-B5B1-2AC852A48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3484735"/>
        <c:axId val="1793489311"/>
      </c:lineChart>
      <c:catAx>
        <c:axId val="159226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2257135"/>
        <c:crosses val="autoZero"/>
        <c:auto val="1"/>
        <c:lblAlgn val="ctr"/>
        <c:lblOffset val="100"/>
        <c:noMultiLvlLbl val="0"/>
      </c:catAx>
      <c:valAx>
        <c:axId val="159225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2261711"/>
        <c:crosses val="autoZero"/>
        <c:crossBetween val="between"/>
      </c:valAx>
      <c:valAx>
        <c:axId val="1793489311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3484735"/>
        <c:crosses val="max"/>
        <c:crossBetween val="between"/>
      </c:valAx>
      <c:catAx>
        <c:axId val="1793484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934893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[Групповой_проект_Гр_6_3.xlsx]Часовые пояса!Сводная таблица10</c:name>
    <c:fmtId val="6"/>
  </c:pivotSource>
  <c:chart>
    <c:autoTitleDeleted val="1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3.0346135609293504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5.6899004267425321E-2"/>
              <c:y val="-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3622569938359411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5865339023233766E-2"/>
              <c:y val="6.6833751044277356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8449502133712661E-2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7932669511616707E-3"/>
              <c:y val="-6.6833751044277972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.11190137505926979"/>
              <c:y val="-3.3416875522138678E-3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0175438596491224E-2"/>
              <c:y val="1.0025062656641603E-2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2759601706970129E-2"/>
              <c:y val="0"/>
            </c:manualLayout>
          </c:layout>
          <c:spPr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'Часовые пояса'!$B$1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298-4A9F-AF9F-161B2266AB19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298-4A9F-AF9F-161B2266AB19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298-4A9F-AF9F-161B2266AB1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298-4A9F-AF9F-161B2266AB19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298-4A9F-AF9F-161B2266AB19}"/>
              </c:ext>
            </c:extLst>
          </c:dPt>
          <c:dPt>
            <c:idx val="1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298-4A9F-AF9F-161B2266AB19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298-4A9F-AF9F-161B2266AB19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298-4A9F-AF9F-161B2266AB19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298-4A9F-AF9F-161B2266AB19}"/>
              </c:ext>
            </c:extLst>
          </c:dPt>
          <c:dLbls>
            <c:dLbl>
              <c:idx val="3"/>
              <c:layout>
                <c:manualLayout>
                  <c:x val="3.034613560929350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98-4A9F-AF9F-161B2266AB19}"/>
                </c:ext>
              </c:extLst>
            </c:dLbl>
            <c:dLbl>
              <c:idx val="8"/>
              <c:layout>
                <c:manualLayout>
                  <c:x val="5.6899004267425321E-2"/>
                  <c:y val="-1.00250626566416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98-4A9F-AF9F-161B2266AB19}"/>
                </c:ext>
              </c:extLst>
            </c:dLbl>
            <c:dLbl>
              <c:idx val="10"/>
              <c:layout>
                <c:manualLayout>
                  <c:x val="4.362256993835941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98-4A9F-AF9F-161B2266AB19}"/>
                </c:ext>
              </c:extLst>
            </c:dLbl>
            <c:dLbl>
              <c:idx val="13"/>
              <c:layout>
                <c:manualLayout>
                  <c:x val="7.5865339023233766E-2"/>
                  <c:y val="6.68337510442773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98-4A9F-AF9F-161B2266AB19}"/>
                </c:ext>
              </c:extLst>
            </c:dLbl>
            <c:dLbl>
              <c:idx val="16"/>
              <c:layout>
                <c:manualLayout>
                  <c:x val="2.8449502133712661E-2"/>
                  <c:y val="-3.34168755221386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98-4A9F-AF9F-161B2266AB19}"/>
                </c:ext>
              </c:extLst>
            </c:dLbl>
            <c:dLbl>
              <c:idx val="17"/>
              <c:layout>
                <c:manualLayout>
                  <c:x val="-3.7932669511616707E-3"/>
                  <c:y val="-6.6833751044277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98-4A9F-AF9F-161B2266AB19}"/>
                </c:ext>
              </c:extLst>
            </c:dLbl>
            <c:dLbl>
              <c:idx val="18"/>
              <c:layout>
                <c:manualLayout>
                  <c:x val="0.11190137505926979"/>
                  <c:y val="-3.34168755221386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98-4A9F-AF9F-161B2266AB19}"/>
                </c:ext>
              </c:extLst>
            </c:dLbl>
            <c:dLbl>
              <c:idx val="19"/>
              <c:layout>
                <c:manualLayout>
                  <c:x val="7.0175438596491224E-2"/>
                  <c:y val="1.00250626566416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98-4A9F-AF9F-161B2266AB19}"/>
                </c:ext>
              </c:extLst>
            </c:dLbl>
            <c:dLbl>
              <c:idx val="20"/>
              <c:layout>
                <c:manualLayout>
                  <c:x val="2.275960170697012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98-4A9F-AF9F-161B2266AB19}"/>
                </c:ext>
              </c:extLst>
            </c:dLbl>
            <c:spPr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'Часовые пояса'!$A$2:$A$24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UTC+10</c:v>
                </c:pt>
                <c:pt idx="3">
                  <c:v>UTC+11</c:v>
                </c:pt>
                <c:pt idx="4">
                  <c:v>UTC+12</c:v>
                </c:pt>
                <c:pt idx="5">
                  <c:v>UTC+2</c:v>
                </c:pt>
                <c:pt idx="6">
                  <c:v>UTC+3</c:v>
                </c:pt>
                <c:pt idx="7">
                  <c:v>UTC+4</c:v>
                </c:pt>
                <c:pt idx="8">
                  <c:v>UTC+5</c:v>
                </c:pt>
                <c:pt idx="9">
                  <c:v>UTC+6</c:v>
                </c:pt>
                <c:pt idx="10">
                  <c:v>UTC+7</c:v>
                </c:pt>
                <c:pt idx="11">
                  <c:v>UTC+8</c:v>
                </c:pt>
                <c:pt idx="12">
                  <c:v>UTC+9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'Часовые пояса'!$B$2:$B$24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36</c:v>
                </c:pt>
                <c:pt idx="3">
                  <c:v>55</c:v>
                </c:pt>
                <c:pt idx="4">
                  <c:v>68</c:v>
                </c:pt>
                <c:pt idx="5">
                  <c:v>3214</c:v>
                </c:pt>
                <c:pt idx="6">
                  <c:v>2164</c:v>
                </c:pt>
                <c:pt idx="7">
                  <c:v>483</c:v>
                </c:pt>
                <c:pt idx="8">
                  <c:v>342</c:v>
                </c:pt>
                <c:pt idx="9">
                  <c:v>303</c:v>
                </c:pt>
                <c:pt idx="10">
                  <c:v>355</c:v>
                </c:pt>
                <c:pt idx="11">
                  <c:v>99</c:v>
                </c:pt>
                <c:pt idx="12">
                  <c:v>139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98-4A9F-AF9F-161B2266A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53263024"/>
        <c:axId val="1580347872"/>
      </c:barChart>
      <c:catAx>
        <c:axId val="1853263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>
                    <a:solidFill>
                      <a:schemeClr val="tx1"/>
                    </a:solidFill>
                  </a:rPr>
                  <a:t>Часовой</a:t>
                </a:r>
                <a:r>
                  <a:rPr lang="ru-RU" b="1" baseline="0">
                    <a:solidFill>
                      <a:schemeClr val="tx1"/>
                    </a:solidFill>
                  </a:rPr>
                  <a:t> пояс</a:t>
                </a:r>
                <a:endParaRPr lang="ru-RU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347872"/>
        <c:crosses val="autoZero"/>
        <c:auto val="1"/>
        <c:lblAlgn val="ctr"/>
        <c:lblOffset val="100"/>
        <c:noMultiLvlLbl val="0"/>
      </c:catAx>
      <c:valAx>
        <c:axId val="1580347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>
                    <a:solidFill>
                      <a:schemeClr val="tx1"/>
                    </a:solidFill>
                  </a:rPr>
                  <a:t>Подписчики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326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E2753-F334-46D7-BA2A-051E10CD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CDD889-FC02-497D-B696-6E8C02C2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735BA-E490-4006-9857-2D8B909A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3BF49-AF45-40BD-BB3D-640D6875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22C2F-0813-4947-A71B-FB66316A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46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05F05-0DC7-4543-8D4E-144E7D95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11065-6C88-43F2-A312-2EA698AF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B96B0-D095-4458-A555-1E92FE34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A5549-45C6-49E7-98C7-D24D3F8D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3EF2D-1708-42F5-8438-98FBA6C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8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3B9770-F754-4EA5-B8D1-CB65B957A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DB2358-D3F8-41CA-8E83-0D74BBC3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C6F85-C782-429D-9F79-4F3E38F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9CB9B-D6C2-49C2-978F-BF953F1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E2171-630E-4EF8-B832-E94E7A14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0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5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8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1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88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1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70FE7-5186-4098-9042-98AE9316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012A1-8CAF-4C80-9387-F60EF14B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BF1E-3ED6-4051-9D0D-1235416D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B182A-5FB9-4D55-9A23-4F61FB0F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2F0C6-8DE8-4801-B63A-1224D3C5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02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37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7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91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89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502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567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63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38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6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D38B7-8ABD-427F-B69D-C2904A8B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A96EF9-0750-4BC7-AD59-1B8790C3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E42FE-4662-4B2F-8746-2ED882BE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6ADBB-16FB-4498-BC0D-6034BEB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732DB-517F-4819-9AEE-E19DC56F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41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850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98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45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18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4138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9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27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872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6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6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75E6D-FD0D-4FC7-A2DA-1E5EBDC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5FC0C-40F5-42A9-AB78-84C0108F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82D5E3-A68D-47C1-BFC2-B69DB0E9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4EF63-F265-4CB0-8DD3-5E6A97BD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6721C2-F706-46B0-8A2F-AFB1E1FA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4160D-EF3C-4F14-BC00-94612CA3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70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8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24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45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62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F9E56-61F0-43E4-9FE4-20D2370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BFF63-270F-4B2A-8D2B-B2DB2B21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ECDB8-3FE2-4EAE-8122-7C796527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1A8115-7055-47EF-A9E4-972839630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B62D43-842B-469B-91CE-3C8E61A3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D0F761-08B6-4AFD-A795-927DB916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0B584F-0B3B-4139-A40C-92EBC476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D2A2B1-5B9C-4CE9-AEA5-6D861811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33321-6F56-47BE-BC52-CFC5753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D094E5-BCDD-458D-952E-2882035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EDAF2F-FE88-46D4-A8A8-1907099B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FD5161-A551-4423-B18D-78D769DE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BB118-CE79-4686-9600-48A537D7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D8DC9D-DBB5-4869-AF3B-88763CC9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9E6B9-5A9C-43F2-8FA7-7A08B2B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7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82AC9-BFD4-420D-8818-11430255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8ADB2-2007-4AED-A3A9-0F290B56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2FE5D-FBEF-4860-96D6-4835BEC7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8727-64A0-4B2D-9F6B-C2602068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A4160-DA3F-40E6-95F9-C4CF15DA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B34ED-6DD3-42DF-8450-540E57AD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15636-399B-4540-96B7-48FCB27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A52007-E171-4231-A8BC-02F030E3E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C84C3-7A12-4FDE-8679-C9EDDE17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D4E51-3CED-460F-B578-503442B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6E1366-EA93-4B3C-823B-9934C2CE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108E4-F898-41A6-AF16-32B746A4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4BFA0-8140-4642-B005-149C5D78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940CDC-ADC2-44C8-9D16-F4B08E08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A9737-0E80-4D14-B8C5-320345A6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BE651-15B4-4682-9E73-8B004C75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FC691-E832-4174-9BC8-E305B4D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1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5143F-9180-47BA-86F8-4C3D8E67A22A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5A329-48EC-4C92-B454-FDC7410699D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6D12F-15E3-404B-9568-EE1A86946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Групповой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969AC-8587-454D-B6D4-79FC3AF2B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Группа 6. Поток 22</a:t>
            </a:r>
          </a:p>
        </p:txBody>
      </p:sp>
    </p:spTree>
    <p:extLst>
      <p:ext uri="{BB962C8B-B14F-4D97-AF65-F5344CB8AC3E}">
        <p14:creationId xmlns:p14="http://schemas.microsoft.com/office/powerpoint/2010/main" val="15550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1662CB-E320-4BF8-9617-11DB3E59F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35686"/>
              </p:ext>
            </p:extLst>
          </p:nvPr>
        </p:nvGraphicFramePr>
        <p:xfrm>
          <a:off x="437" y="1690688"/>
          <a:ext cx="12191563" cy="504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E46077-F4DC-4795-B7D7-31C09F3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подписчиков по часовым поясам</a:t>
            </a:r>
          </a:p>
        </p:txBody>
      </p:sp>
    </p:spTree>
    <p:extLst>
      <p:ext uri="{BB962C8B-B14F-4D97-AF65-F5344CB8AC3E}">
        <p14:creationId xmlns:p14="http://schemas.microsoft.com/office/powerpoint/2010/main" val="21367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393A0-D122-440D-AA68-D620B2F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3D0B3-27EB-4AE7-B634-3AFE6F05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</a:rPr>
              <a:t>С марта по июнь происходит рост уникальных пользователей, пик приходится на июнь, далее число падает (июль к июню на 5%, август к июню на 33%);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dk1"/>
                </a:solidFill>
              </a:rPr>
              <a:t>Наблюдается динамика роста интенсивности просмотров от месяца к месяцу;</a:t>
            </a:r>
            <a:endParaRPr lang="ru-RU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Всего 26% просмотров приходится на самые популярные фильмы , 74% - фильмы с долей просмотра менее 1%;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Пользователи чаще используют платформу в будние дни - 88335 просмотров, а в выходные - 52033 (на 70% меньше);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Пик просмотров приходится на будние дни с 13:00 по 22:00;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выходные дни с 02:00 до 09:00 просмотры активнее, чем в будние дни;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Используемая бизнес-модель не эффективна с точки зрения финансовой составляющей, маржинальность за исследуемый период – минус 96%.</a:t>
            </a:r>
          </a:p>
        </p:txBody>
      </p:sp>
    </p:spTree>
    <p:extLst>
      <p:ext uri="{BB962C8B-B14F-4D97-AF65-F5344CB8AC3E}">
        <p14:creationId xmlns:p14="http://schemas.microsoft.com/office/powerpoint/2010/main" val="26151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529AA-BD02-4E1F-BD4F-0D550864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E02B7-C578-46F2-A225-A17C13E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рамках</a:t>
            </a:r>
            <a:r>
              <a:rPr lang="ru-RU" b="1" dirty="0">
                <a:effectLst/>
              </a:rPr>
              <a:t> всего курсового проекта</a:t>
            </a:r>
            <a:r>
              <a:rPr lang="ru-RU" dirty="0"/>
              <a:t> нам необходимо ответить руководству на вопрос: насколько используемая бизнес-модель эффективна с точки зрения финансовой составляющей?</a:t>
            </a:r>
          </a:p>
          <a:p>
            <a:r>
              <a:rPr lang="ru-RU" dirty="0"/>
              <a:t>Исследовать аудиторию, оценить динамику просмотров на платформе.</a:t>
            </a:r>
          </a:p>
          <a:p>
            <a:r>
              <a:rPr lang="ru-RU" dirty="0"/>
              <a:t>Создать калькулятор юнит-экономики.</a:t>
            </a:r>
          </a:p>
          <a:p>
            <a:r>
              <a:rPr lang="ru-RU" dirty="0"/>
              <a:t>Выйти на 25-процентную маржинальность, корректируя параметры с помощью калькулятора юнит-экономики.</a:t>
            </a:r>
            <a:endParaRPr lang="en-US" dirty="0"/>
          </a:p>
          <a:p>
            <a:r>
              <a:rPr lang="ru-RU" dirty="0"/>
              <a:t>Визуализировать результаты анализа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405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683080A-6991-48B9-A242-F75405E4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Калькулятор юнит-экономики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66DA2EC-2136-4F47-B5E3-707EA064540E}"/>
              </a:ext>
            </a:extLst>
          </p:cNvPr>
          <p:cNvPicPr>
            <a:picLocks noGrp="1" noChangeAspect="1" noChangeArrowheads="1"/>
            <a:extLst>
              <a:ext uri="{84589F7E-364E-4C9E-8A38-B11213B215E9}">
                <a14:cameraTool xmlns:a14="http://schemas.microsoft.com/office/drawing/2010/main" cellRange="Финансы!$D$23:$G$34" spid="_x0000_s8238"/>
              </a:ext>
            </a:extLst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1835" y="2024745"/>
            <a:ext cx="8901085" cy="32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34A7EEC-65F8-4379-8CAD-15E93BD60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52872"/>
              </p:ext>
            </p:extLst>
          </p:nvPr>
        </p:nvGraphicFramePr>
        <p:xfrm>
          <a:off x="267341" y="1374533"/>
          <a:ext cx="11657318" cy="5631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C8FE7C-2764-4230-8ABF-DA3FA66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Количество пользователей и интенсивность просмотров</a:t>
            </a:r>
          </a:p>
        </p:txBody>
      </p:sp>
    </p:spTree>
    <p:extLst>
      <p:ext uri="{BB962C8B-B14F-4D97-AF65-F5344CB8AC3E}">
        <p14:creationId xmlns:p14="http://schemas.microsoft.com/office/powerpoint/2010/main" val="11488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37A756C-E3F6-49B8-AA20-FDE9EC6A5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60163"/>
              </p:ext>
            </p:extLst>
          </p:nvPr>
        </p:nvGraphicFramePr>
        <p:xfrm>
          <a:off x="486551" y="1484421"/>
          <a:ext cx="11218897" cy="493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CF0C1C7-27DC-4389-A1FB-147A9752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5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E653D120-65EB-4B52-9322-5384F47E9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793457"/>
              </p:ext>
            </p:extLst>
          </p:nvPr>
        </p:nvGraphicFramePr>
        <p:xfrm>
          <a:off x="265575" y="1518006"/>
          <a:ext cx="11660849" cy="48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EA285C-A26F-42A8-942E-B5025350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Доля просмотров фильмов</a:t>
            </a:r>
          </a:p>
        </p:txBody>
      </p:sp>
    </p:spTree>
    <p:extLst>
      <p:ext uri="{BB962C8B-B14F-4D97-AF65-F5344CB8AC3E}">
        <p14:creationId xmlns:p14="http://schemas.microsoft.com/office/powerpoint/2010/main" val="239051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36E46-38B3-4443-BC8B-64A5A34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- 10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D46C4E-E760-43CC-9DEC-82BD7C6A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07242"/>
              </p:ext>
            </p:extLst>
          </p:nvPr>
        </p:nvGraphicFramePr>
        <p:xfrm>
          <a:off x="129287" y="1554843"/>
          <a:ext cx="11933426" cy="493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96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5F68E8-D023-4433-AC6B-632B8F703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04146"/>
              </p:ext>
            </p:extLst>
          </p:nvPr>
        </p:nvGraphicFramePr>
        <p:xfrm>
          <a:off x="33837" y="1690688"/>
          <a:ext cx="12065648" cy="499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61A6932-B815-4A1A-A99A-85AB9762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пользователей в разрезе будние - выходные</a:t>
            </a:r>
          </a:p>
        </p:txBody>
      </p:sp>
    </p:spTree>
    <p:extLst>
      <p:ext uri="{BB962C8B-B14F-4D97-AF65-F5344CB8AC3E}">
        <p14:creationId xmlns:p14="http://schemas.microsoft.com/office/powerpoint/2010/main" val="295487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910EF49-0D0E-4788-A1EE-0A42F6F46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50026"/>
              </p:ext>
            </p:extLst>
          </p:nvPr>
        </p:nvGraphicFramePr>
        <p:xfrm>
          <a:off x="22998" y="1690688"/>
          <a:ext cx="12146003" cy="5025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3D6FDF5-7726-4979-A8A3-7723A661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Процент просмотров выходных дней к будним дням</a:t>
            </a:r>
          </a:p>
        </p:txBody>
      </p:sp>
    </p:spTree>
    <p:extLst>
      <p:ext uri="{BB962C8B-B14F-4D97-AF65-F5344CB8AC3E}">
        <p14:creationId xmlns:p14="http://schemas.microsoft.com/office/powerpoint/2010/main" val="407563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235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Ретро</vt:lpstr>
      <vt:lpstr>1_Ретро</vt:lpstr>
      <vt:lpstr>2_Ретро</vt:lpstr>
      <vt:lpstr>Групповой проект</vt:lpstr>
      <vt:lpstr>ЗАДАЧИ</vt:lpstr>
      <vt:lpstr>Калькулятор юнит-экономики</vt:lpstr>
      <vt:lpstr>Количество пользователей и интенсивность просмотров</vt:lpstr>
      <vt:lpstr>Пользовательский Retention</vt:lpstr>
      <vt:lpstr>Доля просмотров фильмов</vt:lpstr>
      <vt:lpstr>Топ - 10</vt:lpstr>
      <vt:lpstr>Распределение пользователей в разрезе будние - выходные</vt:lpstr>
      <vt:lpstr>Процент просмотров выходных дней к будним дням</vt:lpstr>
      <vt:lpstr>Распределение подписчиков по часовым поясам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Групповой проект</dc:title>
  <dc:creator>Вячеслав Бушуев</dc:creator>
  <cp:lastModifiedBy>Вячеслав Бушуев</cp:lastModifiedBy>
  <cp:revision>3</cp:revision>
  <dcterms:created xsi:type="dcterms:W3CDTF">2022-06-27T15:15:38Z</dcterms:created>
  <dcterms:modified xsi:type="dcterms:W3CDTF">2022-06-29T09:52:10Z</dcterms:modified>
</cp:coreProperties>
</file>