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E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54965" y="953135"/>
          <a:ext cx="11224260" cy="495173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244850"/>
                <a:gridCol w="7979410"/>
              </a:tblGrid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latin typeface="雅黑宋体" panose="020B0503020204020204" charset="-122"/>
                          <a:ea typeface="雅黑宋体" panose="020B0503020204020204" charset="-122"/>
                          <a:cs typeface="雅黑宋体" panose="020B0503020204020204" charset="-122"/>
                          <a:sym typeface="+mn-ea"/>
                        </a:rPr>
                        <a:t>Stage 1: C++基础</a:t>
                      </a:r>
                      <a:endParaRPr lang="en-US" sz="1800" b="0">
                        <a:latin typeface="雅黑宋体" panose="020B0503020204020204" charset="-122"/>
                        <a:ea typeface="雅黑宋体" panose="020B0503020204020204" charset="-122"/>
                        <a:cs typeface="雅黑宋体" panose="020B0503020204020204" charset="-122"/>
                        <a:sym typeface="+mn-ea"/>
                      </a:endParaRPr>
                    </a:p>
                  </a:txBody>
                  <a:tcPr anchor="ctr" anchorCtr="0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latin typeface="雅黑宋体" panose="020B0503020204020204" charset="-122"/>
                          <a:ea typeface="雅黑宋体" panose="020B0503020204020204" charset="-122"/>
                          <a:cs typeface="雅黑宋体" panose="020B0503020204020204" charset="-122"/>
                          <a:sym typeface="+mn-ea"/>
                        </a:rPr>
                        <a:t>Stage 2: </a:t>
                      </a:r>
                      <a:r>
                        <a:rPr lang="zh-CN" altLang="en-US" sz="1800" b="0">
                          <a:latin typeface="雅黑宋体" panose="020B0503020204020204" charset="-122"/>
                          <a:ea typeface="雅黑宋体" panose="020B0503020204020204" charset="-122"/>
                          <a:cs typeface="雅黑宋体" panose="020B0503020204020204" charset="-122"/>
                          <a:sym typeface="+mn-ea"/>
                        </a:rPr>
                        <a:t>数据结构与</a:t>
                      </a:r>
                      <a:r>
                        <a:rPr lang="en-US" sz="1800" b="0">
                          <a:latin typeface="雅黑宋体" panose="020B0503020204020204" charset="-122"/>
                          <a:ea typeface="雅黑宋体" panose="020B0503020204020204" charset="-122"/>
                          <a:cs typeface="雅黑宋体" panose="020B0503020204020204" charset="-122"/>
                          <a:sym typeface="+mn-ea"/>
                        </a:rPr>
                        <a:t>算法</a:t>
                      </a:r>
                      <a:endParaRPr lang="en-US" b="0">
                        <a:latin typeface="雅黑宋体" panose="020B0503020204020204" charset="-122"/>
                        <a:ea typeface="雅黑宋体" panose="020B0503020204020204" charset="-122"/>
                        <a:cs typeface="雅黑宋体" panose="020B0503020204020204" charset="-122"/>
                      </a:endParaRPr>
                    </a:p>
                  </a:txBody>
                  <a:tcPr anchor="ctr" anchorCtr="0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b="0">
                          <a:latin typeface="雅黑宋体" panose="020B0503020204020204" charset="-122"/>
                          <a:ea typeface="雅黑宋体" panose="020B0503020204020204" charset="-122"/>
                          <a:cs typeface="雅黑宋体" panose="020B0503020204020204" charset="-122"/>
                          <a:sym typeface="+mn-ea"/>
                        </a:rPr>
                        <a:t>Stage 3: 在线编程练习</a:t>
                      </a:r>
                      <a:endParaRPr lang="en-US" sz="1800" b="0">
                        <a:latin typeface="雅黑宋体" panose="020B0503020204020204" charset="-122"/>
                        <a:ea typeface="雅黑宋体" panose="020B0503020204020204" charset="-122"/>
                        <a:cs typeface="雅黑宋体" panose="020B0503020204020204" charset="-122"/>
                        <a:sym typeface="+mn-ea"/>
                      </a:endParaRPr>
                    </a:p>
                  </a:txBody>
                  <a:tcPr anchor="ctr" anchorCtr="0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b="0">
                          <a:latin typeface="雅黑宋体" panose="020B0503020204020204" charset="-122"/>
                          <a:ea typeface="雅黑宋体" panose="020B0503020204020204" charset="-122"/>
                          <a:cs typeface="雅黑宋体" panose="020B0503020204020204" charset="-122"/>
                          <a:sym typeface="+mn-ea"/>
                        </a:rPr>
                        <a:t>Stage 4: 综合编程练习项目</a:t>
                      </a:r>
                      <a:endParaRPr lang="en-US" sz="1800" b="0">
                        <a:latin typeface="雅黑宋体" panose="020B0503020204020204" charset="-122"/>
                        <a:ea typeface="雅黑宋体" panose="020B0503020204020204" charset="-122"/>
                        <a:cs typeface="雅黑宋体" panose="020B0503020204020204" charset="-122"/>
                        <a:sym typeface="+mn-ea"/>
                      </a:endParaRPr>
                    </a:p>
                  </a:txBody>
                  <a:tcPr anchor="ctr" anchorCtr="0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b="0">
                          <a:latin typeface="雅黑宋体" panose="020B0503020204020204" charset="-122"/>
                          <a:ea typeface="雅黑宋体" panose="020B0503020204020204" charset="-122"/>
                          <a:cs typeface="雅黑宋体" panose="020B0503020204020204" charset="-122"/>
                          <a:sym typeface="+mn-ea"/>
                        </a:rPr>
                        <a:t>Stage 5: 高级技巧</a:t>
                      </a:r>
                      <a:endParaRPr lang="en-US" sz="1800" b="0">
                        <a:latin typeface="雅黑宋体" panose="020B0503020204020204" charset="-122"/>
                        <a:ea typeface="雅黑宋体" panose="020B0503020204020204" charset="-122"/>
                        <a:cs typeface="雅黑宋体" panose="020B0503020204020204" charset="-122"/>
                        <a:sym typeface="+mn-ea"/>
                      </a:endParaRPr>
                    </a:p>
                  </a:txBody>
                  <a:tcPr anchor="ctr" anchorCtr="0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b="0">
                          <a:latin typeface="雅黑宋体" panose="020B0503020204020204" charset="-122"/>
                          <a:ea typeface="雅黑宋体" panose="020B0503020204020204" charset="-122"/>
                          <a:cs typeface="雅黑宋体" panose="020B0503020204020204" charset="-122"/>
                          <a:sym typeface="+mn-ea"/>
                        </a:rPr>
                        <a:t>Stage 6: 高级项目</a:t>
                      </a:r>
                      <a:endParaRPr lang="en-US" sz="1800" b="0">
                        <a:latin typeface="雅黑宋体" panose="020B0503020204020204" charset="-122"/>
                        <a:ea typeface="雅黑宋体" panose="020B0503020204020204" charset="-122"/>
                        <a:cs typeface="雅黑宋体" panose="020B0503020204020204" charset="-122"/>
                        <a:sym typeface="+mn-ea"/>
                      </a:endParaRPr>
                    </a:p>
                  </a:txBody>
                  <a:tcPr anchor="ctr" anchorCtr="0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sz="1800" b="0">
                          <a:latin typeface="雅黑宋体" panose="020B0503020204020204" charset="-122"/>
                          <a:ea typeface="雅黑宋体" panose="020B0503020204020204" charset="-122"/>
                          <a:cs typeface="雅黑宋体" panose="020B0503020204020204" charset="-122"/>
                          <a:sym typeface="+mn-ea"/>
                        </a:rPr>
                        <a:t>Stage 7: 高级C++</a:t>
                      </a:r>
                      <a:endParaRPr lang="en-US" sz="1800" b="0">
                        <a:latin typeface="雅黑宋体" panose="020B0503020204020204" charset="-122"/>
                        <a:ea typeface="雅黑宋体" panose="020B0503020204020204" charset="-122"/>
                        <a:cs typeface="雅黑宋体" panose="020B0503020204020204" charset="-122"/>
                        <a:sym typeface="+mn-ea"/>
                      </a:endParaRPr>
                    </a:p>
                  </a:txBody>
                  <a:tcPr anchor="ctr" anchorCtr="0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3830320" y="1170940"/>
            <a:ext cx="1618615" cy="322580"/>
          </a:xfrm>
          <a:prstGeom prst="rect">
            <a:avLst/>
          </a:prstGeom>
          <a:solidFill>
            <a:srgbClr val="36E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240530" y="1883410"/>
            <a:ext cx="2034540" cy="3225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929505" y="2594610"/>
            <a:ext cx="6487160" cy="3225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448935" y="3267710"/>
            <a:ext cx="3249930" cy="3225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6275070" y="3992880"/>
            <a:ext cx="4153535" cy="32258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16800" y="4701540"/>
            <a:ext cx="3454400" cy="3225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6275705" y="5426710"/>
            <a:ext cx="5140325" cy="3225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014845" y="40576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雅黑宋体" panose="020B0503020204020204" charset="-122"/>
                <a:ea typeface="雅黑宋体" panose="020B0503020204020204" charset="-122"/>
                <a:sym typeface="+mn-ea"/>
              </a:rPr>
              <a:t>时间、进度安排</a:t>
            </a:r>
            <a:endParaRPr lang="zh-CN" altLang="en-US" sz="2400">
              <a:latin typeface="雅黑宋体" panose="020B0503020204020204" charset="-122"/>
              <a:ea typeface="雅黑宋体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Presentation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Arial Rounded MT Bold</vt:lpstr>
      <vt:lpstr>Calibri</vt:lpstr>
      <vt:lpstr>微软雅黑</vt:lpstr>
      <vt:lpstr>宋体</vt:lpstr>
      <vt:lpstr>雅黑宋体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bushuhui</cp:lastModifiedBy>
  <cp:revision>8</cp:revision>
  <dcterms:created xsi:type="dcterms:W3CDTF">2022-06-25T08:31:38Z</dcterms:created>
  <dcterms:modified xsi:type="dcterms:W3CDTF">2022-06-25T08:31:38Z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