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2" r:id="rId6"/>
    <p:sldId id="261" r:id="rId7"/>
  </p:sldIdLst>
  <p:sldSz cx="12192000" cy="6858000"/>
  <p:notesSz cx="6858000" cy="9144000"/>
  <p:defaultTextStyle>
    <a:defPPr>
      <a:defRPr lang="en-CY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Προεπιλεγμένη ενότητα" id="{69D2DE92-CE8D-47D8-BEC4-165F0A025F60}">
          <p14:sldIdLst>
            <p14:sldId id="256"/>
            <p14:sldId id="257"/>
            <p14:sldId id="258"/>
            <p14:sldId id="259"/>
            <p14:sldId id="262"/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κεφαλίδας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Y"/>
          </a:p>
        </p:txBody>
      </p:sp>
      <p:sp>
        <p:nvSpPr>
          <p:cNvPr id="3" name="Θέση ημερομηνίας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8F4674-C0C7-48EF-9535-4598741299DE}" type="datetimeFigureOut">
              <a:rPr lang="en-CY" smtClean="0"/>
              <a:t>21/05/2025</a:t>
            </a:fld>
            <a:endParaRPr lang="en-CY"/>
          </a:p>
        </p:txBody>
      </p:sp>
      <p:sp>
        <p:nvSpPr>
          <p:cNvPr id="4" name="Θέση εικόνας διαφάνειας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Y"/>
          </a:p>
        </p:txBody>
      </p:sp>
      <p:sp>
        <p:nvSpPr>
          <p:cNvPr id="5" name="Θέση σημειώσεων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CY"/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Y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F10195-5F65-42AC-BE41-77B6EBC21243}" type="slidenum">
              <a:rPr lang="en-CY" smtClean="0"/>
              <a:t>‹#›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33569390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F10195-5F65-42AC-BE41-77B6EBC21243}" type="slidenum">
              <a:rPr lang="en-CY" smtClean="0"/>
              <a:t>6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12190842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A7F448CD-7C12-B550-7212-A8E4645DCB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CY"/>
          </a:p>
        </p:txBody>
      </p:sp>
      <p:sp>
        <p:nvSpPr>
          <p:cNvPr id="3" name="Υπότιτλος 2">
            <a:extLst>
              <a:ext uri="{FF2B5EF4-FFF2-40B4-BE49-F238E27FC236}">
                <a16:creationId xmlns:a16="http://schemas.microsoft.com/office/drawing/2014/main" id="{27505B94-F683-A440-21A3-894F20D79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  <a:endParaRPr lang="en-CY"/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E5120A3E-984B-8F98-74FA-7A4DAF85B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ACF78-F53A-4734-A336-7C4AB6511073}" type="datetimeFigureOut">
              <a:rPr lang="en-CY" smtClean="0"/>
              <a:t>21/05/2025</a:t>
            </a:fld>
            <a:endParaRPr lang="en-CY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71B16A91-1431-8962-2683-38FE092CF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Y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4E7E89C9-0E35-5A08-8F47-3E20C2D9B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6CB25-2671-4656-BBFA-28AC05887D6D}" type="slidenum">
              <a:rPr lang="en-CY" smtClean="0"/>
              <a:t>‹#›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3445120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53FCCFAD-D477-CF76-DAD8-80149802A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CY"/>
          </a:p>
        </p:txBody>
      </p:sp>
      <p:sp>
        <p:nvSpPr>
          <p:cNvPr id="3" name="Θέση κατακόρυφου κειμένου 2">
            <a:extLst>
              <a:ext uri="{FF2B5EF4-FFF2-40B4-BE49-F238E27FC236}">
                <a16:creationId xmlns:a16="http://schemas.microsoft.com/office/drawing/2014/main" id="{1F943264-37E5-CFE5-5648-D1B8B98FF8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CY"/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A35457CB-8E99-3A2F-CE0D-8D7A469DA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ACF78-F53A-4734-A336-7C4AB6511073}" type="datetimeFigureOut">
              <a:rPr lang="en-CY" smtClean="0"/>
              <a:t>21/05/2025</a:t>
            </a:fld>
            <a:endParaRPr lang="en-CY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F3A18BAD-3E3C-270C-9AB4-4A531D290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Y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CC5D7160-6AFF-BEA3-8967-B904D1F38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6CB25-2671-4656-BBFA-28AC05887D6D}" type="slidenum">
              <a:rPr lang="en-CY" smtClean="0"/>
              <a:t>‹#›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3717084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Κατακόρυφος τίτλος 1">
            <a:extLst>
              <a:ext uri="{FF2B5EF4-FFF2-40B4-BE49-F238E27FC236}">
                <a16:creationId xmlns:a16="http://schemas.microsoft.com/office/drawing/2014/main" id="{BCB49DF4-794C-CBFA-A1AE-AE86F176A7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CY"/>
          </a:p>
        </p:txBody>
      </p:sp>
      <p:sp>
        <p:nvSpPr>
          <p:cNvPr id="3" name="Θέση κατακόρυφου κειμένου 2">
            <a:extLst>
              <a:ext uri="{FF2B5EF4-FFF2-40B4-BE49-F238E27FC236}">
                <a16:creationId xmlns:a16="http://schemas.microsoft.com/office/drawing/2014/main" id="{9CB759FA-7E45-75B3-E87E-BDAEF49A49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CY"/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B27A7C59-EA7E-8CC8-0FF0-6528DEDB0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ACF78-F53A-4734-A336-7C4AB6511073}" type="datetimeFigureOut">
              <a:rPr lang="en-CY" smtClean="0"/>
              <a:t>21/05/2025</a:t>
            </a:fld>
            <a:endParaRPr lang="en-CY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D98FABB0-1E9F-C6DC-4C24-7B367192F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Y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591A29E7-15CD-B726-63ED-A40685B50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6CB25-2671-4656-BBFA-28AC05887D6D}" type="slidenum">
              <a:rPr lang="en-CY" smtClean="0"/>
              <a:t>‹#›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2075724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247C09BD-8C97-9351-ED2A-07C1C2E53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CY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B13E10CC-06E2-8A4D-9A28-AD5A4B68D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CY"/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6962F361-4062-63E2-105B-007D1203C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ACF78-F53A-4734-A336-7C4AB6511073}" type="datetimeFigureOut">
              <a:rPr lang="en-CY" smtClean="0"/>
              <a:t>21/05/2025</a:t>
            </a:fld>
            <a:endParaRPr lang="en-CY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6EA07A3D-D7BD-6B4E-E8E1-0E5827344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Y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B7B9CCFA-80BC-8795-CD33-650F37392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6CB25-2671-4656-BBFA-28AC05887D6D}" type="slidenum">
              <a:rPr lang="en-CY" smtClean="0"/>
              <a:t>‹#›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4244049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E334783F-CA3B-CAC5-BB60-5833FB09C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CY"/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048AC74B-A7C6-BB89-FF45-DF9902A39E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11CC9AF5-4556-AF01-4929-7BD4E0DF6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ACF78-F53A-4734-A336-7C4AB6511073}" type="datetimeFigureOut">
              <a:rPr lang="en-CY" smtClean="0"/>
              <a:t>21/05/2025</a:t>
            </a:fld>
            <a:endParaRPr lang="en-CY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E24337FE-AF3A-BE9C-48B9-5FE7F2D65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Y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D9124A0C-4B49-5ABD-0BFD-407B918D0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6CB25-2671-4656-BBFA-28AC05887D6D}" type="slidenum">
              <a:rPr lang="en-CY" smtClean="0"/>
              <a:t>‹#›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818174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B735FA07-FA77-5955-25CC-A7DBB5BE9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CY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67E81266-4A29-65C9-5589-A74EEBE6D5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CY"/>
          </a:p>
        </p:txBody>
      </p:sp>
      <p:sp>
        <p:nvSpPr>
          <p:cNvPr id="4" name="Θέση περιεχομένου 3">
            <a:extLst>
              <a:ext uri="{FF2B5EF4-FFF2-40B4-BE49-F238E27FC236}">
                <a16:creationId xmlns:a16="http://schemas.microsoft.com/office/drawing/2014/main" id="{4B5ED2EE-1601-4451-94C7-7459E3B838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CY"/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59E0B534-3934-4E7B-7C92-4B6319B6F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ACF78-F53A-4734-A336-7C4AB6511073}" type="datetimeFigureOut">
              <a:rPr lang="en-CY" smtClean="0"/>
              <a:t>21/05/2025</a:t>
            </a:fld>
            <a:endParaRPr lang="en-CY"/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id="{9C8BD143-5DF4-B575-CB3F-CDD9FAFC3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Y"/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BC6C28F7-16B0-6542-F6BF-E2FDBBDA9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6CB25-2671-4656-BBFA-28AC05887D6D}" type="slidenum">
              <a:rPr lang="en-CY" smtClean="0"/>
              <a:t>‹#›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2951505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C7E852EB-9F2E-DBFF-C899-287824DE2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CY"/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0B451B2C-5F56-7BFB-321E-F560BEC850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Θέση περιεχομένου 3">
            <a:extLst>
              <a:ext uri="{FF2B5EF4-FFF2-40B4-BE49-F238E27FC236}">
                <a16:creationId xmlns:a16="http://schemas.microsoft.com/office/drawing/2014/main" id="{A22B4264-78E8-8DE2-124D-E1A94CAAD4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CY"/>
          </a:p>
        </p:txBody>
      </p:sp>
      <p:sp>
        <p:nvSpPr>
          <p:cNvPr id="5" name="Θέση κειμένου 4">
            <a:extLst>
              <a:ext uri="{FF2B5EF4-FFF2-40B4-BE49-F238E27FC236}">
                <a16:creationId xmlns:a16="http://schemas.microsoft.com/office/drawing/2014/main" id="{9F8DC0F7-881A-3AA1-5F05-A4FC2A0B74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6" name="Θέση περιεχομένου 5">
            <a:extLst>
              <a:ext uri="{FF2B5EF4-FFF2-40B4-BE49-F238E27FC236}">
                <a16:creationId xmlns:a16="http://schemas.microsoft.com/office/drawing/2014/main" id="{4FE11388-AC3F-C71C-4D46-F972982730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CY"/>
          </a:p>
        </p:txBody>
      </p:sp>
      <p:sp>
        <p:nvSpPr>
          <p:cNvPr id="7" name="Θέση ημερομηνίας 6">
            <a:extLst>
              <a:ext uri="{FF2B5EF4-FFF2-40B4-BE49-F238E27FC236}">
                <a16:creationId xmlns:a16="http://schemas.microsoft.com/office/drawing/2014/main" id="{E53D8F3F-9C33-9D8E-9776-FB3C8C80C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ACF78-F53A-4734-A336-7C4AB6511073}" type="datetimeFigureOut">
              <a:rPr lang="en-CY" smtClean="0"/>
              <a:t>21/05/2025</a:t>
            </a:fld>
            <a:endParaRPr lang="en-CY"/>
          </a:p>
        </p:txBody>
      </p:sp>
      <p:sp>
        <p:nvSpPr>
          <p:cNvPr id="8" name="Θέση υποσέλιδου 7">
            <a:extLst>
              <a:ext uri="{FF2B5EF4-FFF2-40B4-BE49-F238E27FC236}">
                <a16:creationId xmlns:a16="http://schemas.microsoft.com/office/drawing/2014/main" id="{FCC2C566-7BC8-0A55-24F5-90BFC2CFC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Y"/>
          </a:p>
        </p:txBody>
      </p:sp>
      <p:sp>
        <p:nvSpPr>
          <p:cNvPr id="9" name="Θέση αριθμού διαφάνειας 8">
            <a:extLst>
              <a:ext uri="{FF2B5EF4-FFF2-40B4-BE49-F238E27FC236}">
                <a16:creationId xmlns:a16="http://schemas.microsoft.com/office/drawing/2014/main" id="{1A85C166-8733-8367-B103-9498281B6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6CB25-2671-4656-BBFA-28AC05887D6D}" type="slidenum">
              <a:rPr lang="en-CY" smtClean="0"/>
              <a:t>‹#›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3850232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CF5F4E8A-1AC9-2495-5AAB-AEC64332E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CY"/>
          </a:p>
        </p:txBody>
      </p:sp>
      <p:sp>
        <p:nvSpPr>
          <p:cNvPr id="3" name="Θέση ημερομηνίας 2">
            <a:extLst>
              <a:ext uri="{FF2B5EF4-FFF2-40B4-BE49-F238E27FC236}">
                <a16:creationId xmlns:a16="http://schemas.microsoft.com/office/drawing/2014/main" id="{B750EE9B-1882-23CA-A0B7-63D9FE74F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ACF78-F53A-4734-A336-7C4AB6511073}" type="datetimeFigureOut">
              <a:rPr lang="en-CY" smtClean="0"/>
              <a:t>21/05/2025</a:t>
            </a:fld>
            <a:endParaRPr lang="en-CY"/>
          </a:p>
        </p:txBody>
      </p:sp>
      <p:sp>
        <p:nvSpPr>
          <p:cNvPr id="4" name="Θέση υποσέλιδου 3">
            <a:extLst>
              <a:ext uri="{FF2B5EF4-FFF2-40B4-BE49-F238E27FC236}">
                <a16:creationId xmlns:a16="http://schemas.microsoft.com/office/drawing/2014/main" id="{8A463E97-5934-8C83-4B29-610D4CBFB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Y"/>
          </a:p>
        </p:txBody>
      </p:sp>
      <p:sp>
        <p:nvSpPr>
          <p:cNvPr id="5" name="Θέση αριθμού διαφάνειας 4">
            <a:extLst>
              <a:ext uri="{FF2B5EF4-FFF2-40B4-BE49-F238E27FC236}">
                <a16:creationId xmlns:a16="http://schemas.microsoft.com/office/drawing/2014/main" id="{8CA4E2BE-3D8E-60D2-0429-F0C8A6686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6CB25-2671-4656-BBFA-28AC05887D6D}" type="slidenum">
              <a:rPr lang="en-CY" smtClean="0"/>
              <a:t>‹#›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2755535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ημερομηνίας 1">
            <a:extLst>
              <a:ext uri="{FF2B5EF4-FFF2-40B4-BE49-F238E27FC236}">
                <a16:creationId xmlns:a16="http://schemas.microsoft.com/office/drawing/2014/main" id="{1A65B971-AFDF-5F8E-6F06-FC3E2EC32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ACF78-F53A-4734-A336-7C4AB6511073}" type="datetimeFigureOut">
              <a:rPr lang="en-CY" smtClean="0"/>
              <a:t>21/05/2025</a:t>
            </a:fld>
            <a:endParaRPr lang="en-CY"/>
          </a:p>
        </p:txBody>
      </p:sp>
      <p:sp>
        <p:nvSpPr>
          <p:cNvPr id="3" name="Θέση υποσέλιδου 2">
            <a:extLst>
              <a:ext uri="{FF2B5EF4-FFF2-40B4-BE49-F238E27FC236}">
                <a16:creationId xmlns:a16="http://schemas.microsoft.com/office/drawing/2014/main" id="{C4B9DE82-84AF-328A-ADBA-9983A1A36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Y"/>
          </a:p>
        </p:txBody>
      </p:sp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F28996E1-5C88-4A99-9A29-C0A66B70E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6CB25-2671-4656-BBFA-28AC05887D6D}" type="slidenum">
              <a:rPr lang="en-CY" smtClean="0"/>
              <a:t>‹#›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3868196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6BFD3E82-08BC-D3A3-BCC0-093A0299A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CY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FAA1D5C2-4A55-A1FB-1CC2-184EAAA534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CY"/>
          </a:p>
        </p:txBody>
      </p:sp>
      <p:sp>
        <p:nvSpPr>
          <p:cNvPr id="4" name="Θέση κειμένου 3">
            <a:extLst>
              <a:ext uri="{FF2B5EF4-FFF2-40B4-BE49-F238E27FC236}">
                <a16:creationId xmlns:a16="http://schemas.microsoft.com/office/drawing/2014/main" id="{42C2D730-BFE8-E4EB-E60C-77A6088024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36F0E052-CBEE-26F4-F9F6-FE2B0D033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ACF78-F53A-4734-A336-7C4AB6511073}" type="datetimeFigureOut">
              <a:rPr lang="en-CY" smtClean="0"/>
              <a:t>21/05/2025</a:t>
            </a:fld>
            <a:endParaRPr lang="en-CY"/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id="{4A7E300E-3EC5-5434-4500-1BF5FF75F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Y"/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690BFC2A-4DC3-1E4C-1463-ED6147F6B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6CB25-2671-4656-BBFA-28AC05887D6D}" type="slidenum">
              <a:rPr lang="en-CY" smtClean="0"/>
              <a:t>‹#›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3437682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E29691BC-653F-7998-7CD8-7D8FCED2F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CY"/>
          </a:p>
        </p:txBody>
      </p:sp>
      <p:sp>
        <p:nvSpPr>
          <p:cNvPr id="3" name="Θέση εικόνας 2">
            <a:extLst>
              <a:ext uri="{FF2B5EF4-FFF2-40B4-BE49-F238E27FC236}">
                <a16:creationId xmlns:a16="http://schemas.microsoft.com/office/drawing/2014/main" id="{27AB7FB9-B3BF-8507-23E6-573E296D65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Y"/>
          </a:p>
        </p:txBody>
      </p:sp>
      <p:sp>
        <p:nvSpPr>
          <p:cNvPr id="4" name="Θέση κειμένου 3">
            <a:extLst>
              <a:ext uri="{FF2B5EF4-FFF2-40B4-BE49-F238E27FC236}">
                <a16:creationId xmlns:a16="http://schemas.microsoft.com/office/drawing/2014/main" id="{2FDDC923-AB74-916A-9A03-DBF4929450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62004BAE-BC4E-E98F-1196-424D965A5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ACF78-F53A-4734-A336-7C4AB6511073}" type="datetimeFigureOut">
              <a:rPr lang="en-CY" smtClean="0"/>
              <a:t>21/05/2025</a:t>
            </a:fld>
            <a:endParaRPr lang="en-CY"/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id="{1EA9F6BD-EBA4-DA82-6B30-5D0194A5D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Y"/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5DFDBF03-4CA2-997A-61E2-83D5AEE70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6CB25-2671-4656-BBFA-28AC05887D6D}" type="slidenum">
              <a:rPr lang="en-CY" smtClean="0"/>
              <a:t>‹#›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1531354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τίτλου 1">
            <a:extLst>
              <a:ext uri="{FF2B5EF4-FFF2-40B4-BE49-F238E27FC236}">
                <a16:creationId xmlns:a16="http://schemas.microsoft.com/office/drawing/2014/main" id="{E2B1F051-615F-1C4A-4ACA-23F5AAAF4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l-GR"/>
              <a:t>Κάντε κλικ για να επεξεργαστείτε τον τίτλο υποδείγματος</a:t>
            </a:r>
            <a:endParaRPr lang="en-CY"/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7A0A6EE1-C93F-B250-5B3E-D92C90B4E4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CY"/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01E545B1-C4BB-7A93-1197-D9AA2674C6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99ACF78-F53A-4734-A336-7C4AB6511073}" type="datetimeFigureOut">
              <a:rPr lang="en-CY" smtClean="0"/>
              <a:t>21/05/2025</a:t>
            </a:fld>
            <a:endParaRPr lang="en-CY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91798BF2-25E0-4AF3-9A85-A769356829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Y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DF005D0B-4603-CC3F-B4FC-B36BA3CA31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7B6CB25-2671-4656-BBFA-28AC05887D6D}" type="slidenum">
              <a:rPr lang="en-CY" smtClean="0"/>
              <a:t>‹#›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948865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Y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" name="Rectangle 1065">
            <a:extLst>
              <a:ext uri="{FF2B5EF4-FFF2-40B4-BE49-F238E27FC236}">
                <a16:creationId xmlns:a16="http://schemas.microsoft.com/office/drawing/2014/main" id="{27BDFED6-6E33-4606-AFE2-886ADB1C0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6" name="Picture 2" descr="Cyprus University of Technology - Wikipedia">
            <a:extLst>
              <a:ext uri="{FF2B5EF4-FFF2-40B4-BE49-F238E27FC236}">
                <a16:creationId xmlns:a16="http://schemas.microsoft.com/office/drawing/2014/main" id="{C809CE66-5ED9-916D-7368-2EDA06A8B9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425" b="1"/>
          <a:stretch>
            <a:fillRect/>
          </a:stretch>
        </p:blipFill>
        <p:spPr bwMode="auto">
          <a:xfrm>
            <a:off x="4547937" y="-5"/>
            <a:ext cx="7644062" cy="3681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Αρχική Σελίδα - Φωνή του Πολίτη - gov.cy">
            <a:extLst>
              <a:ext uri="{FF2B5EF4-FFF2-40B4-BE49-F238E27FC236}">
                <a16:creationId xmlns:a16="http://schemas.microsoft.com/office/drawing/2014/main" id="{AF4E1E51-9665-9EF2-78BD-3DB44A5DDF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10" r="-1" b="46933"/>
          <a:stretch>
            <a:fillRect/>
          </a:stretch>
        </p:blipFill>
        <p:spPr bwMode="auto">
          <a:xfrm>
            <a:off x="4547938" y="3681409"/>
            <a:ext cx="7644062" cy="3176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68" name="Rectangle 1067">
            <a:extLst>
              <a:ext uri="{FF2B5EF4-FFF2-40B4-BE49-F238E27FC236}">
                <a16:creationId xmlns:a16="http://schemas.microsoft.com/office/drawing/2014/main" id="{890DEF05-784E-4B61-89E4-04C4ECF4E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36000">
                <a:schemeClr val="tx1">
                  <a:lumMod val="95000"/>
                  <a:lumOff val="5000"/>
                </a:schemeClr>
              </a:gs>
              <a:gs pos="81000">
                <a:schemeClr val="tx1">
                  <a:lumMod val="95000"/>
                  <a:lumOff val="5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E28EEE82-85AB-83BE-1A8A-D08CF217C6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912519"/>
            <a:ext cx="5395912" cy="1474395"/>
          </a:xfrm>
        </p:spPr>
        <p:txBody>
          <a:bodyPr>
            <a:normAutofit/>
          </a:bodyPr>
          <a:lstStyle/>
          <a:p>
            <a:pPr algn="l"/>
            <a:r>
              <a:rPr lang="el-GR" sz="5000" dirty="0">
                <a:solidFill>
                  <a:schemeClr val="bg1"/>
                </a:solidFill>
              </a:rPr>
              <a:t>Σύστημα Δήλωσης Πόθεν ‘</a:t>
            </a:r>
            <a:r>
              <a:rPr lang="el-GR" sz="5000" dirty="0" err="1">
                <a:solidFill>
                  <a:schemeClr val="bg1"/>
                </a:solidFill>
              </a:rPr>
              <a:t>Εσχες</a:t>
            </a:r>
            <a:endParaRPr lang="en-CY" sz="5000" dirty="0">
              <a:solidFill>
                <a:schemeClr val="bg1"/>
              </a:solidFill>
            </a:endParaRPr>
          </a:p>
        </p:txBody>
      </p:sp>
      <p:sp>
        <p:nvSpPr>
          <p:cNvPr id="3" name="Υπότιτλος 2">
            <a:extLst>
              <a:ext uri="{FF2B5EF4-FFF2-40B4-BE49-F238E27FC236}">
                <a16:creationId xmlns:a16="http://schemas.microsoft.com/office/drawing/2014/main" id="{EC9A3596-B075-7644-0A61-8272B89C7A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902075"/>
            <a:ext cx="5395912" cy="1655762"/>
          </a:xfrm>
        </p:spPr>
        <p:txBody>
          <a:bodyPr>
            <a:normAutofit/>
          </a:bodyPr>
          <a:lstStyle/>
          <a:p>
            <a:pPr algn="l"/>
            <a:r>
              <a:rPr lang="el-GR" sz="2000" dirty="0">
                <a:solidFill>
                  <a:schemeClr val="bg1"/>
                </a:solidFill>
              </a:rPr>
              <a:t>Υλοποιήθηκε από τους</a:t>
            </a:r>
            <a:r>
              <a:rPr lang="en-US" sz="2000" dirty="0">
                <a:solidFill>
                  <a:schemeClr val="bg1"/>
                </a:solidFill>
              </a:rPr>
              <a:t>: </a:t>
            </a:r>
          </a:p>
          <a:p>
            <a:pPr algn="l"/>
            <a:r>
              <a:rPr lang="en-US" sz="2000" dirty="0">
                <a:solidFill>
                  <a:schemeClr val="bg1"/>
                </a:solidFill>
              </a:rPr>
              <a:t>Kyriacos Andreou, </a:t>
            </a:r>
            <a:r>
              <a:rPr lang="en-US" sz="2000" dirty="0" err="1">
                <a:solidFill>
                  <a:schemeClr val="bg1"/>
                </a:solidFill>
              </a:rPr>
              <a:t>Jorgos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Xidias</a:t>
            </a:r>
            <a:r>
              <a:rPr lang="el-GR" sz="2000" dirty="0">
                <a:solidFill>
                  <a:schemeClr val="bg1"/>
                </a:solidFill>
              </a:rPr>
              <a:t>,</a:t>
            </a:r>
            <a:r>
              <a:rPr lang="en-US" sz="2000" dirty="0">
                <a:solidFill>
                  <a:schemeClr val="bg1"/>
                </a:solidFill>
              </a:rPr>
              <a:t> Gabriel Vasile, Stylianos </a:t>
            </a:r>
            <a:r>
              <a:rPr lang="en-US" sz="2000" dirty="0" err="1">
                <a:solidFill>
                  <a:schemeClr val="bg1"/>
                </a:solidFill>
              </a:rPr>
              <a:t>Kyprianou</a:t>
            </a:r>
            <a:r>
              <a:rPr lang="en-US" sz="2000" dirty="0">
                <a:solidFill>
                  <a:schemeClr val="bg1"/>
                </a:solidFill>
              </a:rPr>
              <a:t>, Georgios </a:t>
            </a:r>
            <a:r>
              <a:rPr lang="en-US" sz="2000" dirty="0" err="1">
                <a:solidFill>
                  <a:schemeClr val="bg1"/>
                </a:solidFill>
              </a:rPr>
              <a:t>Architektonidis</a:t>
            </a:r>
            <a:r>
              <a:rPr lang="el-GR" sz="2000" dirty="0">
                <a:solidFill>
                  <a:schemeClr val="bg1"/>
                </a:solidFill>
              </a:rPr>
              <a:t> και </a:t>
            </a:r>
            <a:r>
              <a:rPr lang="en-US" sz="2000" dirty="0">
                <a:solidFill>
                  <a:schemeClr val="bg1"/>
                </a:solidFill>
              </a:rPr>
              <a:t>Antonis Andreou</a:t>
            </a:r>
            <a:r>
              <a:rPr lang="el-GR" sz="2000" dirty="0">
                <a:solidFill>
                  <a:schemeClr val="bg1"/>
                </a:solidFill>
              </a:rPr>
              <a:t>.</a:t>
            </a:r>
            <a:endParaRPr lang="en-CY" sz="2000" dirty="0">
              <a:solidFill>
                <a:schemeClr val="bg1"/>
              </a:solidFill>
            </a:endParaRPr>
          </a:p>
        </p:txBody>
      </p:sp>
      <p:cxnSp>
        <p:nvCxnSpPr>
          <p:cNvPr id="1070" name="Straight Connector 1069">
            <a:extLst>
              <a:ext uri="{FF2B5EF4-FFF2-40B4-BE49-F238E27FC236}">
                <a16:creationId xmlns:a16="http://schemas.microsoft.com/office/drawing/2014/main" id="{C41BAEC7-F7B0-4224-8B18-8F74B7D87F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3681408"/>
            <a:ext cx="1135379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3190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DE9B353F-45B2-CB8B-95B3-87F455BD8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141" y="1450655"/>
            <a:ext cx="3932030" cy="3956690"/>
          </a:xfrm>
        </p:spPr>
        <p:txBody>
          <a:bodyPr anchor="ctr">
            <a:normAutofit/>
          </a:bodyPr>
          <a:lstStyle/>
          <a:p>
            <a:r>
              <a:rPr lang="el-GR" sz="3800">
                <a:solidFill>
                  <a:schemeClr val="bg1"/>
                </a:solidFill>
                <a:latin typeface="Helvetica" pitchFamily="2" charset="0"/>
              </a:rPr>
              <a:t>ΠΕΡΙΕΧΟΜΕΝΑ</a:t>
            </a:r>
            <a:endParaRPr lang="en-CY" sz="3800">
              <a:solidFill>
                <a:schemeClr val="bg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67633D1-6EE6-4118-B9F0-B363477BE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1450655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D7FFC6-42A9-49CB-B5E9-B3F6B0383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5408571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37E6B877-3CB1-F7AD-5727-F93C235664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108061"/>
            <a:ext cx="5008901" cy="4571972"/>
          </a:xfrm>
        </p:spPr>
        <p:txBody>
          <a:bodyPr anchor="ctr">
            <a:normAutofit/>
          </a:bodyPr>
          <a:lstStyle/>
          <a:p>
            <a:r>
              <a:rPr lang="el-GR" sz="2000" dirty="0">
                <a:solidFill>
                  <a:schemeClr val="bg1"/>
                </a:solidFill>
              </a:rPr>
              <a:t>Εξήγηση του </a:t>
            </a:r>
            <a:r>
              <a:rPr lang="en-US" sz="2000" dirty="0">
                <a:solidFill>
                  <a:schemeClr val="bg1"/>
                </a:solidFill>
              </a:rPr>
              <a:t>project</a:t>
            </a:r>
          </a:p>
          <a:p>
            <a:r>
              <a:rPr lang="el-GR" sz="2000" dirty="0">
                <a:solidFill>
                  <a:schemeClr val="bg1"/>
                </a:solidFill>
              </a:rPr>
              <a:t>Ιδιαιτερότητες και δυσκολίες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l-GR" sz="2000" dirty="0">
                <a:solidFill>
                  <a:schemeClr val="bg1"/>
                </a:solidFill>
              </a:rPr>
              <a:t>Τρόπος Οργάνωσης</a:t>
            </a:r>
          </a:p>
          <a:p>
            <a:r>
              <a:rPr lang="el-GR" sz="2000" dirty="0">
                <a:solidFill>
                  <a:schemeClr val="bg1"/>
                </a:solidFill>
              </a:rPr>
              <a:t>Κατανομή ρόλων στον κώδικα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4390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CB66D4E5-0389-2725-1B9F-21F6CFBC4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160" y="669925"/>
            <a:ext cx="5082986" cy="1325563"/>
          </a:xfrm>
        </p:spPr>
        <p:txBody>
          <a:bodyPr anchor="b">
            <a:normAutofit/>
          </a:bodyPr>
          <a:lstStyle/>
          <a:p>
            <a:pPr algn="r"/>
            <a:r>
              <a:rPr lang="el-GR" dirty="0">
                <a:solidFill>
                  <a:schemeClr val="bg1"/>
                </a:solidFill>
              </a:rPr>
              <a:t>Εξήγηση του </a:t>
            </a:r>
            <a:r>
              <a:rPr lang="en-US" dirty="0">
                <a:solidFill>
                  <a:schemeClr val="bg1"/>
                </a:solidFill>
              </a:rPr>
              <a:t>project</a:t>
            </a:r>
            <a:endParaRPr lang="en-CY" dirty="0">
              <a:solidFill>
                <a:schemeClr val="bg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C91A1684-1B06-52BE-898F-79853A1D93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2667" y="2398957"/>
            <a:ext cx="9406666" cy="3526144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l-GR" sz="2000" dirty="0">
                <a:solidFill>
                  <a:schemeClr val="bg1"/>
                </a:solidFill>
              </a:rPr>
              <a:t>Ο κύριος στόχος του συστήματος είναι να βοηθήσει τους χρήστες να έχουν όλα τα δεδομένα από δημόσια πρόσωπα και κρατικούς λειτουργούς συγκεντρωμένα σε ένα μέρος οργανωμένα.</a:t>
            </a:r>
            <a:endParaRPr lang="en-US" sz="20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l-GR" sz="2000" dirty="0">
                <a:solidFill>
                  <a:schemeClr val="bg1"/>
                </a:solidFill>
              </a:rPr>
              <a:t>Το σύστημα ενσωματώνει βασικές λειτουργίες αναλόγως τον ρόλο που έχεις  όπως: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l-GR" sz="2000" dirty="0">
                <a:solidFill>
                  <a:schemeClr val="bg1"/>
                </a:solidFill>
              </a:rPr>
              <a:t>Προσθήκη νέων Δηλώσεων.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l-GR" sz="2000" dirty="0">
                <a:solidFill>
                  <a:schemeClr val="bg1"/>
                </a:solidFill>
              </a:rPr>
              <a:t>Αναζήτηση πολιτικών.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l-GR" sz="2000" dirty="0">
                <a:solidFill>
                  <a:schemeClr val="bg1"/>
                </a:solidFill>
              </a:rPr>
              <a:t>Στατιστικές αναδείξεις μέσω γραφημάτων και συγκρίσεις πολιτικών.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l-GR" sz="2000" dirty="0">
                <a:solidFill>
                  <a:schemeClr val="bg1"/>
                </a:solidFill>
              </a:rPr>
              <a:t>Ρυθμίσεις Συστήματος.</a:t>
            </a:r>
          </a:p>
          <a:p>
            <a:pPr marL="0" indent="0">
              <a:buNone/>
            </a:pPr>
            <a:endParaRPr lang="en-CY" sz="2000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363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7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B55013E6-A669-C5E8-33F1-A987EFA56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206" y="669925"/>
            <a:ext cx="5220936" cy="1325563"/>
          </a:xfrm>
        </p:spPr>
        <p:txBody>
          <a:bodyPr anchor="b">
            <a:normAutofit/>
          </a:bodyPr>
          <a:lstStyle/>
          <a:p>
            <a:pPr algn="r"/>
            <a:r>
              <a:rPr lang="el-GR" dirty="0">
                <a:solidFill>
                  <a:schemeClr val="bg1"/>
                </a:solidFill>
              </a:rPr>
              <a:t>Ιδιαιτερότητες και δυσκολίες</a:t>
            </a:r>
            <a:endParaRPr lang="en-CY" dirty="0">
              <a:solidFill>
                <a:schemeClr val="bg1"/>
              </a:solidFill>
            </a:endParaRPr>
          </a:p>
        </p:txBody>
      </p:sp>
      <p:cxnSp>
        <p:nvCxnSpPr>
          <p:cNvPr id="15" name="Straight Connector 9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1CDEB937-F75B-0D78-57A7-E5AC2FD86E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2667" y="2398957"/>
            <a:ext cx="9406666" cy="3526144"/>
          </a:xfrm>
        </p:spPr>
        <p:txBody>
          <a:bodyPr>
            <a:normAutofit/>
          </a:bodyPr>
          <a:lstStyle/>
          <a:p>
            <a:r>
              <a:rPr lang="el-GR" sz="2000" dirty="0">
                <a:solidFill>
                  <a:schemeClr val="bg1"/>
                </a:solidFill>
              </a:rPr>
              <a:t>Δεν υπήρξε κάποια ιδιαίτερη δυσκολία αντιθέτως, είχαμε πολύ καλή συνεννόηση ως ομάδα.</a:t>
            </a:r>
          </a:p>
          <a:p>
            <a:r>
              <a:rPr lang="el-GR" sz="2000" dirty="0">
                <a:solidFill>
                  <a:schemeClr val="bg1"/>
                </a:solidFill>
              </a:rPr>
              <a:t>Περιορισμένη εμπειρία της ομάδας σε συγκεκριμένες τεχνολογίες, γεγονός που αύξησε το χρόνο ανάπτυξης.</a:t>
            </a:r>
          </a:p>
          <a:p>
            <a:pPr marL="0" indent="0">
              <a:buNone/>
            </a:pPr>
            <a:endParaRPr lang="en-CY" sz="2000" dirty="0">
              <a:solidFill>
                <a:schemeClr val="bg1"/>
              </a:solidFill>
            </a:endParaRPr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4097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7B27E38-16F2-C7B3-1E1F-72F71281A3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7">
            <a:extLst>
              <a:ext uri="{FF2B5EF4-FFF2-40B4-BE49-F238E27FC236}">
                <a16:creationId xmlns:a16="http://schemas.microsoft.com/office/drawing/2014/main" id="{6AF36C04-779E-B3DD-9C45-68E1B1A102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E76FF1B7-8DA7-28F4-0D06-CF44FC8D2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206" y="669925"/>
            <a:ext cx="5220936" cy="1325563"/>
          </a:xfrm>
        </p:spPr>
        <p:txBody>
          <a:bodyPr anchor="b">
            <a:normAutofit/>
          </a:bodyPr>
          <a:lstStyle/>
          <a:p>
            <a:pPr algn="r"/>
            <a:r>
              <a:rPr lang="el-GR" dirty="0">
                <a:solidFill>
                  <a:schemeClr val="bg1"/>
                </a:solidFill>
              </a:rPr>
              <a:t>Τρόπος Οργάνωσης</a:t>
            </a:r>
            <a:endParaRPr lang="en-CY" dirty="0">
              <a:solidFill>
                <a:schemeClr val="bg1"/>
              </a:solidFill>
            </a:endParaRPr>
          </a:p>
        </p:txBody>
      </p:sp>
      <p:cxnSp>
        <p:nvCxnSpPr>
          <p:cNvPr id="15" name="Straight Connector 9">
            <a:extLst>
              <a:ext uri="{FF2B5EF4-FFF2-40B4-BE49-F238E27FC236}">
                <a16:creationId xmlns:a16="http://schemas.microsoft.com/office/drawing/2014/main" id="{8A35A90A-46FA-4C2D-2F96-BEAFBB8549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BC04048E-1880-FEAC-B5CE-D3ABBB9B11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2667" y="2398957"/>
            <a:ext cx="9406666" cy="3526144"/>
          </a:xfrm>
        </p:spPr>
        <p:txBody>
          <a:bodyPr>
            <a:normAutofit/>
          </a:bodyPr>
          <a:lstStyle/>
          <a:p>
            <a:r>
              <a:rPr lang="el-GR" sz="2000" dirty="0">
                <a:solidFill>
                  <a:schemeClr val="bg1"/>
                </a:solidFill>
              </a:rPr>
              <a:t>Αρχικά σχεδίασαν το πρωτότυπο ο Στυλιανός και ο Γιώργος.</a:t>
            </a:r>
          </a:p>
          <a:p>
            <a:r>
              <a:rPr lang="el-GR" sz="2000" dirty="0">
                <a:solidFill>
                  <a:schemeClr val="bg1"/>
                </a:solidFill>
              </a:rPr>
              <a:t>Ο Στυλιανός με βοήθεια του </a:t>
            </a:r>
            <a:r>
              <a:rPr lang="en-US" sz="2000" dirty="0">
                <a:solidFill>
                  <a:schemeClr val="bg1"/>
                </a:solidFill>
              </a:rPr>
              <a:t>Gabriel </a:t>
            </a:r>
            <a:r>
              <a:rPr lang="el-GR" sz="2000" dirty="0">
                <a:solidFill>
                  <a:schemeClr val="bg1"/>
                </a:solidFill>
              </a:rPr>
              <a:t>σχεδίασαν την βάση.</a:t>
            </a:r>
          </a:p>
          <a:p>
            <a:r>
              <a:rPr lang="el-GR" sz="2000" dirty="0">
                <a:solidFill>
                  <a:schemeClr val="bg1"/>
                </a:solidFill>
              </a:rPr>
              <a:t>Χωριστήκαμε σε ομάδες των 2 για την υλοποίηση του κώδικα.</a:t>
            </a:r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4C8E4638-86CE-D545-157E-9F9436336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36367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BD2EA7D2-5AFF-6588-9133-FD6AE92B0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206" y="669925"/>
            <a:ext cx="5220940" cy="1325563"/>
          </a:xfrm>
        </p:spPr>
        <p:txBody>
          <a:bodyPr anchor="b">
            <a:normAutofit/>
          </a:bodyPr>
          <a:lstStyle/>
          <a:p>
            <a:pPr algn="r"/>
            <a:r>
              <a:rPr lang="el-GR" dirty="0">
                <a:solidFill>
                  <a:schemeClr val="bg1"/>
                </a:solidFill>
              </a:rPr>
              <a:t>Κατανομή ρόλων </a:t>
            </a:r>
            <a:br>
              <a:rPr lang="el-GR" dirty="0">
                <a:solidFill>
                  <a:schemeClr val="bg1"/>
                </a:solidFill>
              </a:rPr>
            </a:br>
            <a:r>
              <a:rPr lang="el-GR" dirty="0">
                <a:solidFill>
                  <a:schemeClr val="bg1"/>
                </a:solidFill>
              </a:rPr>
              <a:t>στον κώδικα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3BAD9CC0-BCAD-81ED-FF58-04A5FF510A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2667" y="2398957"/>
            <a:ext cx="9406666" cy="3526144"/>
          </a:xfrm>
        </p:spPr>
        <p:txBody>
          <a:bodyPr>
            <a:normAutofit/>
          </a:bodyPr>
          <a:lstStyle/>
          <a:p>
            <a:r>
              <a:rPr lang="en-US" sz="2000" b="0" i="0" u="none" strike="noStrike" baseline="0" dirty="0">
                <a:solidFill>
                  <a:schemeClr val="bg1"/>
                </a:solidFill>
                <a:latin typeface="Aptos" panose="020B0004020202020204" pitchFamily="34" charset="0"/>
              </a:rPr>
              <a:t>Stylianos Kyprianou: Submit Module, Favorites </a:t>
            </a:r>
            <a:r>
              <a:rPr lang="el-GR" sz="2000" b="0" i="0" u="none" strike="noStrike" baseline="0" dirty="0">
                <a:solidFill>
                  <a:schemeClr val="bg1"/>
                </a:solidFill>
                <a:latin typeface="Aptos" panose="020B0004020202020204" pitchFamily="34" charset="0"/>
              </a:rPr>
              <a:t>και </a:t>
            </a:r>
            <a:r>
              <a:rPr lang="en-US" sz="2000" b="0" i="0" u="none" strike="noStrike" baseline="0" dirty="0">
                <a:solidFill>
                  <a:schemeClr val="bg1"/>
                </a:solidFill>
                <a:latin typeface="Aptos" panose="020B0004020202020204" pitchFamily="34" charset="0"/>
              </a:rPr>
              <a:t>Index</a:t>
            </a:r>
            <a:r>
              <a:rPr lang="el-GR" sz="2000" b="0" i="0" u="none" strike="noStrike" baseline="0" dirty="0">
                <a:solidFill>
                  <a:schemeClr val="bg1"/>
                </a:solidFill>
                <a:latin typeface="Aptos" panose="020B0004020202020204" pitchFamily="34" charset="0"/>
              </a:rPr>
              <a:t>.</a:t>
            </a:r>
            <a:endParaRPr lang="en-US" sz="2000" b="0" i="0" u="none" strike="noStrike" baseline="0" dirty="0">
              <a:solidFill>
                <a:schemeClr val="bg1"/>
              </a:solidFill>
              <a:latin typeface="Aptos" panose="020B0004020202020204" pitchFamily="34" charset="0"/>
            </a:endParaRPr>
          </a:p>
          <a:p>
            <a:r>
              <a:rPr lang="en-US" sz="2000" b="0" i="0" u="none" strike="noStrike" baseline="0" dirty="0" err="1">
                <a:solidFill>
                  <a:schemeClr val="bg1"/>
                </a:solidFill>
                <a:latin typeface="Aptos" panose="020B0004020202020204" pitchFamily="34" charset="0"/>
              </a:rPr>
              <a:t>Jorgos</a:t>
            </a:r>
            <a:r>
              <a:rPr lang="en-US" sz="2000" b="0" i="0" u="none" strike="noStrike" baseline="0" dirty="0">
                <a:solidFill>
                  <a:schemeClr val="bg1"/>
                </a:solidFill>
                <a:latin typeface="Aptos" panose="020B0004020202020204" pitchFamily="34" charset="0"/>
              </a:rPr>
              <a:t> </a:t>
            </a:r>
            <a:r>
              <a:rPr lang="en-US" sz="2000" b="0" i="0" u="none" strike="noStrike" baseline="0" dirty="0" err="1">
                <a:solidFill>
                  <a:schemeClr val="bg1"/>
                </a:solidFill>
                <a:latin typeface="Aptos" panose="020B0004020202020204" pitchFamily="34" charset="0"/>
              </a:rPr>
              <a:t>Xidias</a:t>
            </a:r>
            <a:r>
              <a:rPr lang="en-US" sz="2000" dirty="0">
                <a:solidFill>
                  <a:schemeClr val="bg1"/>
                </a:solidFill>
                <a:latin typeface="Aptos" panose="020B0004020202020204" pitchFamily="34" charset="0"/>
              </a:rPr>
              <a:t>: </a:t>
            </a:r>
            <a:r>
              <a:rPr lang="en-US" sz="2000" b="0" i="0" u="none" strike="noStrike" baseline="0" dirty="0">
                <a:solidFill>
                  <a:schemeClr val="bg1"/>
                </a:solidFill>
                <a:latin typeface="Aptos" panose="020B0004020202020204" pitchFamily="34" charset="0"/>
              </a:rPr>
              <a:t>Submit Module, Profile</a:t>
            </a:r>
            <a:r>
              <a:rPr lang="el-GR" sz="2000" b="0" i="0" u="none" strike="noStrike" baseline="0" dirty="0">
                <a:solidFill>
                  <a:schemeClr val="bg1"/>
                </a:solidFill>
                <a:latin typeface="Aptos" panose="020B0004020202020204" pitchFamily="34" charset="0"/>
              </a:rPr>
              <a:t>.</a:t>
            </a:r>
            <a:endParaRPr lang="en-US" sz="2000" b="0" i="0" u="none" strike="noStrike" baseline="0" dirty="0">
              <a:solidFill>
                <a:schemeClr val="bg1"/>
              </a:solidFill>
              <a:latin typeface="Aptos" panose="020B0004020202020204" pitchFamily="34" charset="0"/>
            </a:endParaRPr>
          </a:p>
          <a:p>
            <a:r>
              <a:rPr lang="fr-FR" sz="2000" b="0" i="0" u="none" strike="noStrike" baseline="0" dirty="0">
                <a:solidFill>
                  <a:schemeClr val="bg1"/>
                </a:solidFill>
                <a:latin typeface="Aptos" panose="020B0004020202020204" pitchFamily="34" charset="0"/>
              </a:rPr>
              <a:t>Gabriel Vasile:</a:t>
            </a:r>
            <a:r>
              <a:rPr lang="en-US" sz="2000" b="0" i="0" u="none" strike="noStrike" baseline="0" dirty="0">
                <a:solidFill>
                  <a:schemeClr val="bg1"/>
                </a:solidFill>
                <a:latin typeface="Aptos" panose="020B0004020202020204" pitchFamily="34" charset="0"/>
              </a:rPr>
              <a:t>API Documentation.</a:t>
            </a:r>
            <a:endParaRPr lang="fr-FR" sz="2000" b="0" i="0" u="none" strike="noStrike" baseline="0" dirty="0">
              <a:solidFill>
                <a:schemeClr val="bg1"/>
              </a:solidFill>
              <a:latin typeface="Aptos" panose="020B0004020202020204" pitchFamily="34" charset="0"/>
            </a:endParaRPr>
          </a:p>
          <a:p>
            <a:r>
              <a:rPr lang="fr-FR" sz="2000" b="0" i="0" u="none" strike="noStrike" baseline="0" dirty="0" err="1">
                <a:solidFill>
                  <a:schemeClr val="bg1"/>
                </a:solidFill>
                <a:latin typeface="Aptos" panose="020B0004020202020204" pitchFamily="34" charset="0"/>
              </a:rPr>
              <a:t>Kyriacos</a:t>
            </a:r>
            <a:r>
              <a:rPr lang="fr-FR" sz="2000" b="0" i="0" u="none" strike="noStrike" baseline="0" dirty="0">
                <a:solidFill>
                  <a:schemeClr val="bg1"/>
                </a:solidFill>
                <a:latin typeface="Aptos" panose="020B0004020202020204" pitchFamily="34" charset="0"/>
              </a:rPr>
              <a:t> Andreou: Login Module</a:t>
            </a:r>
            <a:r>
              <a:rPr lang="el-GR" sz="2000" b="0" i="0" u="none" strike="noStrike" baseline="0" dirty="0">
                <a:solidFill>
                  <a:schemeClr val="bg1"/>
                </a:solidFill>
                <a:latin typeface="Aptos" panose="020B0004020202020204" pitchFamily="34" charset="0"/>
              </a:rPr>
              <a:t>.</a:t>
            </a:r>
          </a:p>
          <a:p>
            <a:r>
              <a:rPr lang="en-US" sz="2000" b="0" i="0" u="none" strike="noStrike" baseline="0" dirty="0">
                <a:solidFill>
                  <a:schemeClr val="bg1"/>
                </a:solidFill>
                <a:latin typeface="Aptos" panose="020B0004020202020204" pitchFamily="34" charset="0"/>
              </a:rPr>
              <a:t>Georgios </a:t>
            </a:r>
            <a:r>
              <a:rPr lang="en-US" sz="2000" b="0" i="0" u="none" strike="noStrike" baseline="0" dirty="0" err="1">
                <a:solidFill>
                  <a:schemeClr val="bg1"/>
                </a:solidFill>
                <a:latin typeface="Aptos" panose="020B0004020202020204" pitchFamily="34" charset="0"/>
              </a:rPr>
              <a:t>Architektonidis</a:t>
            </a:r>
            <a:r>
              <a:rPr lang="en-US" sz="2000" dirty="0">
                <a:solidFill>
                  <a:schemeClr val="bg1"/>
                </a:solidFill>
                <a:latin typeface="Aptos" panose="020B0004020202020204" pitchFamily="34" charset="0"/>
              </a:rPr>
              <a:t>: Admin Module</a:t>
            </a:r>
            <a:r>
              <a:rPr lang="el-GR" sz="2000" dirty="0">
                <a:solidFill>
                  <a:schemeClr val="bg1"/>
                </a:solidFill>
                <a:latin typeface="Aptos" panose="020B0004020202020204" pitchFamily="34" charset="0"/>
              </a:rPr>
              <a:t>.</a:t>
            </a:r>
            <a:endParaRPr lang="en-US" sz="2000" b="0" i="0" u="none" strike="noStrike" baseline="0" dirty="0">
              <a:solidFill>
                <a:schemeClr val="bg1"/>
              </a:solidFill>
              <a:latin typeface="Aptos" panose="020B0004020202020204" pitchFamily="34" charset="0"/>
            </a:endParaRPr>
          </a:p>
          <a:p>
            <a:r>
              <a:rPr lang="en-US" sz="2000" b="0" i="0" u="none" strike="noStrike" baseline="0" dirty="0">
                <a:solidFill>
                  <a:schemeClr val="bg1"/>
                </a:solidFill>
                <a:latin typeface="Aptos" panose="020B0004020202020204" pitchFamily="34" charset="0"/>
              </a:rPr>
              <a:t>Antonis Andreou: Search Module , Stati</a:t>
            </a:r>
            <a:r>
              <a:rPr lang="en-US" sz="2000" dirty="0">
                <a:solidFill>
                  <a:schemeClr val="bg1"/>
                </a:solidFill>
                <a:latin typeface="Aptos" panose="020B0004020202020204" pitchFamily="34" charset="0"/>
              </a:rPr>
              <a:t>stic</a:t>
            </a:r>
            <a:r>
              <a:rPr lang="en-US" sz="2000" b="0" i="0" u="none" strike="noStrike" baseline="0" dirty="0">
                <a:solidFill>
                  <a:schemeClr val="bg1"/>
                </a:solidFill>
                <a:latin typeface="Aptos" panose="020B0004020202020204" pitchFamily="34" charset="0"/>
              </a:rPr>
              <a:t>s </a:t>
            </a:r>
            <a:r>
              <a:rPr lang="el-GR" sz="2000" b="0" i="0" u="none" strike="noStrike" baseline="0" dirty="0">
                <a:solidFill>
                  <a:schemeClr val="bg1"/>
                </a:solidFill>
                <a:latin typeface="Aptos" panose="020B0004020202020204" pitchFamily="34" charset="0"/>
              </a:rPr>
              <a:t>και </a:t>
            </a:r>
            <a:r>
              <a:rPr lang="en-US" sz="2000" b="0" i="0" u="none" strike="noStrike" baseline="0" dirty="0">
                <a:solidFill>
                  <a:schemeClr val="bg1"/>
                </a:solidFill>
                <a:latin typeface="Aptos" panose="020B0004020202020204" pitchFamily="34" charset="0"/>
              </a:rPr>
              <a:t>API Documentation.</a:t>
            </a:r>
          </a:p>
          <a:p>
            <a:pPr marL="0" indent="0">
              <a:buNone/>
            </a:pPr>
            <a:endParaRPr lang="en-CY" sz="2000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757844"/>
      </p:ext>
    </p:extLst>
  </p:cSld>
  <p:clrMapOvr>
    <a:masterClrMapping/>
  </p:clrMapOvr>
</p:sld>
</file>

<file path=ppt/theme/theme1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218</Words>
  <Application>Microsoft Office PowerPoint</Application>
  <PresentationFormat>Ευρεία οθόνη</PresentationFormat>
  <Paragraphs>30</Paragraphs>
  <Slides>6</Slides>
  <Notes>1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4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6</vt:i4>
      </vt:variant>
    </vt:vector>
  </HeadingPairs>
  <TitlesOfParts>
    <vt:vector size="11" baseType="lpstr">
      <vt:lpstr>Aptos</vt:lpstr>
      <vt:lpstr>Aptos Display</vt:lpstr>
      <vt:lpstr>Arial</vt:lpstr>
      <vt:lpstr>Helvetica</vt:lpstr>
      <vt:lpstr>Θέμα του Office</vt:lpstr>
      <vt:lpstr>Σύστημα Δήλωσης Πόθεν ‘Εσχες</vt:lpstr>
      <vt:lpstr>ΠΕΡΙΕΧΟΜΕΝΑ</vt:lpstr>
      <vt:lpstr>Εξήγηση του project</vt:lpstr>
      <vt:lpstr>Ιδιαιτερότητες και δυσκολίες</vt:lpstr>
      <vt:lpstr>Τρόπος Οργάνωσης</vt:lpstr>
      <vt:lpstr>Κατανομή ρόλων  στον κώδικα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Antonis P. Andreou</dc:creator>
  <cp:lastModifiedBy>Antonis P. Andreou</cp:lastModifiedBy>
  <cp:revision>17</cp:revision>
  <dcterms:created xsi:type="dcterms:W3CDTF">2025-05-05T17:41:03Z</dcterms:created>
  <dcterms:modified xsi:type="dcterms:W3CDTF">2025-05-21T20:23:26Z</dcterms:modified>
</cp:coreProperties>
</file>