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3"/>
  </p:notesMasterIdLst>
  <p:handoutMasterIdLst>
    <p:handoutMasterId r:id="rId24"/>
  </p:handoutMasterIdLst>
  <p:sldIdLst>
    <p:sldId id="606" r:id="rId2"/>
    <p:sldId id="384" r:id="rId3"/>
    <p:sldId id="386" r:id="rId4"/>
    <p:sldId id="569" r:id="rId5"/>
    <p:sldId id="607" r:id="rId6"/>
    <p:sldId id="580" r:id="rId7"/>
    <p:sldId id="581" r:id="rId8"/>
    <p:sldId id="589" r:id="rId9"/>
    <p:sldId id="590" r:id="rId10"/>
    <p:sldId id="591" r:id="rId11"/>
    <p:sldId id="594" r:id="rId12"/>
    <p:sldId id="520" r:id="rId13"/>
    <p:sldId id="521" r:id="rId14"/>
    <p:sldId id="611" r:id="rId15"/>
    <p:sldId id="526" r:id="rId16"/>
    <p:sldId id="528" r:id="rId17"/>
    <p:sldId id="587" r:id="rId18"/>
    <p:sldId id="608" r:id="rId19"/>
    <p:sldId id="609" r:id="rId20"/>
    <p:sldId id="610" r:id="rId21"/>
    <p:sldId id="612" r:id="rId22"/>
  </p:sldIdLst>
  <p:sldSz cx="9144000" cy="6858000" type="screen4x3"/>
  <p:notesSz cx="9144000" cy="6858000"/>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E08"/>
    <a:srgbClr val="FF3300"/>
    <a:srgbClr val="0000FF"/>
    <a:srgbClr val="0000CC"/>
    <a:srgbClr val="CC3300"/>
    <a:srgbClr val="FFA827"/>
    <a:srgbClr val="BE6A0E"/>
    <a:srgbClr val="EE8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0" autoAdjust="0"/>
    <p:restoredTop sz="56989" autoAdjust="0"/>
  </p:normalViewPr>
  <p:slideViewPr>
    <p:cSldViewPr>
      <p:cViewPr varScale="1">
        <p:scale>
          <a:sx n="45" d="100"/>
          <a:sy n="45" d="100"/>
        </p:scale>
        <p:origin x="170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B038EBCA-F602-416B-B90D-1E97A7FC4770}" type="slidenum">
              <a:rPr lang="en-US"/>
              <a:pPr>
                <a:defRPr/>
              </a:pPr>
              <a:t>‹#›</a:t>
            </a:fld>
            <a:endParaRPr lang="en-US"/>
          </a:p>
        </p:txBody>
      </p:sp>
    </p:spTree>
    <p:extLst>
      <p:ext uri="{BB962C8B-B14F-4D97-AF65-F5344CB8AC3E}">
        <p14:creationId xmlns:p14="http://schemas.microsoft.com/office/powerpoint/2010/main" val="171294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859088" y="515938"/>
            <a:ext cx="3425825" cy="256857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8D8DA8C9-E73E-4BB5-B1EF-E5F5027446F8}" type="slidenum">
              <a:rPr lang="en-US"/>
              <a:pPr>
                <a:defRPr/>
              </a:pPr>
              <a:t>‹#›</a:t>
            </a:fld>
            <a:endParaRPr lang="en-US"/>
          </a:p>
        </p:txBody>
      </p:sp>
    </p:spTree>
    <p:extLst>
      <p:ext uri="{BB962C8B-B14F-4D97-AF65-F5344CB8AC3E}">
        <p14:creationId xmlns:p14="http://schemas.microsoft.com/office/powerpoint/2010/main" val="982602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ebopedia.com/TERM/B/browser.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webopedia.com/TERM/I/interfac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E" baseline="0" dirty="0" smtClean="0"/>
              <a:t>Now we are aware of external influences, data from smart phones, RFID, weather info, traffic info, web logs to name a few. This external data has created so much more data, hence the term “Big Data”. So much data is breaking traditional infrastructures… so businesses need access to new platforms. </a:t>
            </a:r>
            <a:r>
              <a:rPr lang="en-IE" baseline="0" dirty="0" err="1" smtClean="0"/>
              <a:t>Hadoop</a:t>
            </a:r>
            <a:r>
              <a:rPr lang="en-IE" baseline="0" dirty="0" smtClean="0"/>
              <a:t>  was mentioned at the beginning of this module.  It has </a:t>
            </a:r>
            <a:r>
              <a:rPr lang="en-IE" dirty="0" smtClean="0"/>
              <a:t>become the de facto standard for storing, processing and analyzing hundreds of terabytes, and even </a:t>
            </a:r>
            <a:r>
              <a:rPr lang="en-IE" dirty="0" err="1" smtClean="0"/>
              <a:t>petabytes</a:t>
            </a:r>
            <a:r>
              <a:rPr lang="en-IE" dirty="0" smtClean="0"/>
              <a:t> of data. Apache </a:t>
            </a:r>
            <a:r>
              <a:rPr lang="en-IE" dirty="0" err="1" smtClean="0"/>
              <a:t>Hadoop</a:t>
            </a:r>
            <a:r>
              <a:rPr lang="en-IE" dirty="0" smtClean="0"/>
              <a:t> is 100% open source, and pioneered a fundamentally new way of storing and processing data</a:t>
            </a:r>
          </a:p>
          <a:p>
            <a:pPr>
              <a:buFont typeface="Arial" pitchFamily="34" charset="0"/>
              <a:buChar char="•"/>
            </a:pPr>
            <a:r>
              <a:rPr lang="en-IE" dirty="0" smtClean="0"/>
              <a:t>Both</a:t>
            </a:r>
            <a:r>
              <a:rPr lang="en-IE" baseline="0" dirty="0" smtClean="0"/>
              <a:t> web mining and text mining are essentially the derivatives of data mining.  Because text data and Web traffic data are</a:t>
            </a:r>
            <a:endParaRPr lang="en-IE" dirty="0"/>
          </a:p>
        </p:txBody>
      </p:sp>
      <p:sp>
        <p:nvSpPr>
          <p:cNvPr id="4" name="Slide Number Placeholder 3"/>
          <p:cNvSpPr>
            <a:spLocks noGrp="1"/>
          </p:cNvSpPr>
          <p:nvPr>
            <p:ph type="sldNum" sz="quarter" idx="10"/>
          </p:nvPr>
        </p:nvSpPr>
        <p:spPr/>
        <p:txBody>
          <a:bodyPr/>
          <a:lstStyle/>
          <a:p>
            <a:pPr>
              <a:defRPr/>
            </a:pPr>
            <a:fld id="{EDACB6E6-0E84-4937-BAF9-6A9C2EC6258B}" type="slidenum">
              <a:rPr lang="en-US" smtClean="0"/>
              <a:pPr>
                <a:defRPr/>
              </a:pPr>
              <a:t>1</a:t>
            </a:fld>
            <a:endParaRPr lang="en-US"/>
          </a:p>
        </p:txBody>
      </p:sp>
    </p:spTree>
    <p:extLst>
      <p:ext uri="{BB962C8B-B14F-4D97-AF65-F5344CB8AC3E}">
        <p14:creationId xmlns:p14="http://schemas.microsoft.com/office/powerpoint/2010/main" val="1398859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p:spPr>
        <p:txBody>
          <a:bodyPr/>
          <a:lstStyle/>
          <a:p>
            <a:r>
              <a:rPr lang="en-US" dirty="0" smtClean="0"/>
              <a:t>Refers to social networking where…</a:t>
            </a:r>
          </a:p>
        </p:txBody>
      </p:sp>
      <p:sp>
        <p:nvSpPr>
          <p:cNvPr id="60419" name="Slide Number Placeholder 3"/>
          <p:cNvSpPr>
            <a:spLocks noGrp="1"/>
          </p:cNvSpPr>
          <p:nvPr>
            <p:ph type="sldNum" sz="quarter" idx="5"/>
          </p:nvPr>
        </p:nvSpPr>
        <p:spPr>
          <a:noFill/>
        </p:spPr>
        <p:txBody>
          <a:bodyPr/>
          <a:lstStyle/>
          <a:p>
            <a:fld id="{7D9603B2-D4BF-419E-8A22-5A959D2168FC}" type="slidenum">
              <a:rPr lang="en-US" smtClean="0">
                <a:cs typeface="Arial" charset="0"/>
              </a:rPr>
              <a:pPr/>
              <a:t>10</a:t>
            </a:fld>
            <a:endParaRPr lang="en-US" smtClean="0">
              <a:cs typeface="Arial" charset="0"/>
            </a:endParaRPr>
          </a:p>
        </p:txBody>
      </p:sp>
    </p:spTree>
    <p:extLst>
      <p:ext uri="{BB962C8B-B14F-4D97-AF65-F5344CB8AC3E}">
        <p14:creationId xmlns:p14="http://schemas.microsoft.com/office/powerpoint/2010/main" val="333507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p:spPr>
        <p:txBody>
          <a:bodyPr/>
          <a:lstStyle/>
          <a:p>
            <a:pPr>
              <a:buFont typeface="Arial" pitchFamily="34" charset="0"/>
              <a:buChar char="•"/>
            </a:pPr>
            <a:r>
              <a:rPr lang="en-US" dirty="0" smtClean="0"/>
              <a:t>There are emerging possibilities for commercial activities in business oriented</a:t>
            </a:r>
            <a:r>
              <a:rPr lang="en-US" baseline="0" dirty="0" smtClean="0"/>
              <a:t> networks such as LinkedIn and in enterprise social networks. </a:t>
            </a:r>
          </a:p>
          <a:p>
            <a:pPr lvl="1">
              <a:buFont typeface="Arial" pitchFamily="34" charset="0"/>
              <a:buChar char="•"/>
            </a:pPr>
            <a:r>
              <a:rPr lang="en-US" dirty="0" smtClean="0"/>
              <a:t>Recruiting is a major</a:t>
            </a:r>
            <a:r>
              <a:rPr lang="en-US" baseline="0" dirty="0" smtClean="0"/>
              <a:t> activity at LinkedIn and was the driver for the site’s development. To be competitive, companies must look at the global market for talent, and they can use global social networking sites to find it. Large companies are using their in-house social networks to find in-house talent for vacant positions. </a:t>
            </a:r>
          </a:p>
          <a:p>
            <a:pPr lvl="1">
              <a:buFont typeface="Arial" pitchFamily="34" charset="0"/>
              <a:buChar char="•"/>
            </a:pPr>
            <a:r>
              <a:rPr lang="en-US" baseline="0" dirty="0" smtClean="0"/>
              <a:t>Helps managers in identifying key </a:t>
            </a:r>
            <a:r>
              <a:rPr lang="en-US" baseline="0" dirty="0" err="1" smtClean="0"/>
              <a:t>perfomrers</a:t>
            </a:r>
            <a:r>
              <a:rPr lang="en-US" baseline="0" dirty="0" smtClean="0"/>
              <a:t>, locating experts and finding paths to access them, soliciting ideas and possible solutions to complex problems and finding and analyzing candidates for management succession planning. </a:t>
            </a:r>
          </a:p>
          <a:p>
            <a:pPr lvl="1">
              <a:buFont typeface="Arial" pitchFamily="34" charset="0"/>
              <a:buChar char="•"/>
            </a:pPr>
            <a:r>
              <a:rPr lang="en-US" dirty="0" smtClean="0"/>
              <a:t>Several companies use ESN and virtual</a:t>
            </a:r>
            <a:r>
              <a:rPr lang="en-US" baseline="0" dirty="0" smtClean="0"/>
              <a:t> worlds. E.g. Cisco is trying to use its virtual campus in Second Life for product training and executive briefings. IBM also runs management and customer interaction training sessions</a:t>
            </a:r>
          </a:p>
          <a:p>
            <a:pPr lvl="1">
              <a:buFont typeface="Arial" pitchFamily="34" charset="0"/>
              <a:buChar char="•"/>
            </a:pPr>
            <a:r>
              <a:rPr lang="en-US" baseline="0" dirty="0" smtClean="0"/>
              <a:t>Creation, maintenance, sharing, transferring and dissemination of information. Innocentive.com is a SN with 150,000 participating scientists in solving science-related problems for cash rewards.</a:t>
            </a:r>
          </a:p>
          <a:p>
            <a:pPr lvl="1">
              <a:buFont typeface="Arial" pitchFamily="34" charset="0"/>
              <a:buChar char="•"/>
            </a:pPr>
            <a:r>
              <a:rPr lang="en-US" baseline="0" dirty="0" smtClean="0"/>
              <a:t>Collaboration is done internally among employees from diff units working in virtual teams and externally with </a:t>
            </a:r>
            <a:r>
              <a:rPr lang="en-US" baseline="0" dirty="0" err="1" smtClean="0"/>
              <a:t>suppl</a:t>
            </a:r>
            <a:r>
              <a:rPr lang="en-US" baseline="0" dirty="0" smtClean="0"/>
              <a:t>, customers</a:t>
            </a:r>
          </a:p>
          <a:p>
            <a:pPr lvl="1">
              <a:buFont typeface="Arial" pitchFamily="34" charset="0"/>
              <a:buChar char="•"/>
            </a:pPr>
            <a:r>
              <a:rPr lang="en-US" baseline="0" dirty="0" smtClean="0"/>
              <a:t>Blogs and Wikis provide collaboration, process and procedure document, FAQs, e-learning and training, forums for new ideas, glossaries</a:t>
            </a:r>
          </a:p>
          <a:p>
            <a:pPr>
              <a:buFont typeface="Arial" pitchFamily="34" charset="0"/>
              <a:buChar char="•"/>
            </a:pPr>
            <a:endParaRPr lang="en-US" dirty="0" smtClean="0"/>
          </a:p>
        </p:txBody>
      </p:sp>
      <p:sp>
        <p:nvSpPr>
          <p:cNvPr id="66563" name="Slide Number Placeholder 3"/>
          <p:cNvSpPr>
            <a:spLocks noGrp="1"/>
          </p:cNvSpPr>
          <p:nvPr>
            <p:ph type="sldNum" sz="quarter" idx="5"/>
          </p:nvPr>
        </p:nvSpPr>
        <p:spPr>
          <a:noFill/>
        </p:spPr>
        <p:txBody>
          <a:bodyPr/>
          <a:lstStyle/>
          <a:p>
            <a:fld id="{174FB63E-D00A-4396-B3CD-BC132465FDBF}" type="slidenum">
              <a:rPr lang="en-US" smtClean="0">
                <a:cs typeface="Arial" charset="0"/>
              </a:rPr>
              <a:pPr/>
              <a:t>11</a:t>
            </a:fld>
            <a:endParaRPr lang="en-US" smtClean="0">
              <a:cs typeface="Arial" charset="0"/>
            </a:endParaRPr>
          </a:p>
        </p:txBody>
      </p:sp>
    </p:spTree>
    <p:extLst>
      <p:ext uri="{BB962C8B-B14F-4D97-AF65-F5344CB8AC3E}">
        <p14:creationId xmlns:p14="http://schemas.microsoft.com/office/powerpoint/2010/main" val="221455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p:spPr>
        <p:txBody>
          <a:bodyPr/>
          <a:lstStyle/>
          <a:p>
            <a:r>
              <a:rPr lang="en-US" dirty="0" smtClean="0"/>
              <a:t>Since the announcement RFID</a:t>
            </a:r>
            <a:r>
              <a:rPr lang="en-US" baseline="0" dirty="0" smtClean="0"/>
              <a:t> has blossomed. Many US retailers and dept of defense use RFID. </a:t>
            </a:r>
            <a:endParaRPr lang="en-US" dirty="0" smtClean="0"/>
          </a:p>
        </p:txBody>
      </p:sp>
      <p:sp>
        <p:nvSpPr>
          <p:cNvPr id="80899" name="Slide Number Placeholder 3"/>
          <p:cNvSpPr>
            <a:spLocks noGrp="1"/>
          </p:cNvSpPr>
          <p:nvPr>
            <p:ph type="sldNum" sz="quarter" idx="5"/>
          </p:nvPr>
        </p:nvSpPr>
        <p:spPr>
          <a:noFill/>
        </p:spPr>
        <p:txBody>
          <a:bodyPr/>
          <a:lstStyle/>
          <a:p>
            <a:fld id="{F02BBF06-39A4-41DE-A752-AD3AE1CEFD41}" type="slidenum">
              <a:rPr lang="en-US" smtClean="0">
                <a:cs typeface="Arial" charset="0"/>
              </a:rPr>
              <a:pPr/>
              <a:t>12</a:t>
            </a:fld>
            <a:endParaRPr lang="en-US" smtClean="0">
              <a:cs typeface="Arial" charset="0"/>
            </a:endParaRPr>
          </a:p>
        </p:txBody>
      </p:sp>
    </p:spTree>
    <p:extLst>
      <p:ext uri="{BB962C8B-B14F-4D97-AF65-F5344CB8AC3E}">
        <p14:creationId xmlns:p14="http://schemas.microsoft.com/office/powerpoint/2010/main" val="149835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p:spPr>
        <p:txBody>
          <a:bodyPr/>
          <a:lstStyle/>
          <a:p>
            <a:r>
              <a:rPr lang="en-US" dirty="0" smtClean="0"/>
              <a:t>RFID tags contain 96 bits of data in the form of </a:t>
            </a:r>
            <a:r>
              <a:rPr lang="en-US" dirty="0" err="1" smtClean="0"/>
              <a:t>serialised</a:t>
            </a:r>
            <a:r>
              <a:rPr lang="en-US" dirty="0" smtClean="0"/>
              <a:t> global trade identification numbers for identifying cases or </a:t>
            </a:r>
            <a:r>
              <a:rPr lang="en-US" dirty="0" err="1" smtClean="0"/>
              <a:t>serialised</a:t>
            </a:r>
            <a:r>
              <a:rPr lang="en-US" dirty="0" smtClean="0"/>
              <a:t> shipping container codes for identifying pallets. </a:t>
            </a:r>
          </a:p>
          <a:p>
            <a:r>
              <a:rPr lang="en-US" dirty="0" smtClean="0"/>
              <a:t>It stores</a:t>
            </a:r>
            <a:r>
              <a:rPr lang="en-US" baseline="0" dirty="0" smtClean="0"/>
              <a:t> manufacturer, product and serial number id</a:t>
            </a:r>
          </a:p>
          <a:p>
            <a:r>
              <a:rPr lang="en-US" baseline="0" dirty="0" smtClean="0"/>
              <a:t>Most suppliers put a tag on when it leaves facility, as it passes along supply chain it may pass through a number of RFID-read locations. Readers capture and record the case’s tag data as the produce passes through these points. It captures date of receiving and knows its location if its on shop floor or back to the backroom where it stays  or if it goes to a box crusher for ultimate disposal</a:t>
            </a:r>
            <a:endParaRPr lang="en-US" dirty="0" smtClean="0"/>
          </a:p>
        </p:txBody>
      </p:sp>
      <p:sp>
        <p:nvSpPr>
          <p:cNvPr id="82947" name="Slide Number Placeholder 3"/>
          <p:cNvSpPr>
            <a:spLocks noGrp="1"/>
          </p:cNvSpPr>
          <p:nvPr>
            <p:ph type="sldNum" sz="quarter" idx="5"/>
          </p:nvPr>
        </p:nvSpPr>
        <p:spPr>
          <a:noFill/>
        </p:spPr>
        <p:txBody>
          <a:bodyPr/>
          <a:lstStyle/>
          <a:p>
            <a:fld id="{D7479D92-A465-4B39-A34C-2956E5C03F62}" type="slidenum">
              <a:rPr lang="en-US" smtClean="0">
                <a:cs typeface="Arial" charset="0"/>
              </a:rPr>
              <a:pPr/>
              <a:t>13</a:t>
            </a:fld>
            <a:endParaRPr lang="en-US" smtClean="0">
              <a:cs typeface="Arial" charset="0"/>
            </a:endParaRPr>
          </a:p>
        </p:txBody>
      </p:sp>
    </p:spTree>
    <p:extLst>
      <p:ext uri="{BB962C8B-B14F-4D97-AF65-F5344CB8AC3E}">
        <p14:creationId xmlns:p14="http://schemas.microsoft.com/office/powerpoint/2010/main" val="180359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ga-IE"/>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14</a:t>
            </a:fld>
            <a:endParaRPr lang="en-US"/>
          </a:p>
        </p:txBody>
      </p:sp>
    </p:spTree>
    <p:extLst>
      <p:ext uri="{BB962C8B-B14F-4D97-AF65-F5344CB8AC3E}">
        <p14:creationId xmlns:p14="http://schemas.microsoft.com/office/powerpoint/2010/main" val="2292743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a:ln/>
        </p:spPr>
      </p:sp>
      <p:sp>
        <p:nvSpPr>
          <p:cNvPr id="93186" name="Notes Placeholder 2"/>
          <p:cNvSpPr>
            <a:spLocks noGrp="1"/>
          </p:cNvSpPr>
          <p:nvPr>
            <p:ph type="body" idx="1"/>
          </p:nvPr>
        </p:nvSpPr>
        <p:spPr>
          <a:noFill/>
          <a:ln/>
        </p:spPr>
        <p:txBody>
          <a:bodyPr/>
          <a:lstStyle/>
          <a:p>
            <a:pPr>
              <a:buFont typeface="Arial" pitchFamily="34" charset="0"/>
              <a:buChar char="•"/>
            </a:pPr>
            <a:r>
              <a:rPr lang="en-US" dirty="0" smtClean="0"/>
              <a:t>First, knows</a:t>
            </a:r>
            <a:r>
              <a:rPr lang="en-US" baseline="0" dirty="0" smtClean="0"/>
              <a:t> the date and times of movement for freshness of product, tracking recalls or getting products to the stores in a timely manner.</a:t>
            </a:r>
          </a:p>
          <a:p>
            <a:pPr>
              <a:buFont typeface="Arial" pitchFamily="34" charset="0"/>
              <a:buChar char="•"/>
            </a:pPr>
            <a:r>
              <a:rPr lang="en-US" baseline="0" dirty="0" smtClean="0"/>
              <a:t>Second, provides insight of the backroom process with details of unnecessary case cycle. Why did the product make 2 trips to the sales floor? Could signal a problem with the forecasting and </a:t>
            </a:r>
            <a:r>
              <a:rPr lang="en-US" baseline="0" dirty="0" err="1" smtClean="0"/>
              <a:t>replenshipment</a:t>
            </a:r>
            <a:r>
              <a:rPr lang="en-US" baseline="0" dirty="0" smtClean="0"/>
              <a:t> system. </a:t>
            </a:r>
          </a:p>
          <a:p>
            <a:pPr>
              <a:buFont typeface="Arial" pitchFamily="34" charset="0"/>
              <a:buChar char="•"/>
            </a:pPr>
            <a:r>
              <a:rPr lang="en-US" baseline="0" dirty="0" smtClean="0"/>
              <a:t>Gives exact case by case movements</a:t>
            </a:r>
            <a:endParaRPr lang="en-US" dirty="0" smtClean="0"/>
          </a:p>
        </p:txBody>
      </p:sp>
      <p:sp>
        <p:nvSpPr>
          <p:cNvPr id="93187" name="Slide Number Placeholder 3"/>
          <p:cNvSpPr>
            <a:spLocks noGrp="1"/>
          </p:cNvSpPr>
          <p:nvPr>
            <p:ph type="sldNum" sz="quarter" idx="5"/>
          </p:nvPr>
        </p:nvSpPr>
        <p:spPr>
          <a:noFill/>
        </p:spPr>
        <p:txBody>
          <a:bodyPr/>
          <a:lstStyle/>
          <a:p>
            <a:fld id="{A6E51119-F28F-4A68-9EAC-C61F6FAB8296}" type="slidenum">
              <a:rPr lang="en-US" smtClean="0">
                <a:cs typeface="Arial" charset="0"/>
              </a:rPr>
              <a:pPr/>
              <a:t>15</a:t>
            </a:fld>
            <a:endParaRPr lang="en-US" smtClean="0">
              <a:cs typeface="Arial" charset="0"/>
            </a:endParaRPr>
          </a:p>
        </p:txBody>
      </p:sp>
    </p:spTree>
    <p:extLst>
      <p:ext uri="{BB962C8B-B14F-4D97-AF65-F5344CB8AC3E}">
        <p14:creationId xmlns:p14="http://schemas.microsoft.com/office/powerpoint/2010/main" val="206926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ln/>
        </p:spPr>
      </p:sp>
      <p:sp>
        <p:nvSpPr>
          <p:cNvPr id="97282" name="Notes Placeholder 2"/>
          <p:cNvSpPr>
            <a:spLocks noGrp="1"/>
          </p:cNvSpPr>
          <p:nvPr>
            <p:ph type="body" idx="1"/>
          </p:nvPr>
        </p:nvSpPr>
        <p:spPr>
          <a:noFill/>
          <a:ln/>
        </p:spPr>
        <p:txBody>
          <a:bodyPr/>
          <a:lstStyle/>
          <a:p>
            <a:r>
              <a:rPr lang="en-US" dirty="0" smtClean="0"/>
              <a:t>Many devices are constantly sending out their location information. Cars, buses etc all transmit their locations, thanks to network-connected positioning technologies such as GPS,</a:t>
            </a:r>
            <a:r>
              <a:rPr lang="en-US" baseline="0" dirty="0" smtClean="0"/>
              <a:t> Wi-Fi</a:t>
            </a:r>
          </a:p>
          <a:p>
            <a:r>
              <a:rPr lang="en-US" baseline="0" dirty="0" smtClean="0"/>
              <a:t>Helpful for finding nearby services, locating friends and family, tracking of pets, engaging in sports.</a:t>
            </a:r>
          </a:p>
          <a:p>
            <a:r>
              <a:rPr lang="en-US" baseline="0" dirty="0" smtClean="0"/>
              <a:t>Applications can take this data being generated by all of these mobile devices and apply clustering algorithms to these massive datasets to classify the incoming streams as belonging to diff types of clients, customers so business can better understand its customer patterns and make more informed decisions on promotions and pricing. </a:t>
            </a:r>
          </a:p>
          <a:p>
            <a:r>
              <a:rPr lang="en-US" baseline="0" dirty="0" smtClean="0"/>
              <a:t>Help find people with similar interests</a:t>
            </a:r>
          </a:p>
          <a:p>
            <a:r>
              <a:rPr lang="en-US" baseline="0" dirty="0" smtClean="0"/>
              <a:t>One key concern in employing these tech is the loss of privacy. Tracking the mobile phone…</a:t>
            </a:r>
          </a:p>
          <a:p>
            <a:r>
              <a:rPr lang="en-US" baseline="0" dirty="0" smtClean="0"/>
              <a:t>Pathintelligence.com has developed a system called Footpath that ascertains how people will move within a city or even within a store. All of this is done by automatically tracking movement without any cameras – through mobiles and </a:t>
            </a:r>
            <a:r>
              <a:rPr lang="en-US" baseline="0" dirty="0" err="1" smtClean="0"/>
              <a:t>wi-fi</a:t>
            </a:r>
            <a:r>
              <a:rPr lang="en-US" baseline="0" dirty="0" smtClean="0"/>
              <a:t> hotspots.</a:t>
            </a:r>
          </a:p>
          <a:p>
            <a:endParaRPr lang="en-US" dirty="0" smtClean="0"/>
          </a:p>
          <a:p>
            <a:endParaRPr lang="en-US" dirty="0" smtClean="0"/>
          </a:p>
        </p:txBody>
      </p:sp>
      <p:sp>
        <p:nvSpPr>
          <p:cNvPr id="97283" name="Slide Number Placeholder 3"/>
          <p:cNvSpPr>
            <a:spLocks noGrp="1"/>
          </p:cNvSpPr>
          <p:nvPr>
            <p:ph type="sldNum" sz="quarter" idx="5"/>
          </p:nvPr>
        </p:nvSpPr>
        <p:spPr>
          <a:noFill/>
        </p:spPr>
        <p:txBody>
          <a:bodyPr/>
          <a:lstStyle/>
          <a:p>
            <a:fld id="{4CE1BB7C-0F61-47DA-B12C-D35BA418D6F7}" type="slidenum">
              <a:rPr lang="en-US" smtClean="0">
                <a:cs typeface="Arial" charset="0"/>
              </a:rPr>
              <a:pPr/>
              <a:t>16</a:t>
            </a:fld>
            <a:endParaRPr lang="en-US" smtClean="0">
              <a:cs typeface="Arial" charset="0"/>
            </a:endParaRPr>
          </a:p>
        </p:txBody>
      </p:sp>
    </p:spTree>
    <p:extLst>
      <p:ext uri="{BB962C8B-B14F-4D97-AF65-F5344CB8AC3E}">
        <p14:creationId xmlns:p14="http://schemas.microsoft.com/office/powerpoint/2010/main" val="2569295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Customer Analytics: Personalized, cross-channel, customer-driven analytics will drive new focus on delivering individualized, personalized digital experiences</a:t>
            </a:r>
          </a:p>
          <a:p>
            <a:r>
              <a:rPr lang="en-US" sz="1200" b="0" i="0" kern="1200" dirty="0" smtClean="0">
                <a:solidFill>
                  <a:schemeClr val="tx1"/>
                </a:solidFill>
                <a:effectLst/>
                <a:latin typeface="Times New Roman" pitchFamily="18" charset="0"/>
                <a:ea typeface="+mn-ea"/>
                <a:cs typeface="+mn-cs"/>
              </a:rPr>
              <a:t>2. Mobile Analytics. Increased use of mobile will drive requirement for analytics applied to mobile generated data</a:t>
            </a:r>
          </a:p>
          <a:p>
            <a:r>
              <a:rPr lang="en-US" sz="1200" b="0" i="0" kern="1200" dirty="0" smtClean="0">
                <a:solidFill>
                  <a:schemeClr val="tx1"/>
                </a:solidFill>
                <a:effectLst/>
                <a:latin typeface="Times New Roman" pitchFamily="18" charset="0"/>
                <a:ea typeface="+mn-ea"/>
                <a:cs typeface="+mn-cs"/>
              </a:rPr>
              <a:t>3. Social and Textual Analytics. Moving beyond batch listening, Social Business Managers want to be able to analyze social conversations and influencer for networks in real time. </a:t>
            </a:r>
          </a:p>
          <a:p>
            <a:r>
              <a:rPr lang="en-US" sz="1200" b="0" i="0" kern="1200" dirty="0" smtClean="0">
                <a:solidFill>
                  <a:schemeClr val="tx1"/>
                </a:solidFill>
                <a:effectLst/>
                <a:latin typeface="Times New Roman" pitchFamily="18" charset="0"/>
                <a:ea typeface="+mn-ea"/>
                <a:cs typeface="+mn-cs"/>
              </a:rPr>
              <a:t>4. Predictive Analytics: New innovative applications of advanced algorithms and modeling techniques will advance the science of predictive analytics.</a:t>
            </a:r>
          </a:p>
          <a:p>
            <a:r>
              <a:rPr lang="en-US" sz="1200" b="0" i="0" kern="1200" dirty="0" smtClean="0">
                <a:solidFill>
                  <a:schemeClr val="tx1"/>
                </a:solidFill>
                <a:effectLst/>
                <a:latin typeface="Times New Roman" pitchFamily="18" charset="0"/>
                <a:ea typeface="+mn-ea"/>
                <a:cs typeface="+mn-cs"/>
              </a:rPr>
              <a:t>5. Real-Time Analytics. As decision makers get a taste for what can be done, they will want that information faster…..and eventually in real time “From now through 2020, a series of triggers will take analytics on a journey toward pervasiveness for all types of data at the point of decision.” – Gartner (link)4 January 17, 2013 Business Analytics: A 2013 </a:t>
            </a:r>
            <a:r>
              <a:rPr lang="en-US" sz="1200" b="0" i="0" kern="1200" dirty="0" err="1" smtClean="0">
                <a:solidFill>
                  <a:schemeClr val="tx1"/>
                </a:solidFill>
                <a:effectLst/>
                <a:latin typeface="Times New Roman" pitchFamily="18" charset="0"/>
                <a:ea typeface="+mn-ea"/>
                <a:cs typeface="+mn-cs"/>
              </a:rPr>
              <a:t>HorizonWatching</a:t>
            </a:r>
            <a:r>
              <a:rPr lang="en-US" sz="1200" b="0" i="0" kern="1200" dirty="0" smtClean="0">
                <a:solidFill>
                  <a:schemeClr val="tx1"/>
                </a:solidFill>
                <a:effectLst/>
                <a:latin typeface="Times New Roman" pitchFamily="18" charset="0"/>
                <a:ea typeface="+mn-ea"/>
                <a:cs typeface="+mn-cs"/>
              </a:rPr>
              <a:t> Trend Report © 2013 </a:t>
            </a:r>
            <a:r>
              <a:rPr lang="en-US" sz="1200" b="0" i="0" kern="1200" dirty="0" err="1" smtClean="0">
                <a:solidFill>
                  <a:schemeClr val="tx1"/>
                </a:solidFill>
                <a:effectLst/>
                <a:latin typeface="Times New Roman" pitchFamily="18" charset="0"/>
                <a:ea typeface="+mn-ea"/>
                <a:cs typeface="+mn-cs"/>
              </a:rPr>
              <a:t>HorizonWatching</a:t>
            </a:r>
            <a:r>
              <a:rPr lang="en-US" sz="1200" b="0" i="0" kern="1200" dirty="0" smtClean="0">
                <a:solidFill>
                  <a:schemeClr val="tx1"/>
                </a:solidFill>
                <a:effectLst/>
                <a:latin typeface="Times New Roman" pitchFamily="18" charset="0"/>
                <a:ea typeface="+mn-ea"/>
                <a:cs typeface="+mn-cs"/>
              </a:rPr>
              <a:t> Creative Commons Attribution License</a:t>
            </a:r>
            <a:endParaRPr lang="en-GB" dirty="0"/>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17</a:t>
            </a:fld>
            <a:endParaRPr lang="en-US"/>
          </a:p>
        </p:txBody>
      </p:sp>
    </p:spTree>
    <p:extLst>
      <p:ext uri="{BB962C8B-B14F-4D97-AF65-F5344CB8AC3E}">
        <p14:creationId xmlns:p14="http://schemas.microsoft.com/office/powerpoint/2010/main" val="75881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5. Interest Grows in Data Visualization: Enterprises learn that managing and extracting insights from Big Data is not enough…you need to be able to display the insights for decision makers.</a:t>
            </a:r>
          </a:p>
          <a:p>
            <a:r>
              <a:rPr lang="en-US" sz="1200" b="0" i="0" kern="1200" dirty="0" smtClean="0">
                <a:solidFill>
                  <a:schemeClr val="tx1"/>
                </a:solidFill>
                <a:effectLst/>
                <a:latin typeface="Times New Roman" pitchFamily="18" charset="0"/>
                <a:ea typeface="+mn-ea"/>
                <a:cs typeface="+mn-cs"/>
              </a:rPr>
              <a:t>6. Self- Service. Decision makers will increasingly want access to simple to use analytic tools that provide visualization rich output. Oh….and they want that output on their tablet.</a:t>
            </a:r>
          </a:p>
          <a:p>
            <a:r>
              <a:rPr lang="en-US" sz="1200" b="0" i="0" kern="1200" dirty="0" smtClean="0">
                <a:solidFill>
                  <a:schemeClr val="tx1"/>
                </a:solidFill>
                <a:effectLst/>
                <a:latin typeface="Times New Roman" pitchFamily="18" charset="0"/>
                <a:ea typeface="+mn-ea"/>
                <a:cs typeface="+mn-cs"/>
              </a:rPr>
              <a:t>7. </a:t>
            </a:r>
            <a:r>
              <a:rPr lang="en-US" sz="1200" b="0" i="0" kern="1200" dirty="0" err="1" smtClean="0">
                <a:solidFill>
                  <a:schemeClr val="tx1"/>
                </a:solidFill>
                <a:effectLst/>
                <a:latin typeface="Times New Roman" pitchFamily="18" charset="0"/>
                <a:ea typeface="+mn-ea"/>
                <a:cs typeface="+mn-cs"/>
              </a:rPr>
              <a:t>Hadoop</a:t>
            </a:r>
            <a:r>
              <a:rPr lang="en-US" sz="1200" b="0" i="0" kern="1200" dirty="0" smtClean="0">
                <a:solidFill>
                  <a:schemeClr val="tx1"/>
                </a:solidFill>
                <a:effectLst/>
                <a:latin typeface="Times New Roman" pitchFamily="18" charset="0"/>
                <a:ea typeface="+mn-ea"/>
                <a:cs typeface="+mn-cs"/>
              </a:rPr>
              <a:t> matures. </a:t>
            </a:r>
            <a:r>
              <a:rPr lang="en-US" sz="1200" b="0" i="0" kern="1200" dirty="0" err="1" smtClean="0">
                <a:solidFill>
                  <a:schemeClr val="tx1"/>
                </a:solidFill>
                <a:effectLst/>
                <a:latin typeface="Times New Roman" pitchFamily="18" charset="0"/>
                <a:ea typeface="+mn-ea"/>
                <a:cs typeface="+mn-cs"/>
              </a:rPr>
              <a:t>Hadoop</a:t>
            </a:r>
            <a:r>
              <a:rPr lang="en-US" sz="1200" b="0" i="0" kern="1200" dirty="0" smtClean="0">
                <a:solidFill>
                  <a:schemeClr val="tx1"/>
                </a:solidFill>
                <a:effectLst/>
                <a:latin typeface="Times New Roman" pitchFamily="18" charset="0"/>
                <a:ea typeface="+mn-ea"/>
                <a:cs typeface="+mn-cs"/>
              </a:rPr>
              <a:t> functionality improves and CIOs begin to consider it for mission critical applications Analytics in 2013</a:t>
            </a:r>
          </a:p>
          <a:p>
            <a:r>
              <a:rPr lang="en-US" sz="1200" b="0" i="0" kern="1200" dirty="0" smtClean="0">
                <a:solidFill>
                  <a:schemeClr val="tx1"/>
                </a:solidFill>
                <a:effectLst/>
                <a:latin typeface="Times New Roman" pitchFamily="18" charset="0"/>
                <a:ea typeface="+mn-ea"/>
                <a:cs typeface="+mn-cs"/>
              </a:rPr>
              <a:t>8. Data Scientists: There will be a rush to hire • Big Data skilled Big Data Scientists, often via services like </a:t>
            </a:r>
            <a:r>
              <a:rPr lang="en-US" sz="1200" b="0" i="0" kern="1200" dirty="0" err="1" smtClean="0">
                <a:solidFill>
                  <a:schemeClr val="tx1"/>
                </a:solidFill>
                <a:effectLst/>
                <a:latin typeface="Times New Roman" pitchFamily="18" charset="0"/>
                <a:ea typeface="+mn-ea"/>
                <a:cs typeface="+mn-cs"/>
              </a:rPr>
              <a:t>Kaggle</a:t>
            </a:r>
            <a:r>
              <a:rPr lang="en-US" sz="1200" b="0" i="0" kern="1200" dirty="0" smtClean="0">
                <a:solidFill>
                  <a:schemeClr val="tx1"/>
                </a:solidFill>
                <a:effectLst/>
                <a:latin typeface="Times New Roman" pitchFamily="18" charset="0"/>
                <a:ea typeface="+mn-ea"/>
                <a:cs typeface="+mn-cs"/>
              </a:rPr>
              <a:t>. </a:t>
            </a:r>
          </a:p>
          <a:p>
            <a:r>
              <a:rPr lang="en-US" sz="1200" b="0" i="0" kern="1200" dirty="0" smtClean="0">
                <a:solidFill>
                  <a:schemeClr val="tx1"/>
                </a:solidFill>
                <a:effectLst/>
                <a:latin typeface="Times New Roman" pitchFamily="18" charset="0"/>
                <a:ea typeface="+mn-ea"/>
                <a:cs typeface="+mn-cs"/>
              </a:rPr>
              <a:t>9. Education and Training: Big Data &amp; Analytic Services firms will offer extensive training and certification programs to try to help fill the shortages of skilled Data Scientists</a:t>
            </a:r>
          </a:p>
          <a:p>
            <a:r>
              <a:rPr lang="en-US" sz="1200" b="0" i="0" kern="1200" dirty="0" smtClean="0">
                <a:solidFill>
                  <a:schemeClr val="tx1"/>
                </a:solidFill>
                <a:effectLst/>
                <a:latin typeface="Times New Roman" pitchFamily="18" charset="0"/>
                <a:ea typeface="+mn-ea"/>
                <a:cs typeface="+mn-cs"/>
              </a:rPr>
              <a:t>• Big Data • Predictive • Simulation • Advanced Modeling • Self Service Apps • Social Analytics • Data Scientist. • Real-Time &amp; in Context • Mobile Analytics • Mobile Dashboards • Impact of Cloud • Data Visualization</a:t>
            </a:r>
            <a:endParaRPr lang="en-GB" dirty="0"/>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18</a:t>
            </a:fld>
            <a:endParaRPr lang="en-US"/>
          </a:p>
        </p:txBody>
      </p:sp>
    </p:spTree>
    <p:extLst>
      <p:ext uri="{BB962C8B-B14F-4D97-AF65-F5344CB8AC3E}">
        <p14:creationId xmlns:p14="http://schemas.microsoft.com/office/powerpoint/2010/main" val="1343785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Trend </a:t>
            </a:r>
            <a:r>
              <a:rPr lang="en-US" sz="1200" b="0" i="0" kern="1200" dirty="0" err="1" smtClean="0">
                <a:solidFill>
                  <a:schemeClr val="tx1"/>
                </a:solidFill>
                <a:effectLst/>
                <a:latin typeface="Times New Roman" pitchFamily="18" charset="0"/>
                <a:ea typeface="+mn-ea"/>
                <a:cs typeface="+mn-cs"/>
              </a:rPr>
              <a:t>OverviewDrivers</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 Growth in Big Data…both structured and unstructured</a:t>
            </a:r>
          </a:p>
          <a:p>
            <a:r>
              <a:rPr lang="en-US" sz="1200" b="0" i="0" kern="1200" dirty="0" smtClean="0">
                <a:solidFill>
                  <a:schemeClr val="tx1"/>
                </a:solidFill>
                <a:effectLst/>
                <a:latin typeface="Times New Roman" pitchFamily="18" charset="0"/>
                <a:ea typeface="+mn-ea"/>
                <a:cs typeface="+mn-cs"/>
              </a:rPr>
              <a:t>• Business Leaders know the data exists, but need tools draw insights out of the data</a:t>
            </a:r>
          </a:p>
          <a:p>
            <a:r>
              <a:rPr lang="en-US" sz="1200" b="0" i="0" kern="1200" dirty="0" smtClean="0">
                <a:solidFill>
                  <a:schemeClr val="tx1"/>
                </a:solidFill>
                <a:effectLst/>
                <a:latin typeface="Times New Roman" pitchFamily="18" charset="0"/>
                <a:ea typeface="+mn-ea"/>
                <a:cs typeface="+mn-cs"/>
              </a:rPr>
              <a:t>• Continued advances in analytics algorithms &amp; modeling </a:t>
            </a:r>
          </a:p>
          <a:p>
            <a:r>
              <a:rPr lang="en-US" sz="1200" b="0" i="0" kern="1200" dirty="0" smtClean="0">
                <a:solidFill>
                  <a:schemeClr val="tx1"/>
                </a:solidFill>
                <a:effectLst/>
                <a:latin typeface="Times New Roman" pitchFamily="18" charset="0"/>
                <a:ea typeface="+mn-ea"/>
                <a:cs typeface="+mn-cs"/>
              </a:rPr>
              <a:t>• Advances in open source platforms such as Apache </a:t>
            </a:r>
            <a:r>
              <a:rPr lang="en-US" sz="1200" b="0" i="0" kern="1200" dirty="0" err="1" smtClean="0">
                <a:solidFill>
                  <a:schemeClr val="tx1"/>
                </a:solidFill>
                <a:effectLst/>
                <a:latin typeface="Times New Roman" pitchFamily="18" charset="0"/>
                <a:ea typeface="+mn-ea"/>
                <a:cs typeface="+mn-cs"/>
              </a:rPr>
              <a:t>Hadoop</a:t>
            </a:r>
            <a:r>
              <a:rPr lang="en-US" sz="1200" b="0" i="0" kern="1200" dirty="0" smtClean="0">
                <a:solidFill>
                  <a:schemeClr val="tx1"/>
                </a:solidFill>
                <a:effectLst/>
                <a:latin typeface="Times New Roman" pitchFamily="18" charset="0"/>
                <a:ea typeface="+mn-ea"/>
                <a:cs typeface="+mn-cs"/>
              </a:rPr>
              <a:t> &amp; Linux– IDC Challenges (link)</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 Analytic tools tend to be too complex, requiring skilled resources.</a:t>
            </a:r>
          </a:p>
          <a:p>
            <a:r>
              <a:rPr lang="en-US" sz="1200" b="0" i="0" kern="1200" dirty="0" smtClean="0">
                <a:solidFill>
                  <a:schemeClr val="tx1"/>
                </a:solidFill>
                <a:effectLst/>
                <a:latin typeface="Times New Roman" pitchFamily="18" charset="0"/>
                <a:ea typeface="+mn-ea"/>
                <a:cs typeface="+mn-cs"/>
              </a:rPr>
              <a:t>• Embedding analytics into an existing business apps infrastructure</a:t>
            </a:r>
          </a:p>
          <a:p>
            <a:r>
              <a:rPr lang="en-US" sz="1200" b="0" i="0" kern="1200" dirty="0" smtClean="0">
                <a:solidFill>
                  <a:schemeClr val="tx1"/>
                </a:solidFill>
                <a:effectLst/>
                <a:latin typeface="Times New Roman" pitchFamily="18" charset="0"/>
                <a:ea typeface="+mn-ea"/>
                <a:cs typeface="+mn-cs"/>
              </a:rPr>
              <a:t>• Generating insights out of complex metadata is not easy</a:t>
            </a:r>
          </a:p>
          <a:p>
            <a:r>
              <a:rPr lang="en-US" sz="1200" b="0" i="0" kern="1200" dirty="0" smtClean="0">
                <a:solidFill>
                  <a:schemeClr val="tx1"/>
                </a:solidFill>
                <a:effectLst/>
                <a:latin typeface="Times New Roman" pitchFamily="18" charset="0"/>
                <a:ea typeface="+mn-ea"/>
                <a:cs typeface="+mn-cs"/>
              </a:rPr>
              <a:t>• Security, performance, scalability</a:t>
            </a:r>
          </a:p>
          <a:p>
            <a:r>
              <a:rPr lang="en-US" sz="1200" b="0" i="0" kern="1200" dirty="0" smtClean="0">
                <a:solidFill>
                  <a:schemeClr val="tx1"/>
                </a:solidFill>
                <a:effectLst/>
                <a:latin typeface="Times New Roman" pitchFamily="18" charset="0"/>
                <a:ea typeface="+mn-ea"/>
                <a:cs typeface="+mn-cs"/>
              </a:rPr>
              <a:t>• Predictive models need to translate to action, rather than simply being an intellectual exercise</a:t>
            </a:r>
          </a:p>
          <a:p>
            <a:endParaRPr lang="en-US" sz="1200" b="0" i="0" kern="1200" dirty="0" smtClean="0">
              <a:solidFill>
                <a:schemeClr val="tx1"/>
              </a:solidFill>
              <a:effectLst/>
              <a:latin typeface="Times New Roman" pitchFamily="18" charset="0"/>
              <a:ea typeface="+mn-ea"/>
              <a:cs typeface="+mn-cs"/>
            </a:endParaRPr>
          </a:p>
          <a:p>
            <a:endParaRPr lang="en-US" sz="1200" b="0" i="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19</a:t>
            </a:fld>
            <a:endParaRPr lang="en-US"/>
          </a:p>
        </p:txBody>
      </p:sp>
    </p:spTree>
    <p:extLst>
      <p:ext uri="{BB962C8B-B14F-4D97-AF65-F5344CB8AC3E}">
        <p14:creationId xmlns:p14="http://schemas.microsoft.com/office/powerpoint/2010/main" val="217370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407CA62E-798E-4267-8803-F22A743FD8CD}" type="slidenum">
              <a:rPr lang="en-US" smtClean="0">
                <a:cs typeface="Arial" charset="0"/>
              </a:rPr>
              <a:pPr/>
              <a:t>2</a:t>
            </a:fld>
            <a:endParaRPr lang="en-US" smtClean="0">
              <a:cs typeface="Arial"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841691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Implications</a:t>
            </a:r>
          </a:p>
          <a:p>
            <a:r>
              <a:rPr lang="en-US" sz="1200" b="0" i="0" kern="1200" dirty="0" smtClean="0">
                <a:solidFill>
                  <a:schemeClr val="tx1"/>
                </a:solidFill>
                <a:effectLst/>
                <a:latin typeface="Times New Roman" pitchFamily="18" charset="0"/>
                <a:ea typeface="+mn-ea"/>
                <a:cs typeface="+mn-cs"/>
              </a:rPr>
              <a:t>• The ability to pull value from data can lead to competitive differentiation</a:t>
            </a:r>
          </a:p>
          <a:p>
            <a:r>
              <a:rPr lang="en-US" sz="1200" b="0" i="0" kern="1200" dirty="0" smtClean="0">
                <a:solidFill>
                  <a:schemeClr val="tx1"/>
                </a:solidFill>
                <a:effectLst/>
                <a:latin typeface="Times New Roman" pitchFamily="18" charset="0"/>
                <a:ea typeface="+mn-ea"/>
                <a:cs typeface="+mn-cs"/>
              </a:rPr>
              <a:t>• New processes, skills/training, and business leadership is required</a:t>
            </a:r>
          </a:p>
          <a:p>
            <a:r>
              <a:rPr lang="en-US" sz="1200" b="0" i="0" kern="1200" dirty="0" smtClean="0">
                <a:solidFill>
                  <a:schemeClr val="tx1"/>
                </a:solidFill>
                <a:effectLst/>
                <a:latin typeface="Times New Roman" pitchFamily="18" charset="0"/>
                <a:ea typeface="+mn-ea"/>
                <a:cs typeface="+mn-cs"/>
              </a:rPr>
              <a:t>• Needed: Better dashboard tools, designed for business users and available on </a:t>
            </a:r>
            <a:r>
              <a:rPr lang="en-US" sz="1200" b="0" i="0" kern="1200" dirty="0" err="1" smtClean="0">
                <a:solidFill>
                  <a:schemeClr val="tx1"/>
                </a:solidFill>
                <a:effectLst/>
                <a:latin typeface="Times New Roman" pitchFamily="18" charset="0"/>
                <a:ea typeface="+mn-ea"/>
                <a:cs typeface="+mn-cs"/>
              </a:rPr>
              <a:t>mobiledevices</a:t>
            </a:r>
            <a:endParaRPr lang="en-US" sz="1200" b="0" i="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20</a:t>
            </a:fld>
            <a:endParaRPr lang="en-US"/>
          </a:p>
        </p:txBody>
      </p:sp>
    </p:spTree>
    <p:extLst>
      <p:ext uri="{BB962C8B-B14F-4D97-AF65-F5344CB8AC3E}">
        <p14:creationId xmlns:p14="http://schemas.microsoft.com/office/powerpoint/2010/main" val="2950881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ga-IE"/>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21</a:t>
            </a:fld>
            <a:endParaRPr lang="en-US"/>
          </a:p>
        </p:txBody>
      </p:sp>
    </p:spTree>
    <p:extLst>
      <p:ext uri="{BB962C8B-B14F-4D97-AF65-F5344CB8AC3E}">
        <p14:creationId xmlns:p14="http://schemas.microsoft.com/office/powerpoint/2010/main" val="224202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pPr>
              <a:buFont typeface="Arial" pitchFamily="34" charset="0"/>
              <a:buChar char="•"/>
            </a:pPr>
            <a:r>
              <a:rPr lang="en-US" dirty="0" smtClean="0"/>
              <a:t>Medium sized</a:t>
            </a:r>
            <a:r>
              <a:rPr lang="en-US" baseline="0" dirty="0" smtClean="0"/>
              <a:t> retailer</a:t>
            </a:r>
          </a:p>
          <a:p>
            <a:pPr>
              <a:buFont typeface="Arial" pitchFamily="34" charset="0"/>
              <a:buChar char="•"/>
            </a:pPr>
            <a:r>
              <a:rPr lang="en-US" baseline="0" dirty="0" smtClean="0"/>
              <a:t>Despite the cutting edge technology for linking POS information and other relevant data in data mart, the comp still had insufficient data access, communication and collaboration among all participants. </a:t>
            </a:r>
          </a:p>
          <a:p>
            <a:pPr>
              <a:buFont typeface="Arial" pitchFamily="34" charset="0"/>
              <a:buChar char="•"/>
            </a:pPr>
            <a:r>
              <a:rPr lang="en-US" baseline="0" dirty="0" smtClean="0"/>
              <a:t>Implemented an employee workbench sys to facilitate collaboration among internal and external stakeholders. </a:t>
            </a:r>
          </a:p>
          <a:p>
            <a:pPr>
              <a:buFont typeface="Arial" pitchFamily="34" charset="0"/>
              <a:buChar char="•"/>
            </a:pPr>
            <a:r>
              <a:rPr lang="en-US" baseline="0" dirty="0" smtClean="0"/>
              <a:t>Use RSS FEEDS To publish blog entries, news, video’s etc and embed into the dashboards to drive more focused inquiries. These feeds are the basis for information sharing and online conversations. </a:t>
            </a:r>
            <a:r>
              <a:rPr lang="en-US" baseline="0" dirty="0" err="1" smtClean="0"/>
              <a:t>Diseminating</a:t>
            </a:r>
            <a:r>
              <a:rPr lang="en-US" baseline="0" dirty="0" smtClean="0"/>
              <a:t> info with RSS feeds between employees if one salesperson had a technique that worked.</a:t>
            </a:r>
          </a:p>
          <a:p>
            <a:pPr>
              <a:buFont typeface="Arial" pitchFamily="34" charset="0"/>
              <a:buChar char="•"/>
            </a:pPr>
            <a:r>
              <a:rPr lang="en-US" baseline="0" dirty="0" smtClean="0"/>
              <a:t>Wikis are used to encourage collaborative interaction throughout the company. </a:t>
            </a:r>
          </a:p>
          <a:p>
            <a:pPr>
              <a:buFont typeface="Arial" pitchFamily="34" charset="0"/>
              <a:buChar char="•"/>
            </a:pPr>
            <a:r>
              <a:rPr lang="en-US" baseline="0" dirty="0" smtClean="0"/>
              <a:t>Blogs were created around specific  data or key metric to post info and invite comments. Tools are used to archive, search and categorize blogs for easy reference. </a:t>
            </a:r>
          </a:p>
          <a:p>
            <a:pPr>
              <a:buFont typeface="Arial" pitchFamily="34" charset="0"/>
              <a:buChar char="•"/>
            </a:pPr>
            <a:r>
              <a:rPr lang="en-US" baseline="0" dirty="0" smtClean="0"/>
              <a:t>Twitter – </a:t>
            </a:r>
            <a:r>
              <a:rPr lang="en-US" baseline="0" dirty="0" err="1" smtClean="0"/>
              <a:t>microblogging</a:t>
            </a:r>
            <a:endParaRPr lang="en-US" baseline="0" dirty="0" smtClean="0"/>
          </a:p>
          <a:p>
            <a:pPr>
              <a:buFont typeface="Arial" pitchFamily="34" charset="0"/>
              <a:buChar char="•"/>
            </a:pPr>
            <a:r>
              <a:rPr lang="en-US" baseline="0" dirty="0" smtClean="0"/>
              <a:t>Social network service – employees and business partners were encouraged to join </a:t>
            </a:r>
            <a:r>
              <a:rPr lang="en-US" baseline="0" dirty="0" err="1" smtClean="0"/>
              <a:t>linkedin</a:t>
            </a:r>
            <a:r>
              <a:rPr lang="en-US" baseline="0" dirty="0" smtClean="0"/>
              <a:t>. For participation in forums and use of the answer function. The tool encourages external communication and collaboration.</a:t>
            </a:r>
          </a:p>
          <a:p>
            <a:pPr>
              <a:buFont typeface="Arial" pitchFamily="34" charset="0"/>
              <a:buChar char="•"/>
            </a:pPr>
            <a:r>
              <a:rPr lang="en-US" baseline="0" dirty="0" smtClean="0"/>
              <a:t>Connect suppliers to blogs, wikis and RSS feeds</a:t>
            </a:r>
          </a:p>
          <a:p>
            <a:pPr>
              <a:buFont typeface="Arial" pitchFamily="34" charset="0"/>
              <a:buChar char="•"/>
            </a:pPr>
            <a:r>
              <a:rPr lang="en-US" baseline="0" dirty="0" smtClean="0"/>
              <a:t>By integrating BI and social software, EMS was successful in bolstering communication and collaboration both among its own managers and with its suppliers.</a:t>
            </a:r>
          </a:p>
          <a:p>
            <a:endParaRPr lang="en-US" dirty="0" smtClean="0"/>
          </a:p>
        </p:txBody>
      </p:sp>
      <p:sp>
        <p:nvSpPr>
          <p:cNvPr id="22531" name="Slide Number Placeholder 3"/>
          <p:cNvSpPr>
            <a:spLocks noGrp="1"/>
          </p:cNvSpPr>
          <p:nvPr>
            <p:ph type="sldNum" sz="quarter" idx="5"/>
          </p:nvPr>
        </p:nvSpPr>
        <p:spPr>
          <a:noFill/>
        </p:spPr>
        <p:txBody>
          <a:bodyPr/>
          <a:lstStyle/>
          <a:p>
            <a:fld id="{90A31E97-4E4F-4A8F-8204-A64CF3D4305A}" type="slidenum">
              <a:rPr lang="en-US" smtClean="0">
                <a:cs typeface="Arial" charset="0"/>
              </a:rPr>
              <a:pPr/>
              <a:t>3</a:t>
            </a:fld>
            <a:endParaRPr lang="en-US" smtClean="0">
              <a:cs typeface="Arial" charset="0"/>
            </a:endParaRPr>
          </a:p>
        </p:txBody>
      </p:sp>
    </p:spTree>
    <p:extLst>
      <p:ext uri="{BB962C8B-B14F-4D97-AF65-F5344CB8AC3E}">
        <p14:creationId xmlns:p14="http://schemas.microsoft.com/office/powerpoint/2010/main" val="300798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There are several major objectives for BI software integration:</a:t>
            </a:r>
          </a:p>
          <a:p>
            <a:pPr marL="171450" indent="-171450">
              <a:buFont typeface="Arial" pitchFamily="34" charset="0"/>
              <a:buChar char="•"/>
            </a:pPr>
            <a:r>
              <a:rPr lang="en-GB" dirty="0" smtClean="0"/>
              <a:t>For BI systems to operate, they usually need to be connected to data sources, utilities, other applications and so on. </a:t>
            </a:r>
          </a:p>
          <a:p>
            <a:pPr marL="171450" indent="-171450">
              <a:buFont typeface="Arial" pitchFamily="34" charset="0"/>
              <a:buChar char="•"/>
            </a:pPr>
            <a:r>
              <a:rPr lang="en-GB" dirty="0" smtClean="0"/>
              <a:t>Several BI development tools may complement each other. Business analytics</a:t>
            </a:r>
            <a:r>
              <a:rPr lang="en-GB" baseline="0" dirty="0" smtClean="0"/>
              <a:t> can be used to recommend an optimal resource-allocation plan, and an attached dashboard can provide the control system that will alert management to deviations from the plan. Social software </a:t>
            </a:r>
            <a:r>
              <a:rPr lang="en-GB" baseline="0" dirty="0" err="1" smtClean="0"/>
              <a:t>appl</a:t>
            </a:r>
            <a:r>
              <a:rPr lang="en-GB" baseline="0" dirty="0" smtClean="0"/>
              <a:t> make the BI system work better</a:t>
            </a:r>
          </a:p>
          <a:p>
            <a:pPr marL="171450" indent="-171450">
              <a:buFont typeface="Arial" pitchFamily="34" charset="0"/>
              <a:buChar char="•"/>
            </a:pPr>
            <a:r>
              <a:rPr lang="en-GB" baseline="0" dirty="0" smtClean="0"/>
              <a:t>By having tight integration, it is possible to support decision making in a real-time environment. An example is a transportation system that uses wireless communication and Web services to foster data flow.</a:t>
            </a:r>
          </a:p>
          <a:p>
            <a:pPr marL="171450" indent="-171450">
              <a:buFont typeface="Arial" pitchFamily="34" charset="0"/>
              <a:buChar char="•"/>
            </a:pPr>
            <a:r>
              <a:rPr lang="en-GB" baseline="0" dirty="0" smtClean="0"/>
              <a:t>An example is using intelligent systems to provide real-time capabilities. </a:t>
            </a:r>
          </a:p>
          <a:p>
            <a:pPr marL="171450" indent="-171450">
              <a:buFont typeface="Arial" pitchFamily="34" charset="0"/>
              <a:buChar char="•"/>
            </a:pPr>
            <a:r>
              <a:rPr lang="en-GB" baseline="0" dirty="0" smtClean="0"/>
              <a:t>Tighter integration allows faster application development and communication among system components.</a:t>
            </a:r>
          </a:p>
          <a:p>
            <a:pPr marL="171450" indent="-171450">
              <a:buFont typeface="Arial" pitchFamily="34" charset="0"/>
              <a:buChar char="•"/>
            </a:pPr>
            <a:r>
              <a:rPr lang="en-GB" baseline="0" dirty="0" smtClean="0"/>
              <a:t>Several support activities can improve the operations of BI applications. For example, blogs, Twitter, wikis, and RSS feeds provide communication and collaboration support.</a:t>
            </a:r>
            <a:endParaRPr lang="en-GB" dirty="0" smtClean="0"/>
          </a:p>
          <a:p>
            <a:endParaRPr lang="en-IE" dirty="0"/>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4</a:t>
            </a:fld>
            <a:endParaRPr lang="en-US"/>
          </a:p>
        </p:txBody>
      </p:sp>
    </p:spTree>
    <p:extLst>
      <p:ext uri="{BB962C8B-B14F-4D97-AF65-F5344CB8AC3E}">
        <p14:creationId xmlns:p14="http://schemas.microsoft.com/office/powerpoint/2010/main" val="231696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IE" dirty="0" smtClean="0"/>
              <a:t>For example when BI analyzes customer</a:t>
            </a:r>
            <a:r>
              <a:rPr lang="en-IE" baseline="0" dirty="0" smtClean="0"/>
              <a:t> orders, the products </a:t>
            </a:r>
            <a:r>
              <a:rPr lang="en-IE" baseline="0" dirty="0" err="1" smtClean="0"/>
              <a:t>desc</a:t>
            </a:r>
            <a:r>
              <a:rPr lang="en-IE" baseline="0" dirty="0" smtClean="0"/>
              <a:t>, inventory count and order information are likely to be found in the data warehouse.</a:t>
            </a:r>
          </a:p>
          <a:p>
            <a:pPr>
              <a:buFont typeface="Arial" pitchFamily="34" charset="0"/>
              <a:buChar char="•"/>
            </a:pPr>
            <a:r>
              <a:rPr lang="en-IE" baseline="0" dirty="0" smtClean="0"/>
              <a:t>Several technologies can be used to integrate a BI application directly with a back-end appl. E.g. where there is only one data mart (e.g. marketing) but connections are needed to an inventory or database. Many of the </a:t>
            </a:r>
            <a:r>
              <a:rPr lang="en-IE" baseline="0" dirty="0" err="1" smtClean="0"/>
              <a:t>commerical</a:t>
            </a:r>
            <a:r>
              <a:rPr lang="en-IE" baseline="0" dirty="0" smtClean="0"/>
              <a:t> BI suites have built –in capabilities for integration.</a:t>
            </a:r>
          </a:p>
          <a:p>
            <a:pPr>
              <a:buFont typeface="Arial" pitchFamily="34" charset="0"/>
              <a:buChar char="•"/>
            </a:pPr>
            <a:r>
              <a:rPr lang="en-IE" baseline="0" dirty="0" smtClean="0"/>
              <a:t>If a company wants to build its own database interface, a couple of options are available: web scripting which have commands to simplify the process. </a:t>
            </a:r>
          </a:p>
          <a:p>
            <a:pPr>
              <a:buFont typeface="Arial" pitchFamily="34" charset="0"/>
              <a:buChar char="•"/>
            </a:pPr>
            <a:r>
              <a:rPr lang="en-IE" baseline="0" dirty="0" smtClean="0"/>
              <a:t>2</a:t>
            </a:r>
            <a:r>
              <a:rPr lang="en-IE" baseline="30000" dirty="0" smtClean="0"/>
              <a:t>nd</a:t>
            </a:r>
            <a:r>
              <a:rPr lang="en-IE" baseline="0" dirty="0" smtClean="0"/>
              <a:t> - </a:t>
            </a:r>
            <a:r>
              <a:rPr lang="en-IE" baseline="0" dirty="0" err="1" smtClean="0"/>
              <a:t>Appl</a:t>
            </a:r>
            <a:r>
              <a:rPr lang="en-IE" baseline="0" dirty="0" smtClean="0"/>
              <a:t> </a:t>
            </a:r>
            <a:r>
              <a:rPr lang="en-IE" baseline="0" dirty="0" err="1" smtClean="0"/>
              <a:t>integ</a:t>
            </a:r>
            <a:r>
              <a:rPr lang="en-IE" baseline="0" dirty="0" smtClean="0"/>
              <a:t> servers that simplify the task of integrating a BI </a:t>
            </a:r>
            <a:r>
              <a:rPr lang="en-IE" baseline="0" dirty="0" err="1" smtClean="0"/>
              <a:t>appl</a:t>
            </a:r>
            <a:r>
              <a:rPr lang="en-IE" baseline="0" dirty="0" smtClean="0"/>
              <a:t> with 1 or more back-end db. Among these specialised servers is BEA Inc. </a:t>
            </a:r>
            <a:r>
              <a:rPr lang="en-IE" baseline="0" dirty="0" err="1" smtClean="0"/>
              <a:t>WebLogic</a:t>
            </a:r>
            <a:r>
              <a:rPr lang="en-IE" baseline="0" dirty="0" smtClean="0"/>
              <a:t> Server (bea.com) it is now part of Oracle</a:t>
            </a:r>
          </a:p>
          <a:p>
            <a:pPr>
              <a:buFont typeface="Arial" pitchFamily="34" charset="0"/>
              <a:buChar char="•"/>
            </a:pPr>
            <a:r>
              <a:rPr lang="en-IE" baseline="0" dirty="0" smtClean="0"/>
              <a:t>In addition to integrating with back-end </a:t>
            </a:r>
            <a:r>
              <a:rPr lang="en-IE" baseline="0" dirty="0" err="1" smtClean="0"/>
              <a:t>dbs</a:t>
            </a:r>
            <a:r>
              <a:rPr lang="en-IE" baseline="0" dirty="0" smtClean="0"/>
              <a:t>, many BI </a:t>
            </a:r>
            <a:r>
              <a:rPr lang="en-IE" baseline="0" dirty="0" err="1" smtClean="0"/>
              <a:t>appl</a:t>
            </a:r>
            <a:r>
              <a:rPr lang="en-IE" baseline="0" dirty="0" smtClean="0"/>
              <a:t> also require integration with a variety of other systems – ERP etc… but inside and outside company with EDI sys.  Handled with EAI software – </a:t>
            </a:r>
            <a:r>
              <a:rPr lang="en-IE" baseline="0" dirty="0" err="1" smtClean="0"/>
              <a:t>ibm</a:t>
            </a:r>
            <a:r>
              <a:rPr lang="en-IE" baseline="0" dirty="0" smtClean="0"/>
              <a:t> </a:t>
            </a:r>
            <a:r>
              <a:rPr lang="en-IE" baseline="0" dirty="0" err="1" smtClean="0"/>
              <a:t>WebSphere</a:t>
            </a:r>
            <a:r>
              <a:rPr lang="en-IE" baseline="0" dirty="0" smtClean="0"/>
              <a:t> </a:t>
            </a:r>
            <a:r>
              <a:rPr lang="en-IE" baseline="0" dirty="0" err="1" smtClean="0"/>
              <a:t>InterChange</a:t>
            </a:r>
            <a:r>
              <a:rPr lang="en-IE" baseline="0" dirty="0" smtClean="0"/>
              <a:t>, </a:t>
            </a:r>
            <a:r>
              <a:rPr lang="en-IE" baseline="0" dirty="0" err="1" smtClean="0"/>
              <a:t>webMethods</a:t>
            </a:r>
            <a:r>
              <a:rPr lang="en-IE" baseline="0" dirty="0" smtClean="0"/>
              <a:t>- softwareag.com.</a:t>
            </a:r>
          </a:p>
          <a:p>
            <a:pPr>
              <a:buFont typeface="Arial" pitchFamily="34" charset="0"/>
              <a:buChar char="•"/>
            </a:pPr>
            <a:r>
              <a:rPr lang="en-IE" sz="1200" kern="1200" dirty="0" smtClean="0">
                <a:solidFill>
                  <a:schemeClr val="tx1"/>
                </a:solidFill>
                <a:latin typeface="Times New Roman" pitchFamily="18" charset="0"/>
                <a:ea typeface="+mn-ea"/>
                <a:cs typeface="+mn-cs"/>
              </a:rPr>
              <a:t>The process of capturing data in a usual form to perform analytics can take quite a bit of time. Sometimes its a batch job over night, maybe there’s a chain</a:t>
            </a:r>
            <a:r>
              <a:rPr lang="en-IE" sz="1200" kern="1200" baseline="0" dirty="0" smtClean="0">
                <a:solidFill>
                  <a:schemeClr val="tx1"/>
                </a:solidFill>
                <a:latin typeface="Times New Roman" pitchFamily="18" charset="0"/>
                <a:ea typeface="+mn-ea"/>
                <a:cs typeface="+mn-cs"/>
              </a:rPr>
              <a:t> of events. It can take days to transform so it can be used. EDW were thee thing years ago, of course now they’re too exp for data size. </a:t>
            </a:r>
            <a:endParaRPr lang="en-IE" sz="1200" kern="1200" dirty="0" smtClean="0">
              <a:solidFill>
                <a:schemeClr val="tx1"/>
              </a:solidFill>
              <a:latin typeface="Times New Roman" pitchFamily="18" charset="0"/>
              <a:ea typeface="+mn-ea"/>
              <a:cs typeface="+mn-cs"/>
            </a:endParaRPr>
          </a:p>
          <a:p>
            <a:pPr>
              <a:buFont typeface="Arial" pitchFamily="34" charset="0"/>
              <a:buChar char="•"/>
            </a:pPr>
            <a:r>
              <a:rPr lang="en-IE" sz="1200" kern="1200" dirty="0" smtClean="0">
                <a:solidFill>
                  <a:schemeClr val="tx1"/>
                </a:solidFill>
                <a:latin typeface="Times New Roman" pitchFamily="18" charset="0"/>
                <a:ea typeface="+mn-ea"/>
                <a:cs typeface="+mn-cs"/>
              </a:rPr>
              <a:t> </a:t>
            </a:r>
            <a:r>
              <a:rPr lang="en-IE" sz="1200" kern="1200" dirty="0" err="1" smtClean="0">
                <a:solidFill>
                  <a:schemeClr val="tx1"/>
                </a:solidFill>
                <a:latin typeface="Times New Roman" pitchFamily="18" charset="0"/>
                <a:ea typeface="+mn-ea"/>
                <a:cs typeface="+mn-cs"/>
              </a:rPr>
              <a:t>Hadoop</a:t>
            </a:r>
            <a:r>
              <a:rPr lang="en-IE" sz="1200" kern="1200" dirty="0" smtClean="0">
                <a:solidFill>
                  <a:schemeClr val="tx1"/>
                </a:solidFill>
                <a:latin typeface="Times New Roman" pitchFamily="18" charset="0"/>
                <a:ea typeface="+mn-ea"/>
                <a:cs typeface="+mn-cs"/>
              </a:rPr>
              <a:t> is open source tool - low cost storage repository. </a:t>
            </a:r>
            <a:r>
              <a:rPr lang="en-IE" sz="1200" kern="1200" dirty="0" err="1" smtClean="0">
                <a:solidFill>
                  <a:schemeClr val="tx1"/>
                </a:solidFill>
                <a:latin typeface="Times New Roman" pitchFamily="18" charset="0"/>
                <a:ea typeface="+mn-ea"/>
                <a:cs typeface="+mn-cs"/>
              </a:rPr>
              <a:t>Hadoop</a:t>
            </a:r>
            <a:r>
              <a:rPr lang="en-IE" sz="1200" kern="1200" dirty="0" smtClean="0">
                <a:solidFill>
                  <a:schemeClr val="tx1"/>
                </a:solidFill>
                <a:latin typeface="Times New Roman" pitchFamily="18" charset="0"/>
                <a:ea typeface="+mn-ea"/>
                <a:cs typeface="+mn-cs"/>
              </a:rPr>
              <a:t> has been used to clean and transform the data, it is loaded directly into the data warehouse is a platform that supports running ETL processes in parallel. As volumes of big data arrive from sources such as sensors, machines, social media, and click stream interactions, the first step is to capture all the data reliably and cost effectively. Once the raw data is captured, </a:t>
            </a:r>
            <a:r>
              <a:rPr lang="en-IE" sz="1200" kern="1200" dirty="0" err="1" smtClean="0">
                <a:solidFill>
                  <a:schemeClr val="tx1"/>
                </a:solidFill>
                <a:latin typeface="Times New Roman" pitchFamily="18" charset="0"/>
                <a:ea typeface="+mn-ea"/>
                <a:cs typeface="+mn-cs"/>
              </a:rPr>
              <a:t>Hadoop</a:t>
            </a:r>
            <a:r>
              <a:rPr lang="en-IE" sz="1200" kern="1200" dirty="0" smtClean="0">
                <a:solidFill>
                  <a:schemeClr val="tx1"/>
                </a:solidFill>
                <a:latin typeface="Times New Roman" pitchFamily="18" charset="0"/>
                <a:ea typeface="+mn-ea"/>
                <a:cs typeface="+mn-cs"/>
              </a:rPr>
              <a:t> is used to refine it.</a:t>
            </a:r>
            <a:endParaRPr lang="en-IE" baseline="0" dirty="0" smtClean="0"/>
          </a:p>
        </p:txBody>
      </p:sp>
      <p:sp>
        <p:nvSpPr>
          <p:cNvPr id="4" name="Slide Number Placeholder 3"/>
          <p:cNvSpPr>
            <a:spLocks noGrp="1"/>
          </p:cNvSpPr>
          <p:nvPr>
            <p:ph type="sldNum" sz="quarter" idx="10"/>
          </p:nvPr>
        </p:nvSpPr>
        <p:spPr/>
        <p:txBody>
          <a:bodyPr/>
          <a:lstStyle/>
          <a:p>
            <a:pPr>
              <a:defRPr/>
            </a:pPr>
            <a:fld id="{8D8DA8C9-E73E-4BB5-B1EF-E5F5027446F8}" type="slidenum">
              <a:rPr lang="en-US" smtClean="0"/>
              <a:pPr>
                <a:defRPr/>
              </a:pPr>
              <a:t>5</a:t>
            </a:fld>
            <a:endParaRPr lang="en-US"/>
          </a:p>
        </p:txBody>
      </p:sp>
    </p:spTree>
    <p:extLst>
      <p:ext uri="{BB962C8B-B14F-4D97-AF65-F5344CB8AC3E}">
        <p14:creationId xmlns:p14="http://schemas.microsoft.com/office/powerpoint/2010/main" val="323676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r>
              <a:rPr lang="en-IE" i="1" dirty="0" err="1" smtClean="0"/>
              <a:t>mashup</a:t>
            </a:r>
            <a:r>
              <a:rPr lang="en-IE" dirty="0" smtClean="0"/>
              <a:t> is a Web site that combines content data from more than one source to create a new user experience.</a:t>
            </a:r>
            <a:r>
              <a:rPr lang="en-IE" baseline="0" dirty="0" smtClean="0"/>
              <a:t> </a:t>
            </a:r>
            <a:r>
              <a:rPr lang="en-IE" dirty="0" smtClean="0"/>
              <a:t>To mix at least two different services from disparate, and even competing, Web sites. A mash-up, for example, could overlay traffic data from one source on the Internet over maps from Yahoo, Microsoft, Google or any content provider. The term mash-up comes from the hip-hop music practice of mixing two or more songs. </a:t>
            </a:r>
          </a:p>
          <a:p>
            <a:r>
              <a:rPr lang="en-IE" dirty="0" smtClean="0"/>
              <a:t>a wiki allows anyone to edit, delete or modify content that has been placed on the Web site using a </a:t>
            </a:r>
            <a:r>
              <a:rPr lang="en-IE" dirty="0" smtClean="0">
                <a:hlinkClick r:id="rId3"/>
              </a:rPr>
              <a:t>browser</a:t>
            </a:r>
            <a:r>
              <a:rPr lang="en-IE" dirty="0" smtClean="0"/>
              <a:t> </a:t>
            </a:r>
            <a:r>
              <a:rPr lang="en-IE" dirty="0" smtClean="0">
                <a:hlinkClick r:id="rId4"/>
              </a:rPr>
              <a:t>interface</a:t>
            </a:r>
            <a:r>
              <a:rPr lang="en-IE" dirty="0" smtClean="0"/>
              <a:t>, including the work of previous authors.</a:t>
            </a:r>
          </a:p>
          <a:p>
            <a:r>
              <a:rPr lang="en-IE" dirty="0" smtClean="0"/>
              <a:t>In contrast, a blog, typically authored by an individual, does not allow visitors to change the original posted material, only add comments to the original content</a:t>
            </a:r>
          </a:p>
          <a:p>
            <a:r>
              <a:rPr lang="en-IE" dirty="0" smtClean="0"/>
              <a:t>The diff between Web 2.0 and traditional web is the greater collaboration</a:t>
            </a:r>
            <a:r>
              <a:rPr lang="en-IE" baseline="0" dirty="0" smtClean="0"/>
              <a:t> ...</a:t>
            </a:r>
          </a:p>
          <a:p>
            <a:r>
              <a:rPr lang="en-IE" baseline="0" dirty="0" smtClean="0"/>
              <a:t>Web 2.0 concepts have led to the evolution of Web-based virtual communities and their hosting services, such as social networking sites, video-sharing sites and more.</a:t>
            </a:r>
          </a:p>
          <a:p>
            <a:r>
              <a:rPr lang="en-IE" baseline="0" dirty="0" smtClean="0"/>
              <a:t>Among the biggest challenges it better collaboration with customers, partners and suppliers as well as among internal users.</a:t>
            </a:r>
            <a:endParaRPr lang="en-US" dirty="0" smtClean="0"/>
          </a:p>
        </p:txBody>
      </p:sp>
      <p:sp>
        <p:nvSpPr>
          <p:cNvPr id="46083" name="Slide Number Placeholder 3"/>
          <p:cNvSpPr>
            <a:spLocks noGrp="1"/>
          </p:cNvSpPr>
          <p:nvPr>
            <p:ph type="sldNum" sz="quarter" idx="5"/>
          </p:nvPr>
        </p:nvSpPr>
        <p:spPr>
          <a:noFill/>
        </p:spPr>
        <p:txBody>
          <a:bodyPr/>
          <a:lstStyle/>
          <a:p>
            <a:fld id="{4B9839B8-26B8-4717-A800-79779DF3E50D}" type="slidenum">
              <a:rPr lang="en-US" smtClean="0">
                <a:cs typeface="Arial" charset="0"/>
              </a:rPr>
              <a:pPr/>
              <a:t>6</a:t>
            </a:fld>
            <a:endParaRPr lang="en-US" smtClean="0">
              <a:cs typeface="Arial" charset="0"/>
            </a:endParaRPr>
          </a:p>
        </p:txBody>
      </p:sp>
    </p:spTree>
    <p:extLst>
      <p:ext uri="{BB962C8B-B14F-4D97-AF65-F5344CB8AC3E}">
        <p14:creationId xmlns:p14="http://schemas.microsoft.com/office/powerpoint/2010/main" val="395301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p:spPr>
        <p:txBody>
          <a:bodyPr/>
          <a:lstStyle/>
          <a:p>
            <a:endParaRPr lang="en-US" smtClean="0"/>
          </a:p>
        </p:txBody>
      </p:sp>
      <p:sp>
        <p:nvSpPr>
          <p:cNvPr id="48131" name="Slide Number Placeholder 3"/>
          <p:cNvSpPr>
            <a:spLocks noGrp="1"/>
          </p:cNvSpPr>
          <p:nvPr>
            <p:ph type="sldNum" sz="quarter" idx="5"/>
          </p:nvPr>
        </p:nvSpPr>
        <p:spPr>
          <a:noFill/>
        </p:spPr>
        <p:txBody>
          <a:bodyPr/>
          <a:lstStyle/>
          <a:p>
            <a:fld id="{F66F57BF-FD1E-470A-A14B-4001AD88B599}" type="slidenum">
              <a:rPr lang="en-US" smtClean="0">
                <a:cs typeface="Arial" charset="0"/>
              </a:rPr>
              <a:pPr/>
              <a:t>7</a:t>
            </a:fld>
            <a:endParaRPr lang="en-US" smtClean="0">
              <a:cs typeface="Arial" charset="0"/>
            </a:endParaRPr>
          </a:p>
        </p:txBody>
      </p:sp>
    </p:spTree>
    <p:extLst>
      <p:ext uri="{BB962C8B-B14F-4D97-AF65-F5344CB8AC3E}">
        <p14:creationId xmlns:p14="http://schemas.microsoft.com/office/powerpoint/2010/main" val="316797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p:spPr>
        <p:txBody>
          <a:bodyPr/>
          <a:lstStyle/>
          <a:p>
            <a:r>
              <a:rPr lang="en-US" dirty="0" smtClean="0"/>
              <a:t>MySpace and </a:t>
            </a:r>
            <a:r>
              <a:rPr lang="en-US" dirty="0" err="1" smtClean="0"/>
              <a:t>Facebook</a:t>
            </a:r>
            <a:endParaRPr lang="en-US" dirty="0" smtClean="0"/>
          </a:p>
          <a:p>
            <a:r>
              <a:rPr lang="en-US" dirty="0" smtClean="0"/>
              <a:t>Aspects also found in Wikipedia and YouTube.</a:t>
            </a:r>
          </a:p>
        </p:txBody>
      </p:sp>
      <p:sp>
        <p:nvSpPr>
          <p:cNvPr id="56323" name="Slide Number Placeholder 3"/>
          <p:cNvSpPr>
            <a:spLocks noGrp="1"/>
          </p:cNvSpPr>
          <p:nvPr>
            <p:ph type="sldNum" sz="quarter" idx="5"/>
          </p:nvPr>
        </p:nvSpPr>
        <p:spPr>
          <a:noFill/>
        </p:spPr>
        <p:txBody>
          <a:bodyPr/>
          <a:lstStyle/>
          <a:p>
            <a:fld id="{1812B1F0-4071-45AE-BAA2-C7A0388623C5}" type="slidenum">
              <a:rPr lang="en-US" smtClean="0">
                <a:cs typeface="Arial" charset="0"/>
              </a:rPr>
              <a:pPr/>
              <a:t>8</a:t>
            </a:fld>
            <a:endParaRPr lang="en-US" smtClean="0">
              <a:cs typeface="Arial" charset="0"/>
            </a:endParaRPr>
          </a:p>
        </p:txBody>
      </p:sp>
    </p:spTree>
    <p:extLst>
      <p:ext uri="{BB962C8B-B14F-4D97-AF65-F5344CB8AC3E}">
        <p14:creationId xmlns:p14="http://schemas.microsoft.com/office/powerpoint/2010/main" val="91691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p:spPr>
        <p:txBody>
          <a:bodyPr/>
          <a:lstStyle/>
          <a:p>
            <a:pPr>
              <a:buFont typeface="Arial" pitchFamily="34" charset="0"/>
              <a:buChar char="•"/>
            </a:pPr>
            <a:r>
              <a:rPr lang="en-IE" dirty="0" smtClean="0"/>
              <a:t>Social network analysis [SNA] is the mapping and measuring of relationships and flows between people, groups, organizations, computers or other information/knowledge processing entities. The nodes in the network are the people and groups while the links show relationships or flows between the nodes. SNA provides both a visual and a mathematical analysis of complex human systems.</a:t>
            </a:r>
          </a:p>
          <a:p>
            <a:pPr>
              <a:buFont typeface="Arial" pitchFamily="34" charset="0"/>
              <a:buChar char="•"/>
            </a:pPr>
            <a:r>
              <a:rPr lang="en-IE" dirty="0" smtClean="0"/>
              <a:t>can extract content analytic data (words and frequencies), semantic networks, and meta-networks from unstructured texts </a:t>
            </a:r>
          </a:p>
          <a:p>
            <a:pPr>
              <a:buFont typeface="Arial" pitchFamily="34" charset="0"/>
              <a:buChar char="•"/>
            </a:pPr>
            <a:r>
              <a:rPr lang="en-IE" dirty="0" smtClean="0"/>
              <a:t>Networks can consist of anything from families,</a:t>
            </a:r>
            <a:r>
              <a:rPr lang="en-IE" baseline="30000" dirty="0" smtClean="0"/>
              <a:t>[</a:t>
            </a:r>
            <a:r>
              <a:rPr lang="en-IE" dirty="0" smtClean="0"/>
              <a:t>project teams, classrooms, sports teams, legislatures, nation-states, disease vectors, membership on networking websites like Twitter or </a:t>
            </a:r>
            <a:r>
              <a:rPr lang="en-IE" dirty="0" err="1" smtClean="0"/>
              <a:t>Facebook</a:t>
            </a:r>
            <a:r>
              <a:rPr lang="en-IE" dirty="0" smtClean="0"/>
              <a:t>, or even the Internet. </a:t>
            </a:r>
            <a:r>
              <a:rPr lang="en-US" dirty="0" smtClean="0"/>
              <a:t>These network tools</a:t>
            </a:r>
            <a:r>
              <a:rPr lang="en-US" baseline="0" dirty="0" smtClean="0"/>
              <a:t> enable researchers to investigate </a:t>
            </a:r>
            <a:r>
              <a:rPr lang="en-US" dirty="0" smtClean="0"/>
              <a:t>Representations of networks of different</a:t>
            </a:r>
            <a:r>
              <a:rPr lang="en-US" baseline="0" dirty="0" smtClean="0"/>
              <a:t> forms and different sizes, from small (families, project teams) to very large. </a:t>
            </a:r>
          </a:p>
          <a:p>
            <a:pPr>
              <a:buFont typeface="Arial" pitchFamily="34" charset="0"/>
              <a:buChar char="•"/>
            </a:pPr>
            <a:r>
              <a:rPr lang="en-IE" dirty="0" smtClean="0"/>
              <a:t>Some SNA software can perform predictive analysis</a:t>
            </a:r>
            <a:endParaRPr lang="en-US" baseline="0" dirty="0" smtClean="0"/>
          </a:p>
          <a:p>
            <a:pPr>
              <a:buFont typeface="Arial" pitchFamily="34" charset="0"/>
              <a:buChar char="•"/>
            </a:pPr>
            <a:r>
              <a:rPr lang="en-US" baseline="0" dirty="0" smtClean="0"/>
              <a:t>Some of  tools that enable such </a:t>
            </a:r>
            <a:r>
              <a:rPr lang="en-US" baseline="0" dirty="0" err="1" smtClean="0"/>
              <a:t>presenations</a:t>
            </a:r>
            <a:r>
              <a:rPr lang="en-US" baseline="0" dirty="0" smtClean="0"/>
              <a:t> are…</a:t>
            </a:r>
          </a:p>
          <a:p>
            <a:pPr>
              <a:buFont typeface="Arial" pitchFamily="34" charset="0"/>
              <a:buChar char="•"/>
            </a:pPr>
            <a:r>
              <a:rPr lang="en-IE" dirty="0" err="1" smtClean="0"/>
              <a:t>NetMiner</a:t>
            </a:r>
            <a:r>
              <a:rPr lang="en-IE" dirty="0" smtClean="0"/>
              <a:t> is an premium software tool for </a:t>
            </a:r>
            <a:r>
              <a:rPr lang="en-IE" b="1" u="sng" dirty="0" smtClean="0"/>
              <a:t>Exploratory Analysis and Visualization of Network Data.</a:t>
            </a:r>
            <a:r>
              <a:rPr lang="en-IE" dirty="0" smtClean="0"/>
              <a:t> </a:t>
            </a:r>
            <a:r>
              <a:rPr lang="en-IE" dirty="0" err="1" smtClean="0"/>
              <a:t>NetMiner</a:t>
            </a:r>
            <a:r>
              <a:rPr lang="en-IE" dirty="0" smtClean="0"/>
              <a:t> allows you to explore your network data visually and interactively, and helps you to detect underlying patterns and structures of the network </a:t>
            </a:r>
            <a:endParaRPr lang="en-US" dirty="0" smtClean="0"/>
          </a:p>
        </p:txBody>
      </p:sp>
      <p:sp>
        <p:nvSpPr>
          <p:cNvPr id="58371" name="Slide Number Placeholder 3"/>
          <p:cNvSpPr>
            <a:spLocks noGrp="1"/>
          </p:cNvSpPr>
          <p:nvPr>
            <p:ph type="sldNum" sz="quarter" idx="5"/>
          </p:nvPr>
        </p:nvSpPr>
        <p:spPr>
          <a:noFill/>
        </p:spPr>
        <p:txBody>
          <a:bodyPr/>
          <a:lstStyle/>
          <a:p>
            <a:fld id="{BE8DB6F5-3B77-4F47-8CCA-03A22B746B2D}" type="slidenum">
              <a:rPr lang="en-US" smtClean="0">
                <a:cs typeface="Arial" charset="0"/>
              </a:rPr>
              <a:pPr/>
              <a:t>9</a:t>
            </a:fld>
            <a:endParaRPr lang="en-US" smtClean="0">
              <a:cs typeface="Arial" charset="0"/>
            </a:endParaRPr>
          </a:p>
        </p:txBody>
      </p:sp>
    </p:spTree>
    <p:extLst>
      <p:ext uri="{BB962C8B-B14F-4D97-AF65-F5344CB8AC3E}">
        <p14:creationId xmlns:p14="http://schemas.microsoft.com/office/powerpoint/2010/main" val="306561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effectLst>
                  <a:outerShdw blurRad="38100" dist="38100" dir="2700000" algn="tl">
                    <a:srgbClr val="000000">
                      <a:alpha val="43137"/>
                    </a:srgbClr>
                  </a:outerShdw>
                </a:effectLst>
                <a:cs typeface="+mn-cs"/>
              </a:endParaRPr>
            </a:p>
          </p:txBody>
        </p:sp>
      </p:grpSp>
      <p:sp>
        <p:nvSpPr>
          <p:cNvPr id="93196" name="Rectangle 1036"/>
          <p:cNvSpPr>
            <a:spLocks noGrp="1" noChangeArrowheads="1"/>
          </p:cNvSpPr>
          <p:nvPr>
            <p:ph type="ctrTitle"/>
          </p:nvPr>
        </p:nvSpPr>
        <p:spPr>
          <a:xfrm>
            <a:off x="762000" y="685800"/>
            <a:ext cx="7772400" cy="1524000"/>
          </a:xfrm>
        </p:spPr>
        <p:txBody>
          <a:bodyPr/>
          <a:lstStyle>
            <a:lvl1pPr algn="ctr">
              <a:defRPr>
                <a:solidFill>
                  <a:srgbClr val="CC3300"/>
                </a:solidFill>
              </a:defRPr>
            </a:lvl1pPr>
          </a:lstStyle>
          <a:p>
            <a:r>
              <a:rPr lang="en-US" dirty="0"/>
              <a:t>Click to edit Master title style</a:t>
            </a:r>
          </a:p>
        </p:txBody>
      </p:sp>
      <p:sp>
        <p:nvSpPr>
          <p:cNvPr id="9319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effectLst>
                  <a:outerShdw blurRad="38100" dist="38100" dir="2700000" algn="tl">
                    <a:srgbClr val="C0C0C0"/>
                  </a:outerShdw>
                </a:effectLs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50825"/>
            <a:ext cx="1951038" cy="5881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50825"/>
            <a:ext cx="5700712" cy="5881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ltGray">
          <a:xfrm>
            <a:off x="417513" y="731838"/>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3" name="Rectangle 3"/>
          <p:cNvSpPr>
            <a:spLocks noChangeArrowheads="1"/>
          </p:cNvSpPr>
          <p:nvPr/>
        </p:nvSpPr>
        <p:spPr bwMode="ltGray">
          <a:xfrm>
            <a:off x="800100" y="731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4" name="Rectangle 4"/>
          <p:cNvSpPr>
            <a:spLocks noChangeArrowheads="1"/>
          </p:cNvSpPr>
          <p:nvPr/>
        </p:nvSpPr>
        <p:spPr bwMode="ltGray">
          <a:xfrm>
            <a:off x="541338" y="1154113"/>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5" name="Rectangle 5"/>
          <p:cNvSpPr>
            <a:spLocks noChangeArrowheads="1"/>
          </p:cNvSpPr>
          <p:nvPr/>
        </p:nvSpPr>
        <p:spPr bwMode="ltGray">
          <a:xfrm>
            <a:off x="911225" y="1154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6" name="Rectangle 6"/>
          <p:cNvSpPr>
            <a:spLocks noChangeArrowheads="1"/>
          </p:cNvSpPr>
          <p:nvPr/>
        </p:nvSpPr>
        <p:spPr bwMode="ltGray">
          <a:xfrm>
            <a:off x="127000" y="1081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7" name="Rectangle 7"/>
          <p:cNvSpPr>
            <a:spLocks noChangeArrowheads="1"/>
          </p:cNvSpPr>
          <p:nvPr/>
        </p:nvSpPr>
        <p:spPr bwMode="gray">
          <a:xfrm>
            <a:off x="762000" y="623888"/>
            <a:ext cx="31750" cy="1052512"/>
          </a:xfrm>
          <a:prstGeom prst="rect">
            <a:avLst/>
          </a:prstGeom>
          <a:solidFill>
            <a:srgbClr val="EE8411"/>
          </a:soli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8" name="Rectangle 8"/>
          <p:cNvSpPr>
            <a:spLocks noChangeArrowheads="1"/>
          </p:cNvSpPr>
          <p:nvPr/>
        </p:nvSpPr>
        <p:spPr bwMode="gray">
          <a:xfrm>
            <a:off x="442913" y="1414463"/>
            <a:ext cx="8226425" cy="31750"/>
          </a:xfrm>
          <a:prstGeom prst="rect">
            <a:avLst/>
          </a:prstGeom>
          <a:solidFill>
            <a:srgbClr val="EE8411"/>
          </a:solidFill>
          <a:ln w="9525">
            <a:noFill/>
            <a:miter lim="800000"/>
            <a:headEnd/>
            <a:tailEnd/>
          </a:ln>
          <a:effectLst/>
        </p:spPr>
        <p:txBody>
          <a:bodyPr wrap="none" anchor="ctr"/>
          <a:lstStyle/>
          <a:p>
            <a:pPr algn="ctr">
              <a:defRPr/>
            </a:pPr>
            <a:endParaRPr kumimoji="1" lang="en-US" sz="2400" b="0">
              <a:solidFill>
                <a:schemeClr val="tx1"/>
              </a:solidFill>
              <a:cs typeface="+mn-cs"/>
            </a:endParaRPr>
          </a:p>
        </p:txBody>
      </p:sp>
      <p:sp>
        <p:nvSpPr>
          <p:cNvPr id="92169" name="Rectangle 9"/>
          <p:cNvSpPr>
            <a:spLocks noGrp="1" noChangeArrowheads="1"/>
          </p:cNvSpPr>
          <p:nvPr>
            <p:ph type="title"/>
          </p:nvPr>
        </p:nvSpPr>
        <p:spPr bwMode="auto">
          <a:xfrm>
            <a:off x="1150938" y="250825"/>
            <a:ext cx="7793037" cy="10445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4" name="Rectangle 10"/>
          <p:cNvSpPr>
            <a:spLocks noGrp="1" noChangeArrowheads="1"/>
          </p:cNvSpPr>
          <p:nvPr>
            <p:ph type="body" idx="1"/>
          </p:nvPr>
        </p:nvSpPr>
        <p:spPr bwMode="auto">
          <a:xfrm>
            <a:off x="1182688" y="15240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1" name="Text Box 11"/>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defRPr/>
            </a:pPr>
            <a:endParaRPr lang="en-US" sz="1600" b="0">
              <a:solidFill>
                <a:schemeClr val="tx1"/>
              </a:solidFill>
              <a:latin typeface="Arial" charset="0"/>
              <a:cs typeface="+mn-cs"/>
            </a:endParaRPr>
          </a:p>
        </p:txBody>
      </p:sp>
      <p:sp>
        <p:nvSpPr>
          <p:cNvPr id="92172" name="Text Box 12"/>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defRPr/>
            </a:pPr>
            <a:endParaRPr lang="en-US" sz="1600" b="0">
              <a:solidFill>
                <a:schemeClr val="tx1"/>
              </a:solidFill>
              <a:latin typeface="Arial" charset="0"/>
              <a:cs typeface="+mn-cs"/>
            </a:endParaRPr>
          </a:p>
        </p:txBody>
      </p:sp>
      <p:grpSp>
        <p:nvGrpSpPr>
          <p:cNvPr id="1037" name="Group 13"/>
          <p:cNvGrpSpPr>
            <a:grpSpLocks/>
          </p:cNvGrpSpPr>
          <p:nvPr/>
        </p:nvGrpSpPr>
        <p:grpSpPr bwMode="auto">
          <a:xfrm>
            <a:off x="609600" y="6342063"/>
            <a:ext cx="8526463" cy="315912"/>
            <a:chOff x="529" y="3847"/>
            <a:chExt cx="5226" cy="199"/>
          </a:xfrm>
        </p:grpSpPr>
        <p:sp>
          <p:nvSpPr>
            <p:cNvPr id="92174" name="Freeform 14"/>
            <p:cNvSpPr>
              <a:spLocks/>
            </p:cNvSpPr>
            <p:nvPr/>
          </p:nvSpPr>
          <p:spPr bwMode="auto">
            <a:xfrm>
              <a:off x="529" y="3997"/>
              <a:ext cx="5226" cy="49"/>
            </a:xfrm>
            <a:custGeom>
              <a:avLst/>
              <a:gdLst/>
              <a:ahLst/>
              <a:cxnLst>
                <a:cxn ang="0">
                  <a:pos x="0" y="48"/>
                </a:cxn>
                <a:cxn ang="0">
                  <a:pos x="5225" y="48"/>
                </a:cxn>
                <a:cxn ang="0">
                  <a:pos x="5225" y="0"/>
                </a:cxn>
                <a:cxn ang="0">
                  <a:pos x="12" y="0"/>
                </a:cxn>
                <a:cxn ang="0">
                  <a:pos x="0" y="48"/>
                </a:cxn>
              </a:cxnLst>
              <a:rect l="0" t="0" r="r" b="b"/>
              <a:pathLst>
                <a:path w="5226" h="49">
                  <a:moveTo>
                    <a:pt x="0" y="48"/>
                  </a:moveTo>
                  <a:lnTo>
                    <a:pt x="5225" y="48"/>
                  </a:lnTo>
                  <a:lnTo>
                    <a:pt x="5225" y="0"/>
                  </a:lnTo>
                  <a:lnTo>
                    <a:pt x="12" y="0"/>
                  </a:lnTo>
                  <a:lnTo>
                    <a:pt x="0" y="48"/>
                  </a:lnTo>
                </a:path>
              </a:pathLst>
            </a:custGeom>
            <a:solidFill>
              <a:srgbClr val="EE8411"/>
            </a:solidFill>
            <a:ln w="9525" cap="rnd">
              <a:noFill/>
              <a:round/>
              <a:headEnd/>
              <a:tailEnd/>
            </a:ln>
            <a:effectLst/>
          </p:spPr>
          <p:txBody>
            <a:bodyPr/>
            <a:lstStyle/>
            <a:p>
              <a:pPr algn="ctr">
                <a:defRPr/>
              </a:pPr>
              <a:endParaRPr lang="en-US">
                <a:effectLst>
                  <a:outerShdw blurRad="38100" dist="38100" dir="2700000" algn="tl">
                    <a:srgbClr val="000000">
                      <a:alpha val="43137"/>
                    </a:srgbClr>
                  </a:outerShdw>
                </a:effectLst>
                <a:cs typeface="+mn-cs"/>
              </a:endParaRPr>
            </a:p>
          </p:txBody>
        </p:sp>
        <p:sp>
          <p:nvSpPr>
            <p:cNvPr id="92175" name="Freeform 15"/>
            <p:cNvSpPr>
              <a:spLocks/>
            </p:cNvSpPr>
            <p:nvPr/>
          </p:nvSpPr>
          <p:spPr bwMode="auto">
            <a:xfrm>
              <a:off x="553" y="3922"/>
              <a:ext cx="225" cy="49"/>
            </a:xfrm>
            <a:custGeom>
              <a:avLst/>
              <a:gdLst/>
              <a:ahLst/>
              <a:cxnLst>
                <a:cxn ang="0">
                  <a:pos x="0" y="48"/>
                </a:cxn>
                <a:cxn ang="0">
                  <a:pos x="224" y="48"/>
                </a:cxn>
                <a:cxn ang="0">
                  <a:pos x="224" y="0"/>
                </a:cxn>
                <a:cxn ang="0">
                  <a:pos x="0" y="0"/>
                </a:cxn>
                <a:cxn ang="0">
                  <a:pos x="0" y="48"/>
                </a:cxn>
              </a:cxnLst>
              <a:rect l="0" t="0" r="r" b="b"/>
              <a:pathLst>
                <a:path w="225" h="49">
                  <a:moveTo>
                    <a:pt x="0" y="48"/>
                  </a:moveTo>
                  <a:lnTo>
                    <a:pt x="224" y="48"/>
                  </a:lnTo>
                  <a:lnTo>
                    <a:pt x="224" y="0"/>
                  </a:lnTo>
                  <a:lnTo>
                    <a:pt x="0" y="0"/>
                  </a:lnTo>
                  <a:lnTo>
                    <a:pt x="0" y="48"/>
                  </a:lnTo>
                </a:path>
              </a:pathLst>
            </a:custGeom>
            <a:solidFill>
              <a:srgbClr val="EE8411"/>
            </a:solidFill>
            <a:ln w="9525" cap="rnd">
              <a:noFill/>
              <a:round/>
              <a:headEnd/>
              <a:tailEnd/>
            </a:ln>
            <a:effectLst/>
          </p:spPr>
          <p:txBody>
            <a:bodyPr/>
            <a:lstStyle/>
            <a:p>
              <a:pPr algn="ctr">
                <a:defRPr/>
              </a:pPr>
              <a:endParaRPr lang="en-US">
                <a:effectLst>
                  <a:outerShdw blurRad="38100" dist="38100" dir="2700000" algn="tl">
                    <a:srgbClr val="000000">
                      <a:alpha val="43137"/>
                    </a:srgbClr>
                  </a:outerShdw>
                </a:effectLst>
                <a:cs typeface="+mn-cs"/>
              </a:endParaRPr>
            </a:p>
          </p:txBody>
        </p:sp>
        <p:sp>
          <p:nvSpPr>
            <p:cNvPr id="92176" name="Freeform 16"/>
            <p:cNvSpPr>
              <a:spLocks/>
            </p:cNvSpPr>
            <p:nvPr/>
          </p:nvSpPr>
          <p:spPr bwMode="auto">
            <a:xfrm>
              <a:off x="563" y="3847"/>
              <a:ext cx="5192" cy="51"/>
            </a:xfrm>
            <a:custGeom>
              <a:avLst/>
              <a:gdLst/>
              <a:ahLst/>
              <a:cxnLst>
                <a:cxn ang="0">
                  <a:pos x="0" y="50"/>
                </a:cxn>
                <a:cxn ang="0">
                  <a:pos x="5191" y="48"/>
                </a:cxn>
                <a:cxn ang="0">
                  <a:pos x="5191" y="0"/>
                </a:cxn>
                <a:cxn ang="0">
                  <a:pos x="12" y="0"/>
                </a:cxn>
                <a:cxn ang="0">
                  <a:pos x="0" y="50"/>
                </a:cxn>
              </a:cxnLst>
              <a:rect l="0" t="0" r="r" b="b"/>
              <a:pathLst>
                <a:path w="5192" h="51">
                  <a:moveTo>
                    <a:pt x="0" y="50"/>
                  </a:moveTo>
                  <a:lnTo>
                    <a:pt x="5191" y="48"/>
                  </a:lnTo>
                  <a:lnTo>
                    <a:pt x="5191" y="0"/>
                  </a:lnTo>
                  <a:lnTo>
                    <a:pt x="12" y="0"/>
                  </a:lnTo>
                  <a:lnTo>
                    <a:pt x="0" y="50"/>
                  </a:lnTo>
                </a:path>
              </a:pathLst>
            </a:custGeom>
            <a:solidFill>
              <a:srgbClr val="EE8411"/>
            </a:solidFill>
            <a:ln w="9525" cap="rnd">
              <a:noFill/>
              <a:round/>
              <a:headEnd/>
              <a:tailEnd/>
            </a:ln>
            <a:effectLst/>
          </p:spPr>
          <p:txBody>
            <a:bodyPr/>
            <a:lstStyle/>
            <a:p>
              <a:pPr algn="ctr">
                <a:defRPr/>
              </a:pPr>
              <a:endParaRPr lang="en-US">
                <a:effectLst>
                  <a:outerShdw blurRad="38100" dist="38100" dir="2700000" algn="tl">
                    <a:srgbClr val="000000">
                      <a:alpha val="43137"/>
                    </a:srgbClr>
                  </a:outerShdw>
                </a:effectLst>
                <a:cs typeface="+mn-cs"/>
              </a:endParaRPr>
            </a:p>
          </p:txBody>
        </p:sp>
      </p:grpSp>
      <p:sp>
        <p:nvSpPr>
          <p:cNvPr id="92177" name="Freeform 17"/>
          <p:cNvSpPr>
            <a:spLocks/>
          </p:cNvSpPr>
          <p:nvPr/>
        </p:nvSpPr>
        <p:spPr bwMode="auto">
          <a:xfrm>
            <a:off x="6553200" y="6467475"/>
            <a:ext cx="2578100" cy="74613"/>
          </a:xfrm>
          <a:custGeom>
            <a:avLst/>
            <a:gdLst/>
            <a:ahLst/>
            <a:cxnLst>
              <a:cxn ang="0">
                <a:pos x="0" y="50"/>
              </a:cxn>
              <a:cxn ang="0">
                <a:pos x="3715" y="48"/>
              </a:cxn>
              <a:cxn ang="0">
                <a:pos x="3715" y="0"/>
              </a:cxn>
              <a:cxn ang="0">
                <a:pos x="8" y="0"/>
              </a:cxn>
              <a:cxn ang="0">
                <a:pos x="0" y="50"/>
              </a:cxn>
            </a:cxnLst>
            <a:rect l="0" t="0" r="r" b="b"/>
            <a:pathLst>
              <a:path w="3716" h="51">
                <a:moveTo>
                  <a:pt x="0" y="50"/>
                </a:moveTo>
                <a:lnTo>
                  <a:pt x="3715" y="48"/>
                </a:lnTo>
                <a:lnTo>
                  <a:pt x="3715" y="0"/>
                </a:lnTo>
                <a:lnTo>
                  <a:pt x="8" y="0"/>
                </a:lnTo>
                <a:lnTo>
                  <a:pt x="0" y="50"/>
                </a:lnTo>
              </a:path>
            </a:pathLst>
          </a:custGeom>
          <a:solidFill>
            <a:srgbClr val="EE8411"/>
          </a:solidFill>
          <a:ln w="9525" cap="rnd">
            <a:noFill/>
            <a:round/>
            <a:headEnd/>
            <a:tailEnd/>
          </a:ln>
          <a:effectLst/>
        </p:spPr>
        <p:txBody>
          <a:bodyPr/>
          <a:lstStyle/>
          <a:p>
            <a:pPr algn="ctr">
              <a:defRPr/>
            </a:pPr>
            <a:endParaRPr lang="en-US">
              <a:effectLst>
                <a:outerShdw blurRad="38100" dist="38100" dir="2700000" algn="tl">
                  <a:srgbClr val="000000">
                    <a:alpha val="43137"/>
                  </a:srgbClr>
                </a:outerShdw>
              </a:effectLst>
              <a:cs typeface="+mn-cs"/>
            </a:endParaRPr>
          </a:p>
        </p:txBody>
      </p:sp>
      <p:sp>
        <p:nvSpPr>
          <p:cNvPr id="92179" name="Text Box 19"/>
          <p:cNvSpPr txBox="1">
            <a:spLocks noChangeArrowheads="1"/>
          </p:cNvSpPr>
          <p:nvPr/>
        </p:nvSpPr>
        <p:spPr bwMode="auto">
          <a:xfrm>
            <a:off x="838200" y="6354763"/>
            <a:ext cx="5562600" cy="274637"/>
          </a:xfrm>
          <a:prstGeom prst="rect">
            <a:avLst/>
          </a:prstGeom>
          <a:noFill/>
          <a:ln w="9525">
            <a:noFill/>
            <a:miter lim="800000"/>
            <a:headEnd/>
            <a:tailEnd/>
          </a:ln>
          <a:effectLst/>
        </p:spPr>
        <p:txBody>
          <a:bodyPr>
            <a:spAutoFit/>
          </a:bodyPr>
          <a:lstStyle/>
          <a:p>
            <a:pPr>
              <a:spcBef>
                <a:spcPct val="20000"/>
              </a:spcBef>
              <a:buClr>
                <a:schemeClr val="hlink"/>
              </a:buClr>
              <a:buSzPct val="110000"/>
              <a:buFont typeface="Wingdings" pitchFamily="2" charset="2"/>
              <a:buNone/>
              <a:defRPr/>
            </a:pPr>
            <a:r>
              <a:rPr lang="en-US" sz="1200" i="1" dirty="0">
                <a:solidFill>
                  <a:schemeClr val="tx1"/>
                </a:solidFill>
                <a:latin typeface="Arial" charset="0"/>
                <a:cs typeface="+mn-cs"/>
              </a:rPr>
              <a:t>     </a:t>
            </a:r>
            <a:r>
              <a:rPr lang="en-US" sz="1200" i="1" dirty="0">
                <a:solidFill>
                  <a:srgbClr val="0000CC"/>
                </a:solidFill>
                <a:latin typeface="Arial" charset="0"/>
                <a:cs typeface="+mn-cs"/>
              </a:rPr>
              <a:t>Copyright © 2011 Pearson Education, Inc. Publishing as Prentice Hall</a:t>
            </a:r>
            <a:endParaRPr lang="en-US" sz="1200" dirty="0">
              <a:solidFill>
                <a:srgbClr val="0000CC"/>
              </a:solidFill>
              <a:latin typeface="Arial" charset="0"/>
              <a:cs typeface="+mn-cs"/>
            </a:endParaRPr>
          </a:p>
        </p:txBody>
      </p:sp>
      <p:sp>
        <p:nvSpPr>
          <p:cNvPr id="92180" name="Text Box 20"/>
          <p:cNvSpPr txBox="1">
            <a:spLocks noChangeArrowheads="1"/>
          </p:cNvSpPr>
          <p:nvPr/>
        </p:nvSpPr>
        <p:spPr bwMode="auto">
          <a:xfrm>
            <a:off x="76200" y="6356350"/>
            <a:ext cx="601663" cy="274638"/>
          </a:xfrm>
          <a:prstGeom prst="rect">
            <a:avLst/>
          </a:prstGeom>
          <a:noFill/>
          <a:ln w="9525">
            <a:noFill/>
            <a:miter lim="800000"/>
            <a:headEnd/>
            <a:tailEnd/>
          </a:ln>
          <a:effectLst/>
        </p:spPr>
        <p:txBody>
          <a:bodyPr wrap="none">
            <a:spAutoFit/>
          </a:bodyPr>
          <a:lstStyle/>
          <a:p>
            <a:pPr>
              <a:defRPr/>
            </a:pPr>
            <a:r>
              <a:rPr lang="en-US" sz="1200" dirty="0">
                <a:solidFill>
                  <a:srgbClr val="EE8411"/>
                </a:solidFill>
                <a:cs typeface="+mn-cs"/>
              </a:rPr>
              <a:t>6-</a:t>
            </a:r>
            <a:fld id="{2F8CA14C-3C49-46DF-B8C8-5BBEB9830328}" type="slidenum">
              <a:rPr lang="en-US" sz="1200">
                <a:solidFill>
                  <a:srgbClr val="EE8411"/>
                </a:solidFill>
                <a:cs typeface="+mn-cs"/>
              </a:rPr>
              <a:pPr>
                <a:defRPr/>
              </a:pPr>
              <a:t>‹#›</a:t>
            </a:fld>
            <a:endParaRPr lang="en-US" sz="1200" dirty="0">
              <a:solidFill>
                <a:srgbClr val="EE8411"/>
              </a:solidFill>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Lst>
  <p:txStyles>
    <p:titleStyle>
      <a:lvl1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2743200"/>
          </a:xfrm>
        </p:spPr>
        <p:txBody>
          <a:bodyPr/>
          <a:lstStyle/>
          <a:p>
            <a:r>
              <a:rPr lang="en-IE" sz="4800" b="1" dirty="0" smtClean="0"/>
              <a:t>MSc Enterprise Software Systems </a:t>
            </a:r>
            <a:br>
              <a:rPr lang="en-IE" sz="4800" b="1" dirty="0" smtClean="0"/>
            </a:br>
            <a:r>
              <a:rPr lang="en-IE" sz="4800" b="1" dirty="0" smtClean="0"/>
              <a:t>Business Intelligence</a:t>
            </a:r>
            <a:br>
              <a:rPr lang="en-IE" sz="4800" b="1" dirty="0" smtClean="0"/>
            </a:br>
            <a:r>
              <a:rPr lang="en-IE" sz="1200" b="1" dirty="0" smtClean="0"/>
              <a:t/>
            </a:r>
            <a:br>
              <a:rPr lang="en-IE" sz="1200" b="1" dirty="0" smtClean="0"/>
            </a:br>
            <a:r>
              <a:rPr lang="en-IE" sz="2400" b="1" dirty="0" smtClean="0"/>
              <a:t>- </a:t>
            </a:r>
            <a:r>
              <a:rPr lang="en-US" sz="2400" b="1" dirty="0" smtClean="0"/>
              <a:t>BI Emerging Trends</a:t>
            </a:r>
            <a:endParaRPr lang="en-IE" sz="2400" b="1" dirty="0"/>
          </a:p>
        </p:txBody>
      </p:sp>
      <p:sp>
        <p:nvSpPr>
          <p:cNvPr id="3" name="Subtitle 2"/>
          <p:cNvSpPr>
            <a:spLocks noGrp="1"/>
          </p:cNvSpPr>
          <p:nvPr>
            <p:ph type="subTitle" idx="1"/>
          </p:nvPr>
        </p:nvSpPr>
        <p:spPr>
          <a:xfrm>
            <a:off x="285720" y="3643314"/>
            <a:ext cx="8429684" cy="1995486"/>
          </a:xfrm>
        </p:spPr>
        <p:txBody>
          <a:bodyPr/>
          <a:lstStyle/>
          <a:p>
            <a:pPr algn="l"/>
            <a:r>
              <a:rPr lang="en-IE" sz="2000" b="1" dirty="0" smtClean="0"/>
              <a:t>Produced by:</a:t>
            </a:r>
          </a:p>
          <a:p>
            <a:pPr algn="l"/>
            <a:r>
              <a:rPr lang="en-IE" sz="2000" b="1" dirty="0" smtClean="0"/>
              <a:t>Ruth Barry 			rbarry@wit.ie</a:t>
            </a:r>
          </a:p>
          <a:p>
            <a:pPr algn="l"/>
            <a:r>
              <a:rPr lang="en-IE" sz="2000" b="1" dirty="0" smtClean="0"/>
              <a:t>Dr. Brenda </a:t>
            </a:r>
            <a:r>
              <a:rPr lang="en-IE" sz="2000" b="1" dirty="0" err="1" smtClean="0"/>
              <a:t>Mullally</a:t>
            </a:r>
            <a:r>
              <a:rPr lang="en-IE" sz="2000" b="1" dirty="0" smtClean="0"/>
              <a:t>		</a:t>
            </a:r>
            <a:r>
              <a:rPr lang="en-IE" sz="2000" b="1" dirty="0" smtClean="0">
                <a:hlinkClick r:id="rId3"/>
              </a:rPr>
              <a:t>bmullally@wit.ie</a:t>
            </a:r>
            <a:endParaRPr lang="en-IE" sz="2000" b="1" dirty="0" smtClean="0"/>
          </a:p>
          <a:p>
            <a:pPr algn="l"/>
            <a:endParaRPr lang="en-IE" sz="2000" b="1" dirty="0" smtClean="0"/>
          </a:p>
          <a:p>
            <a:pPr algn="l"/>
            <a:r>
              <a:rPr lang="en-IE" sz="2000" b="1" dirty="0" smtClean="0"/>
              <a:t>Department Computing Maths and Physics</a:t>
            </a:r>
          </a:p>
          <a:p>
            <a:pPr algn="l"/>
            <a:r>
              <a:rPr lang="en-IE" sz="2000" b="1" dirty="0" smtClean="0"/>
              <a:t>Waterford Institute of Technology</a:t>
            </a:r>
          </a:p>
          <a:p>
            <a:pPr algn="l"/>
            <a:r>
              <a:rPr lang="en-IE" sz="2000" b="1" dirty="0" smtClean="0">
                <a:hlinkClick r:id="rId4"/>
              </a:rPr>
              <a:t>www.wit.ie</a:t>
            </a:r>
            <a:endParaRPr lang="en-IE" sz="2000" b="1" dirty="0" smtClean="0"/>
          </a:p>
          <a:p>
            <a:pPr algn="l"/>
            <a:r>
              <a:rPr lang="en-IE" sz="2000" b="1" dirty="0" smtClean="0"/>
              <a:t>moodle.wit.ie</a:t>
            </a:r>
          </a:p>
          <a:p>
            <a:pPr algn="l"/>
            <a:endParaRPr lang="en-IE" sz="2000" b="1" dirty="0" smtClean="0"/>
          </a:p>
          <a:p>
            <a:pPr algn="l"/>
            <a:endParaRPr lang="en-IE"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lstStyle/>
          <a:p>
            <a:pPr eaLnBrk="1" hangingPunct="1">
              <a:defRPr/>
            </a:pPr>
            <a:r>
              <a:rPr lang="en-US" dirty="0" smtClean="0"/>
              <a:t>Mobile Social Networking</a:t>
            </a:r>
            <a:endParaRPr lang="en-US" dirty="0"/>
          </a:p>
        </p:txBody>
      </p:sp>
      <p:sp>
        <p:nvSpPr>
          <p:cNvPr id="3" name="Content Placeholder 2"/>
          <p:cNvSpPr>
            <a:spLocks noGrp="1"/>
          </p:cNvSpPr>
          <p:nvPr>
            <p:ph idx="1"/>
          </p:nvPr>
        </p:nvSpPr>
        <p:spPr/>
        <p:txBody>
          <a:bodyPr/>
          <a:lstStyle/>
          <a:p>
            <a:pPr eaLnBrk="1" hangingPunct="1">
              <a:defRPr/>
            </a:pPr>
            <a:r>
              <a:rPr lang="en-US" sz="2400" dirty="0" smtClean="0"/>
              <a:t>Social networking where members converse and connect with one another using cell phones or other mobile devices</a:t>
            </a:r>
          </a:p>
          <a:p>
            <a:pPr eaLnBrk="1" hangingPunct="1">
              <a:defRPr/>
            </a:pPr>
            <a:r>
              <a:rPr lang="en-US" sz="2400" dirty="0" smtClean="0"/>
              <a:t>MySpace, Twitter, LinkedIn, Facebook </a:t>
            </a:r>
            <a:r>
              <a:rPr lang="en-US" sz="2400" dirty="0" err="1" smtClean="0"/>
              <a:t>etc</a:t>
            </a:r>
            <a:r>
              <a:rPr lang="en-US" sz="2400" dirty="0" smtClean="0"/>
              <a:t> offer mobile services</a:t>
            </a:r>
          </a:p>
          <a:p>
            <a:pPr eaLnBrk="1" hangingPunct="1">
              <a:buNone/>
              <a:defRPr/>
            </a:pP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Implications of Business and Enterprise Social Networks</a:t>
            </a:r>
            <a:endParaRPr lang="en-US" dirty="0"/>
          </a:p>
        </p:txBody>
      </p:sp>
      <p:sp>
        <p:nvSpPr>
          <p:cNvPr id="65538" name="Content Placeholder 2"/>
          <p:cNvSpPr>
            <a:spLocks noGrp="1"/>
          </p:cNvSpPr>
          <p:nvPr>
            <p:ph idx="1"/>
          </p:nvPr>
        </p:nvSpPr>
        <p:spPr/>
        <p:txBody>
          <a:bodyPr/>
          <a:lstStyle/>
          <a:p>
            <a:pPr eaLnBrk="1" hangingPunct="1"/>
            <a:r>
              <a:rPr lang="en-US" sz="2800" dirty="0" smtClean="0"/>
              <a:t>Business oriented social networks can go beyond “advertising and sales”</a:t>
            </a:r>
          </a:p>
          <a:p>
            <a:pPr eaLnBrk="1" hangingPunct="1"/>
            <a:r>
              <a:rPr lang="en-US" sz="2800" dirty="0" smtClean="0"/>
              <a:t>Emerging enterprise social networking apps: </a:t>
            </a:r>
          </a:p>
          <a:p>
            <a:pPr lvl="1" eaLnBrk="1" hangingPunct="1"/>
            <a:r>
              <a:rPr lang="en-US" sz="2400" dirty="0" smtClean="0"/>
              <a:t>Finding and Recruiting Workers</a:t>
            </a:r>
          </a:p>
          <a:p>
            <a:pPr lvl="2" eaLnBrk="1" hangingPunct="1"/>
            <a:r>
              <a:rPr lang="en-US" sz="2000" dirty="0" smtClean="0"/>
              <a:t>See Application Case 14.2 for a representative example </a:t>
            </a:r>
          </a:p>
          <a:p>
            <a:pPr lvl="1" eaLnBrk="1" hangingPunct="1"/>
            <a:r>
              <a:rPr lang="en-US" sz="2400" dirty="0" smtClean="0"/>
              <a:t>Management Activities and Support</a:t>
            </a:r>
          </a:p>
          <a:p>
            <a:pPr lvl="1" eaLnBrk="1" hangingPunct="1"/>
            <a:r>
              <a:rPr lang="en-US" sz="2400" dirty="0" smtClean="0"/>
              <a:t>Training</a:t>
            </a:r>
          </a:p>
          <a:p>
            <a:pPr lvl="1" eaLnBrk="1" hangingPunct="1"/>
            <a:r>
              <a:rPr lang="en-US" sz="2400" dirty="0" smtClean="0"/>
              <a:t>Knowledge Management and Expert Location</a:t>
            </a:r>
          </a:p>
          <a:p>
            <a:pPr lvl="1" eaLnBrk="1" hangingPunct="1"/>
            <a:r>
              <a:rPr lang="en-US" sz="2400" dirty="0" smtClean="0"/>
              <a:t>Enhancing Collaboration</a:t>
            </a:r>
          </a:p>
          <a:p>
            <a:pPr lvl="1" eaLnBrk="1" hangingPunct="1"/>
            <a:r>
              <a:rPr lang="en-US" sz="2400" dirty="0" smtClean="0"/>
              <a:t>Using Blogs and Wikis Within the Enterprise …&gt;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and BI</a:t>
            </a:r>
            <a:endParaRPr lang="en-US" dirty="0"/>
          </a:p>
        </p:txBody>
      </p:sp>
      <p:sp>
        <p:nvSpPr>
          <p:cNvPr id="79874" name="Content Placeholder 2"/>
          <p:cNvSpPr>
            <a:spLocks noGrp="1"/>
          </p:cNvSpPr>
          <p:nvPr>
            <p:ph idx="1"/>
          </p:nvPr>
        </p:nvSpPr>
        <p:spPr/>
        <p:txBody>
          <a:bodyPr/>
          <a:lstStyle/>
          <a:p>
            <a:pPr eaLnBrk="1" hangingPunct="1"/>
            <a:r>
              <a:rPr lang="en-US" dirty="0" smtClean="0"/>
              <a:t>Wal-Mart's RFID mandate in June 2003</a:t>
            </a:r>
          </a:p>
          <a:p>
            <a:pPr eaLnBrk="1" hangingPunct="1"/>
            <a:r>
              <a:rPr lang="en-US" dirty="0" smtClean="0">
                <a:solidFill>
                  <a:srgbClr val="FF3300"/>
                </a:solidFill>
              </a:rPr>
              <a:t>RFID</a:t>
            </a:r>
            <a:r>
              <a:rPr lang="en-US" dirty="0" smtClean="0"/>
              <a:t> is a generic technology that refers to the use of radio frequency waves to identify objects.</a:t>
            </a:r>
          </a:p>
          <a:p>
            <a:pPr eaLnBrk="1" hangingPunct="1"/>
            <a:r>
              <a:rPr lang="en-US" dirty="0" smtClean="0"/>
              <a:t>RFID is a new member of the automatic identification technologies family, which also includes the ubiquitous </a:t>
            </a:r>
            <a:r>
              <a:rPr lang="en-US" dirty="0" smtClean="0">
                <a:solidFill>
                  <a:srgbClr val="FF3300"/>
                </a:solidFill>
              </a:rPr>
              <a:t>barcodes</a:t>
            </a:r>
            <a:r>
              <a:rPr lang="en-US" dirty="0" smtClean="0"/>
              <a:t> and </a:t>
            </a:r>
            <a:r>
              <a:rPr lang="en-US" dirty="0" smtClean="0">
                <a:solidFill>
                  <a:srgbClr val="FF3300"/>
                </a:solidFill>
              </a:rPr>
              <a:t>magnetic strips.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How does RFID work?</a:t>
            </a:r>
            <a:endParaRPr lang="en-US" dirty="0"/>
          </a:p>
        </p:txBody>
      </p:sp>
      <p:sp>
        <p:nvSpPr>
          <p:cNvPr id="81922" name="Content Placeholder 2"/>
          <p:cNvSpPr>
            <a:spLocks noGrp="1"/>
          </p:cNvSpPr>
          <p:nvPr>
            <p:ph idx="1"/>
          </p:nvPr>
        </p:nvSpPr>
        <p:spPr/>
        <p:txBody>
          <a:bodyPr/>
          <a:lstStyle/>
          <a:p>
            <a:pPr eaLnBrk="1" hangingPunct="1"/>
            <a:r>
              <a:rPr lang="en-US" dirty="0" smtClean="0"/>
              <a:t>RFID system  </a:t>
            </a:r>
          </a:p>
          <a:p>
            <a:pPr lvl="1" eaLnBrk="1" hangingPunct="1"/>
            <a:r>
              <a:rPr lang="en-US" dirty="0" smtClean="0"/>
              <a:t>a tag (an electronic chip attached to the product to be identified)</a:t>
            </a:r>
          </a:p>
          <a:p>
            <a:pPr lvl="1" eaLnBrk="1" hangingPunct="1"/>
            <a:r>
              <a:rPr lang="en-US" dirty="0" smtClean="0"/>
              <a:t>an interrogator (i.e., reader) with one or more antennae attached </a:t>
            </a:r>
          </a:p>
          <a:p>
            <a:pPr lvl="1" eaLnBrk="1" hangingPunct="1"/>
            <a:r>
              <a:rPr lang="en-US" dirty="0" smtClean="0"/>
              <a:t>a computer (to manage the reader and store the data captured by the reader)</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RFID</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547518"/>
              </p:ext>
            </p:extLst>
          </p:nvPr>
        </p:nvGraphicFramePr>
        <p:xfrm>
          <a:off x="990600" y="1522694"/>
          <a:ext cx="6858000" cy="4954308"/>
        </p:xfrm>
        <a:graphic>
          <a:graphicData uri="http://schemas.openxmlformats.org/drawingml/2006/table">
            <a:tbl>
              <a:tblPr/>
              <a:tblGrid>
                <a:gridCol w="2162432"/>
                <a:gridCol w="2162432"/>
                <a:gridCol w="2533136"/>
              </a:tblGrid>
              <a:tr h="490022">
                <a:tc>
                  <a:txBody>
                    <a:bodyPr/>
                    <a:lstStyle/>
                    <a:p>
                      <a:pPr algn="l" fontAlgn="b"/>
                      <a:r>
                        <a:rPr lang="en-GB" sz="1000" b="1" cap="all" dirty="0">
                          <a:effectLst/>
                        </a:rPr>
                        <a:t/>
                      </a:r>
                      <a:br>
                        <a:rPr lang="en-GB" sz="1000" b="1" cap="all" dirty="0">
                          <a:effectLst/>
                        </a:rPr>
                      </a:br>
                      <a:endParaRPr lang="en-GB" sz="1000" b="1" cap="all" dirty="0">
                        <a:effectLst/>
                      </a:endParaRPr>
                    </a:p>
                  </a:txBody>
                  <a:tcPr marL="42259" marR="42259" marT="92969" marB="92969" anchor="b">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algn="l" fontAlgn="b"/>
                      <a:r>
                        <a:rPr lang="en-GB" sz="1000" b="1" cap="all" dirty="0" smtClean="0">
                          <a:effectLst/>
                        </a:rPr>
                        <a:t>ACTIVE RFID</a:t>
                      </a:r>
                      <a:endParaRPr lang="en-GB" sz="1000" b="1" cap="all" dirty="0">
                        <a:effectLst/>
                      </a:endParaRPr>
                    </a:p>
                  </a:txBody>
                  <a:tcPr marL="42259" marR="42259" marT="92969" marB="92969" anchor="b">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000" b="1" cap="all"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000" b="1" cap="all" dirty="0" smtClean="0">
                          <a:effectLst/>
                        </a:rPr>
                        <a:t>PASSIVE RFID</a:t>
                      </a:r>
                      <a:endParaRPr lang="en-GB" sz="1000" dirty="0"/>
                    </a:p>
                  </a:txBody>
                  <a:tcPr marL="50711" marR="50711" marT="25355" marB="25355">
                    <a:lnL w="12700" cap="flat" cmpd="sng" algn="ctr">
                      <a:solidFill>
                        <a:srgbClr val="E1E1E1"/>
                      </a:solidFill>
                      <a:prstDash val="solid"/>
                      <a:round/>
                      <a:headEnd type="none" w="med" len="med"/>
                      <a:tailEnd type="none" w="med" len="med"/>
                    </a:lnL>
                    <a:lnB w="7620" cap="flat" cmpd="sng" algn="ctr">
                      <a:solidFill>
                        <a:srgbClr val="E1E1E1"/>
                      </a:solidFill>
                      <a:prstDash val="solid"/>
                      <a:round/>
                      <a:headEnd type="none" w="med" len="med"/>
                      <a:tailEnd type="none" w="med" len="med"/>
                    </a:lnB>
                  </a:tcPr>
                </a:tc>
              </a:tr>
              <a:tr h="202814">
                <a:tc>
                  <a:txBody>
                    <a:bodyPr/>
                    <a:lstStyle/>
                    <a:p>
                      <a:pPr fontAlgn="t"/>
                      <a:r>
                        <a:rPr lang="en-GB" sz="1000" b="0" i="1">
                          <a:solidFill>
                            <a:srgbClr val="FD4114"/>
                          </a:solidFill>
                          <a:effectLst/>
                        </a:rPr>
                        <a:t>Power</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Battery operated</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dirty="0">
                          <a:effectLst/>
                        </a:rPr>
                        <a:t>No internal power</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a:solidFill>
                            <a:srgbClr val="FD4114"/>
                          </a:solidFill>
                          <a:effectLst/>
                        </a:rPr>
                        <a:t>Required Signal Strength</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Low</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High</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202814">
                <a:tc>
                  <a:txBody>
                    <a:bodyPr/>
                    <a:lstStyle/>
                    <a:p>
                      <a:pPr fontAlgn="t"/>
                      <a:r>
                        <a:rPr lang="en-GB" sz="1000" b="0" i="1">
                          <a:solidFill>
                            <a:srgbClr val="FD4114"/>
                          </a:solidFill>
                          <a:effectLst/>
                        </a:rPr>
                        <a:t>Communication Range</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Long range (100m+)</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Short range (3m)</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a:solidFill>
                            <a:srgbClr val="FD4114"/>
                          </a:solidFill>
                          <a:effectLst/>
                        </a:rPr>
                        <a:t>Range Data Storage</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Large read/write data (128kb)</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Small read/write data (128b)</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dirty="0">
                          <a:solidFill>
                            <a:srgbClr val="FD4114"/>
                          </a:solidFill>
                          <a:effectLst/>
                        </a:rPr>
                        <a:t>Per Tag Cost</a:t>
                      </a:r>
                      <a:endParaRPr lang="en-GB" sz="1000" b="0" dirty="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Generally, $15 to $100</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Generally, $0.15 to $5.00</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a:solidFill>
                            <a:srgbClr val="FD4114"/>
                          </a:solidFill>
                          <a:effectLst/>
                        </a:rPr>
                        <a:t>Tag Size</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Varies depending on application</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US" sz="1000" b="0">
                          <a:effectLst/>
                        </a:rPr>
                        <a:t>“Sticker” to credit card size</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a:solidFill>
                            <a:srgbClr val="FD4114"/>
                          </a:solidFill>
                          <a:effectLst/>
                        </a:rPr>
                        <a:t>Fixed Infrastructure Costs</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Lower – cheaper interrogators</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Higher – fixed readers</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354991">
                <a:tc>
                  <a:txBody>
                    <a:bodyPr/>
                    <a:lstStyle/>
                    <a:p>
                      <a:pPr fontAlgn="t"/>
                      <a:r>
                        <a:rPr lang="en-GB" sz="1000" b="0" i="1">
                          <a:solidFill>
                            <a:srgbClr val="FD4114"/>
                          </a:solidFill>
                          <a:effectLst/>
                        </a:rPr>
                        <a:t>Per Asset Variable Costs</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Higher – see tag cost</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GB" sz="1000" b="0">
                          <a:effectLst/>
                        </a:rPr>
                        <a:t>Lower – see tag cost</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811524">
                <a:tc>
                  <a:txBody>
                    <a:bodyPr/>
                    <a:lstStyle/>
                    <a:p>
                      <a:pPr fontAlgn="t"/>
                      <a:r>
                        <a:rPr lang="en-GB" sz="1000" b="0" i="1">
                          <a:solidFill>
                            <a:srgbClr val="FD4114"/>
                          </a:solidFill>
                          <a:effectLst/>
                        </a:rPr>
                        <a:t>Best Area of Use</a:t>
                      </a:r>
                      <a:endParaRPr lang="en-GB" sz="1000" b="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US" sz="1000" b="0">
                          <a:effectLst/>
                        </a:rPr>
                        <a:t>High volume assets moving within designated areas (“4 walls”) in random and dynamic systems</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US" sz="1000" b="0">
                          <a:effectLst/>
                        </a:rPr>
                        <a:t>High volume assets moving through fixed choke points in definable, uniform systems</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r h="1115880">
                <a:tc>
                  <a:txBody>
                    <a:bodyPr/>
                    <a:lstStyle/>
                    <a:p>
                      <a:pPr fontAlgn="t"/>
                      <a:r>
                        <a:rPr lang="en-GB" sz="1000" b="0" i="1" dirty="0">
                          <a:solidFill>
                            <a:srgbClr val="FD4114"/>
                          </a:solidFill>
                          <a:effectLst/>
                        </a:rPr>
                        <a:t>Industries/Applications</a:t>
                      </a:r>
                      <a:endParaRPr lang="en-GB" sz="1000" b="0" dirty="0">
                        <a:effectLst/>
                      </a:endParaRPr>
                    </a:p>
                  </a:txBody>
                  <a:tcPr marL="42259" marR="42259" marT="25355" marB="25355">
                    <a:lnL w="1270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US" sz="1000" b="0">
                          <a:effectLst/>
                        </a:rPr>
                        <a:t>Auto dealerships, Auto Manufacturing, Hospitals – asset tracking, Construction, Mining, Laboratories, Remote monitoring, IT asset management</a:t>
                      </a:r>
                    </a:p>
                  </a:txBody>
                  <a:tcPr marL="42259" marR="42259" marT="25355" marB="25355">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c>
                  <a:txBody>
                    <a:bodyPr/>
                    <a:lstStyle/>
                    <a:p>
                      <a:pPr fontAlgn="t"/>
                      <a:r>
                        <a:rPr lang="en-US" sz="1000" b="0" dirty="0">
                          <a:effectLst/>
                        </a:rPr>
                        <a:t>Supply chain, High volume manufacturing, Libraries/book stores, Pharmaceuticals, Passports, Electronic tolls, Item level tracking</a:t>
                      </a:r>
                    </a:p>
                  </a:txBody>
                  <a:tcPr marL="42259" marR="42259" marT="25355" marB="25355">
                    <a:lnL w="762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3158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for BI in Supply Chain</a:t>
            </a:r>
            <a:endParaRPr lang="en-US" dirty="0"/>
          </a:p>
        </p:txBody>
      </p:sp>
      <p:sp>
        <p:nvSpPr>
          <p:cNvPr id="92162" name="Content Placeholder 2"/>
          <p:cNvSpPr>
            <a:spLocks noGrp="1"/>
          </p:cNvSpPr>
          <p:nvPr>
            <p:ph idx="1"/>
          </p:nvPr>
        </p:nvSpPr>
        <p:spPr>
          <a:xfrm>
            <a:off x="1182688" y="1524000"/>
            <a:ext cx="7961312" cy="4800600"/>
          </a:xfrm>
        </p:spPr>
        <p:txBody>
          <a:bodyPr/>
          <a:lstStyle/>
          <a:p>
            <a:pPr eaLnBrk="1" hangingPunct="1"/>
            <a:r>
              <a:rPr lang="en-US" smtClean="0"/>
              <a:t>Better SC visibility with RFID systems</a:t>
            </a:r>
          </a:p>
          <a:p>
            <a:pPr lvl="1" eaLnBrk="1" hangingPunct="1"/>
            <a:r>
              <a:rPr lang="en-US" smtClean="0"/>
              <a:t>Timing/duration of movements between different locations – especially important for products with limited shelf life</a:t>
            </a:r>
          </a:p>
          <a:p>
            <a:pPr lvl="1" eaLnBrk="1" hangingPunct="1"/>
            <a:r>
              <a:rPr lang="en-US" smtClean="0"/>
              <a:t>Better management of out-of-stock items (optimal restocking of store shelves)</a:t>
            </a:r>
          </a:p>
          <a:p>
            <a:pPr lvl="1" eaLnBrk="1" hangingPunct="1"/>
            <a:r>
              <a:rPr lang="en-US" smtClean="0"/>
              <a:t>Help streamline the backroom operations: eliminate unnecessary case cycles, reorders</a:t>
            </a:r>
          </a:p>
          <a:p>
            <a:pPr lvl="1" eaLnBrk="1" hangingPunct="1"/>
            <a:r>
              <a:rPr lang="en-US" smtClean="0"/>
              <a:t>Better analysis of movement timings for more effective and efficient logistics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Reality Mining</a:t>
            </a:r>
            <a:endParaRPr lang="en-US" dirty="0"/>
          </a:p>
        </p:txBody>
      </p:sp>
      <p:sp>
        <p:nvSpPr>
          <p:cNvPr id="96258" name="Content Placeholder 2"/>
          <p:cNvSpPr>
            <a:spLocks noGrp="1"/>
          </p:cNvSpPr>
          <p:nvPr>
            <p:ph idx="1"/>
          </p:nvPr>
        </p:nvSpPr>
        <p:spPr>
          <a:xfrm>
            <a:off x="1371600" y="1524000"/>
            <a:ext cx="7772400" cy="4800600"/>
          </a:xfrm>
        </p:spPr>
        <p:txBody>
          <a:bodyPr/>
          <a:lstStyle/>
          <a:p>
            <a:pPr eaLnBrk="1" hangingPunct="1"/>
            <a:r>
              <a:rPr lang="en-US" sz="2800" dirty="0" smtClean="0"/>
              <a:t>Identifying aggregate patterns of human activity trends</a:t>
            </a:r>
          </a:p>
          <a:p>
            <a:pPr eaLnBrk="1" hangingPunct="1"/>
            <a:r>
              <a:rPr lang="en-US" sz="2800" dirty="0" smtClean="0"/>
              <a:t>Many devices send location information</a:t>
            </a:r>
          </a:p>
          <a:p>
            <a:pPr lvl="1" eaLnBrk="1" hangingPunct="1"/>
            <a:r>
              <a:rPr lang="en-US" sz="2400" dirty="0" smtClean="0"/>
              <a:t>Cars, buses, taxis, mobile phones, cameras, and personal navigation devices</a:t>
            </a:r>
          </a:p>
          <a:p>
            <a:pPr lvl="1" eaLnBrk="1" hangingPunct="1"/>
            <a:r>
              <a:rPr lang="en-US" sz="2400" dirty="0" smtClean="0"/>
              <a:t>Using technologies such as GPS, </a:t>
            </a:r>
            <a:r>
              <a:rPr lang="en-US" sz="2400" dirty="0" err="1" smtClean="0"/>
              <a:t>WiFi</a:t>
            </a:r>
            <a:r>
              <a:rPr lang="en-US" sz="2400" dirty="0" smtClean="0"/>
              <a:t>, and cell tower triangulation</a:t>
            </a:r>
          </a:p>
          <a:p>
            <a:pPr eaLnBrk="1" hangingPunct="1"/>
            <a:r>
              <a:rPr lang="en-US" sz="2800" dirty="0" smtClean="0"/>
              <a:t>Enables tracking of assets, finding nearby services, locating friends/family members, …</a:t>
            </a: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Emerging Topics in BI – An Overview</a:t>
            </a:r>
            <a:br>
              <a:rPr lang="en-US" dirty="0" smtClean="0"/>
            </a:br>
            <a:r>
              <a:rPr lang="en-US" dirty="0" smtClean="0"/>
              <a:t>The Future of BI</a:t>
            </a:r>
            <a:endParaRPr lang="en-US" dirty="0"/>
          </a:p>
        </p:txBody>
      </p:sp>
      <p:sp>
        <p:nvSpPr>
          <p:cNvPr id="43010" name="Content Placeholder 2"/>
          <p:cNvSpPr>
            <a:spLocks noGrp="1"/>
          </p:cNvSpPr>
          <p:nvPr>
            <p:ph idx="1"/>
          </p:nvPr>
        </p:nvSpPr>
        <p:spPr/>
        <p:txBody>
          <a:bodyPr/>
          <a:lstStyle/>
          <a:p>
            <a:pPr marL="514350" indent="-514350" eaLnBrk="1" hangingPunct="1">
              <a:buFont typeface="+mj-lt"/>
              <a:buAutoNum type="arabicPeriod"/>
            </a:pPr>
            <a:r>
              <a:rPr lang="en-US" sz="2800" dirty="0" smtClean="0"/>
              <a:t>Mobile Analytics</a:t>
            </a:r>
          </a:p>
          <a:p>
            <a:pPr marL="514350" indent="-514350" eaLnBrk="1" hangingPunct="1">
              <a:buFont typeface="+mj-lt"/>
              <a:buAutoNum type="arabicPeriod"/>
            </a:pPr>
            <a:r>
              <a:rPr lang="en-US" sz="2800" dirty="0" smtClean="0"/>
              <a:t>Social and Textual Analytics</a:t>
            </a:r>
          </a:p>
          <a:p>
            <a:pPr marL="514350" indent="-514350" eaLnBrk="1" hangingPunct="1">
              <a:buFont typeface="+mj-lt"/>
              <a:buAutoNum type="arabicPeriod"/>
            </a:pPr>
            <a:r>
              <a:rPr lang="en-US" sz="2800" dirty="0" smtClean="0"/>
              <a:t>Predictive Analytics</a:t>
            </a:r>
          </a:p>
          <a:p>
            <a:pPr marL="514350" indent="-514350" eaLnBrk="1" hangingPunct="1">
              <a:buFont typeface="+mj-lt"/>
              <a:buAutoNum type="arabicPeriod"/>
            </a:pPr>
            <a:r>
              <a:rPr lang="en-US" sz="2800" dirty="0" smtClean="0"/>
              <a:t>Real-Time Analytics</a:t>
            </a:r>
          </a:p>
          <a:p>
            <a:pPr marL="0" indent="0" eaLnBrk="1" hangingPunct="1">
              <a:buNone/>
            </a:pPr>
            <a:endParaRPr lang="en-US" sz="2400" kern="1200" dirty="0" smtClean="0">
              <a:solidFill>
                <a:schemeClr val="tx1"/>
              </a:solidFill>
              <a:latin typeface="Times New Roman" pitchFamily="18" charset="0"/>
            </a:endParaRPr>
          </a:p>
          <a:p>
            <a:pPr marL="0" indent="0" eaLnBrk="1" hangingPunct="1">
              <a:buNone/>
            </a:pPr>
            <a:r>
              <a:rPr lang="en-US" sz="2400" kern="1200" dirty="0" smtClean="0">
                <a:solidFill>
                  <a:schemeClr val="tx1"/>
                </a:solidFill>
                <a:latin typeface="Times New Roman" pitchFamily="18" charset="0"/>
              </a:rPr>
              <a:t>“</a:t>
            </a:r>
            <a:r>
              <a:rPr lang="en-US" sz="2400" kern="1200" dirty="0">
                <a:solidFill>
                  <a:schemeClr val="tx1"/>
                </a:solidFill>
                <a:latin typeface="Times New Roman" pitchFamily="18" charset="0"/>
              </a:rPr>
              <a:t>From now through 2020, a series of triggers will take analytics on a journey toward pervasiveness for all types of data at the point of decision.” – </a:t>
            </a:r>
            <a:r>
              <a:rPr lang="en-US" sz="2400" kern="1200" dirty="0" smtClean="0">
                <a:solidFill>
                  <a:schemeClr val="tx1"/>
                </a:solidFill>
                <a:latin typeface="Times New Roman" pitchFamily="18" charset="0"/>
              </a:rPr>
              <a:t>Gartner</a:t>
            </a:r>
          </a:p>
          <a:p>
            <a:pPr marL="0" indent="0" eaLnBrk="1" hangingPunct="1">
              <a:buNone/>
            </a:pPr>
            <a:endParaRPr lang="en-US" sz="2400" kern="1200" dirty="0" smtClean="0">
              <a:solidFill>
                <a:schemeClr val="tx1"/>
              </a:solidFill>
              <a:latin typeface="Times New Roman" pitchFamily="18" charset="0"/>
            </a:endParaRPr>
          </a:p>
          <a:p>
            <a:pPr marL="0" indent="0" eaLnBrk="1" hangingPunct="1">
              <a:buNone/>
            </a:pPr>
            <a:r>
              <a:rPr lang="en-US" sz="1400" kern="1200" dirty="0" smtClean="0">
                <a:solidFill>
                  <a:schemeClr val="tx1"/>
                </a:solidFill>
                <a:latin typeface="Times New Roman" pitchFamily="18" charset="0"/>
              </a:rPr>
              <a:t>4 </a:t>
            </a:r>
            <a:r>
              <a:rPr lang="en-US" sz="1400" kern="1200" dirty="0">
                <a:solidFill>
                  <a:schemeClr val="tx1"/>
                </a:solidFill>
                <a:latin typeface="Times New Roman" pitchFamily="18" charset="0"/>
              </a:rPr>
              <a:t>January 17, 2013 Business Analytics: A 2013 </a:t>
            </a:r>
            <a:r>
              <a:rPr lang="en-US" sz="1400" kern="1200" dirty="0" err="1">
                <a:solidFill>
                  <a:schemeClr val="tx1"/>
                </a:solidFill>
                <a:latin typeface="Times New Roman" pitchFamily="18" charset="0"/>
              </a:rPr>
              <a:t>HorizonWatching</a:t>
            </a:r>
            <a:r>
              <a:rPr lang="en-US" sz="1400" kern="1200" dirty="0">
                <a:solidFill>
                  <a:schemeClr val="tx1"/>
                </a:solidFill>
                <a:latin typeface="Times New Roman" pitchFamily="18" charset="0"/>
              </a:rPr>
              <a:t> Trend Report © 2013 </a:t>
            </a:r>
            <a:r>
              <a:rPr lang="en-US" sz="1400" kern="1200" dirty="0" err="1">
                <a:solidFill>
                  <a:schemeClr val="tx1"/>
                </a:solidFill>
                <a:latin typeface="Times New Roman" pitchFamily="18" charset="0"/>
              </a:rPr>
              <a:t>HorizonWatching</a:t>
            </a:r>
            <a:r>
              <a:rPr lang="en-US" sz="1400" kern="1200" dirty="0">
                <a:solidFill>
                  <a:schemeClr val="tx1"/>
                </a:solidFill>
                <a:latin typeface="Times New Roman" pitchFamily="18" charset="0"/>
              </a:rPr>
              <a:t> Creative Commons Attribution License</a:t>
            </a:r>
            <a:endParaRPr lang="en-GB" sz="1400" dirty="0"/>
          </a:p>
          <a:p>
            <a:pPr marL="0" indent="0" eaLnBrk="1" hangingPunct="1">
              <a:buNone/>
            </a:pP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Topics in BI – An Overview</a:t>
            </a:r>
            <a:br>
              <a:rPr lang="en-US" dirty="0"/>
            </a:br>
            <a:r>
              <a:rPr lang="en-US" dirty="0"/>
              <a:t>The Future of BI</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5"/>
            </a:pPr>
            <a:r>
              <a:rPr lang="en-GB" dirty="0" smtClean="0"/>
              <a:t>Interest grows in data visualisation</a:t>
            </a:r>
          </a:p>
          <a:p>
            <a:pPr marL="514350" indent="-514350">
              <a:buFont typeface="+mj-lt"/>
              <a:buAutoNum type="arabicPeriod" startAt="5"/>
            </a:pPr>
            <a:r>
              <a:rPr lang="en-GB" dirty="0" smtClean="0"/>
              <a:t>Self service</a:t>
            </a:r>
          </a:p>
          <a:p>
            <a:pPr marL="514350" indent="-514350">
              <a:buFont typeface="+mj-lt"/>
              <a:buAutoNum type="arabicPeriod" startAt="5"/>
            </a:pPr>
            <a:r>
              <a:rPr lang="en-GB" dirty="0" err="1" smtClean="0"/>
              <a:t>Hadoop</a:t>
            </a:r>
            <a:r>
              <a:rPr lang="en-GB" dirty="0" smtClean="0"/>
              <a:t> matures</a:t>
            </a:r>
          </a:p>
          <a:p>
            <a:pPr marL="514350" indent="-514350">
              <a:buFont typeface="+mj-lt"/>
              <a:buAutoNum type="arabicPeriod" startAt="5"/>
            </a:pPr>
            <a:r>
              <a:rPr lang="en-GB" dirty="0" smtClean="0"/>
              <a:t>Data scientists</a:t>
            </a:r>
          </a:p>
          <a:p>
            <a:pPr marL="514350" indent="-514350">
              <a:buFont typeface="+mj-lt"/>
              <a:buAutoNum type="arabicPeriod" startAt="5"/>
            </a:pPr>
            <a:r>
              <a:rPr lang="en-GB" dirty="0" smtClean="0"/>
              <a:t>Education and training</a:t>
            </a:r>
            <a:endParaRPr lang="en-GB" dirty="0"/>
          </a:p>
        </p:txBody>
      </p:sp>
    </p:spTree>
    <p:extLst>
      <p:ext uri="{BB962C8B-B14F-4D97-AF65-F5344CB8AC3E}">
        <p14:creationId xmlns:p14="http://schemas.microsoft.com/office/powerpoint/2010/main" val="287008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Topics in BI – An Overview</a:t>
            </a:r>
            <a:br>
              <a:rPr lang="en-US" dirty="0"/>
            </a:br>
            <a:r>
              <a:rPr lang="en-US" dirty="0"/>
              <a:t>The Future of BI</a:t>
            </a:r>
            <a:endParaRPr lang="en-GB" dirty="0"/>
          </a:p>
        </p:txBody>
      </p:sp>
      <p:sp>
        <p:nvSpPr>
          <p:cNvPr id="3" name="Content Placeholder 2"/>
          <p:cNvSpPr>
            <a:spLocks noGrp="1"/>
          </p:cNvSpPr>
          <p:nvPr>
            <p:ph idx="1"/>
          </p:nvPr>
        </p:nvSpPr>
        <p:spPr/>
        <p:txBody>
          <a:bodyPr/>
          <a:lstStyle/>
          <a:p>
            <a:r>
              <a:rPr lang="en-GB" dirty="0" smtClean="0"/>
              <a:t>Drivers:</a:t>
            </a:r>
          </a:p>
          <a:p>
            <a:pPr lvl="1"/>
            <a:r>
              <a:rPr lang="en-GB" dirty="0" smtClean="0"/>
              <a:t>Growth in Big Data</a:t>
            </a:r>
          </a:p>
          <a:p>
            <a:pPr lvl="1"/>
            <a:r>
              <a:rPr lang="en-GB" dirty="0" smtClean="0"/>
              <a:t>Tools needed</a:t>
            </a:r>
          </a:p>
          <a:p>
            <a:pPr lvl="1"/>
            <a:r>
              <a:rPr lang="en-GB" dirty="0" smtClean="0"/>
              <a:t>Advances in analytics algorithms</a:t>
            </a:r>
          </a:p>
          <a:p>
            <a:pPr lvl="1"/>
            <a:r>
              <a:rPr lang="en-GB" dirty="0" smtClean="0"/>
              <a:t>Advances in open source platforms</a:t>
            </a:r>
          </a:p>
          <a:p>
            <a:r>
              <a:rPr lang="en-GB" dirty="0" smtClean="0"/>
              <a:t>Challenges:</a:t>
            </a:r>
          </a:p>
          <a:p>
            <a:pPr lvl="1"/>
            <a:r>
              <a:rPr lang="en-GB" dirty="0" smtClean="0"/>
              <a:t>Complex tools</a:t>
            </a:r>
          </a:p>
          <a:p>
            <a:pPr lvl="1"/>
            <a:r>
              <a:rPr lang="en-GB" dirty="0" smtClean="0"/>
              <a:t>Integration/embedding</a:t>
            </a:r>
          </a:p>
          <a:p>
            <a:pPr lvl="1"/>
            <a:r>
              <a:rPr lang="en-GB" dirty="0" smtClean="0"/>
              <a:t>Security, performance, scalability</a:t>
            </a:r>
          </a:p>
          <a:p>
            <a:pPr lvl="1"/>
            <a:endParaRPr lang="en-GB" dirty="0" smtClean="0"/>
          </a:p>
          <a:p>
            <a:pPr lvl="1"/>
            <a:endParaRPr lang="en-GB" dirty="0"/>
          </a:p>
        </p:txBody>
      </p:sp>
    </p:spTree>
    <p:extLst>
      <p:ext uri="{BB962C8B-B14F-4D97-AF65-F5344CB8AC3E}">
        <p14:creationId xmlns:p14="http://schemas.microsoft.com/office/powerpoint/2010/main" val="191561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7410" name="Rectangle 3"/>
          <p:cNvSpPr>
            <a:spLocks noGrp="1" noChangeArrowheads="1"/>
          </p:cNvSpPr>
          <p:nvPr>
            <p:ph type="body" idx="1"/>
          </p:nvPr>
        </p:nvSpPr>
        <p:spPr>
          <a:xfrm>
            <a:off x="1182688" y="1524000"/>
            <a:ext cx="7580312" cy="4800600"/>
          </a:xfrm>
        </p:spPr>
        <p:txBody>
          <a:bodyPr/>
          <a:lstStyle/>
          <a:p>
            <a:pPr eaLnBrk="1" hangingPunct="1"/>
            <a:r>
              <a:rPr lang="en-US" dirty="0" smtClean="0"/>
              <a:t>Describe the importance and issues in integrating BI technologies and applications</a:t>
            </a:r>
          </a:p>
          <a:p>
            <a:pPr eaLnBrk="1" hangingPunct="1"/>
            <a:r>
              <a:rPr lang="en-IE" dirty="0" smtClean="0"/>
              <a:t>Understand Web 2.0, social networking concepts, selected applications and their relationship to BI</a:t>
            </a:r>
          </a:p>
          <a:p>
            <a:pPr eaLnBrk="1" hangingPunct="1"/>
            <a:r>
              <a:rPr lang="en-IE" dirty="0"/>
              <a:t>Current and future trends of BI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Topics in BI – An Overview</a:t>
            </a:r>
            <a:br>
              <a:rPr lang="en-US" dirty="0"/>
            </a:br>
            <a:r>
              <a:rPr lang="en-US" dirty="0"/>
              <a:t>The Future of BI</a:t>
            </a:r>
            <a:endParaRPr lang="en-GB" dirty="0"/>
          </a:p>
        </p:txBody>
      </p:sp>
      <p:sp>
        <p:nvSpPr>
          <p:cNvPr id="3" name="Content Placeholder 2"/>
          <p:cNvSpPr>
            <a:spLocks noGrp="1"/>
          </p:cNvSpPr>
          <p:nvPr>
            <p:ph idx="1"/>
          </p:nvPr>
        </p:nvSpPr>
        <p:spPr/>
        <p:txBody>
          <a:bodyPr/>
          <a:lstStyle/>
          <a:p>
            <a:r>
              <a:rPr lang="en-GB" dirty="0" smtClean="0"/>
              <a:t>Implications:</a:t>
            </a:r>
          </a:p>
          <a:p>
            <a:pPr lvl="1"/>
            <a:r>
              <a:rPr lang="en-GB" dirty="0" smtClean="0"/>
              <a:t>Competitive differentiation</a:t>
            </a:r>
          </a:p>
          <a:p>
            <a:pPr lvl="1"/>
            <a:r>
              <a:rPr lang="en-GB" dirty="0" smtClean="0"/>
              <a:t>New processes, skills/training, leadership</a:t>
            </a:r>
          </a:p>
          <a:p>
            <a:pPr lvl="1"/>
            <a:r>
              <a:rPr lang="en-GB" dirty="0" smtClean="0"/>
              <a:t>Better dashboard tools needed, designed for business users and available on mobile devices</a:t>
            </a:r>
            <a:endParaRPr lang="en-GB" dirty="0"/>
          </a:p>
        </p:txBody>
      </p:sp>
    </p:spTree>
    <p:extLst>
      <p:ext uri="{BB962C8B-B14F-4D97-AF65-F5344CB8AC3E}">
        <p14:creationId xmlns:p14="http://schemas.microsoft.com/office/powerpoint/2010/main" val="78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Emerging Topics in BI – An Overview</a:t>
            </a:r>
            <a:br>
              <a:rPr lang="en-US" dirty="0"/>
            </a:br>
            <a:r>
              <a:rPr lang="en-US" dirty="0"/>
              <a:t>The Future of BI</a:t>
            </a:r>
            <a:endParaRPr lang="en-GB" dirty="0"/>
          </a:p>
        </p:txBody>
      </p:sp>
      <p:sp>
        <p:nvSpPr>
          <p:cNvPr id="3" name="Content Placeholder 2"/>
          <p:cNvSpPr>
            <a:spLocks noGrp="1"/>
          </p:cNvSpPr>
          <p:nvPr>
            <p:ph idx="1"/>
          </p:nvPr>
        </p:nvSpPr>
        <p:spPr/>
        <p:txBody>
          <a:bodyPr/>
          <a:lstStyle/>
          <a:p>
            <a:pPr marL="0" indent="0">
              <a:buNone/>
            </a:pPr>
            <a:r>
              <a:rPr lang="en-GB" dirty="0" smtClean="0"/>
              <a:t>Trends</a:t>
            </a:r>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8266156"/>
              </p:ext>
            </p:extLst>
          </p:nvPr>
        </p:nvGraphicFramePr>
        <p:xfrm>
          <a:off x="1295400" y="2286000"/>
          <a:ext cx="6096000" cy="1854200"/>
        </p:xfrm>
        <a:graphic>
          <a:graphicData uri="http://schemas.openxmlformats.org/drawingml/2006/table">
            <a:tbl>
              <a:tblPr firstRow="1" bandRow="1">
                <a:tableStyleId>{08FB837D-C827-4EFA-A057-4D05807E0F7C}</a:tableStyleId>
              </a:tblPr>
              <a:tblGrid>
                <a:gridCol w="3048000"/>
                <a:gridCol w="3048000"/>
              </a:tblGrid>
              <a:tr h="370840">
                <a:tc>
                  <a:txBody>
                    <a:bodyPr/>
                    <a:lstStyle/>
                    <a:p>
                      <a:r>
                        <a:rPr lang="en-GB" dirty="0" smtClean="0"/>
                        <a:t>From</a:t>
                      </a:r>
                      <a:endParaRPr lang="en-GB" dirty="0"/>
                    </a:p>
                  </a:txBody>
                  <a:tcPr/>
                </a:tc>
                <a:tc>
                  <a:txBody>
                    <a:bodyPr/>
                    <a:lstStyle/>
                    <a:p>
                      <a:r>
                        <a:rPr lang="en-GB" dirty="0" smtClean="0"/>
                        <a:t>To</a:t>
                      </a:r>
                      <a:endParaRPr lang="en-GB" dirty="0"/>
                    </a:p>
                  </a:txBody>
                  <a:tcPr/>
                </a:tc>
              </a:tr>
              <a:tr h="370840">
                <a:tc>
                  <a:txBody>
                    <a:bodyPr/>
                    <a:lstStyle/>
                    <a:p>
                      <a:r>
                        <a:rPr lang="en-GB" dirty="0" smtClean="0"/>
                        <a:t>Offline/Back office</a:t>
                      </a:r>
                      <a:endParaRPr lang="en-GB" dirty="0"/>
                    </a:p>
                  </a:txBody>
                  <a:tcPr/>
                </a:tc>
                <a:tc>
                  <a:txBody>
                    <a:bodyPr/>
                    <a:lstStyle/>
                    <a:p>
                      <a:r>
                        <a:rPr lang="en-GB" dirty="0" smtClean="0"/>
                        <a:t>Embedded/real</a:t>
                      </a:r>
                      <a:r>
                        <a:rPr lang="en-GB" baseline="0" dirty="0" smtClean="0"/>
                        <a:t> time</a:t>
                      </a:r>
                      <a:endParaRPr lang="en-GB" dirty="0"/>
                    </a:p>
                  </a:txBody>
                  <a:tcPr/>
                </a:tc>
              </a:tr>
              <a:tr h="370840">
                <a:tc>
                  <a:txBody>
                    <a:bodyPr/>
                    <a:lstStyle/>
                    <a:p>
                      <a:r>
                        <a:rPr lang="en-GB" dirty="0" smtClean="0"/>
                        <a:t>Detailed reports</a:t>
                      </a:r>
                      <a:endParaRPr lang="en-GB" dirty="0"/>
                    </a:p>
                  </a:txBody>
                  <a:tcPr/>
                </a:tc>
                <a:tc>
                  <a:txBody>
                    <a:bodyPr/>
                    <a:lstStyle/>
                    <a:p>
                      <a:r>
                        <a:rPr lang="en-GB" dirty="0" smtClean="0"/>
                        <a:t>Dashboards</a:t>
                      </a:r>
                      <a:endParaRPr lang="en-GB" dirty="0"/>
                    </a:p>
                  </a:txBody>
                  <a:tcPr/>
                </a:tc>
              </a:tr>
              <a:tr h="370840">
                <a:tc>
                  <a:txBody>
                    <a:bodyPr/>
                    <a:lstStyle/>
                    <a:p>
                      <a:r>
                        <a:rPr lang="en-GB" dirty="0" smtClean="0"/>
                        <a:t>Historical </a:t>
                      </a:r>
                      <a:endParaRPr lang="en-GB" dirty="0"/>
                    </a:p>
                  </a:txBody>
                  <a:tcPr/>
                </a:tc>
                <a:tc>
                  <a:txBody>
                    <a:bodyPr/>
                    <a:lstStyle/>
                    <a:p>
                      <a:r>
                        <a:rPr lang="en-GB" dirty="0" smtClean="0"/>
                        <a:t>Predictive</a:t>
                      </a:r>
                      <a:endParaRPr lang="en-GB" dirty="0"/>
                    </a:p>
                  </a:txBody>
                  <a:tcPr/>
                </a:tc>
              </a:tr>
              <a:tr h="370840">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46434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Opening Vignette…</a:t>
            </a:r>
            <a:endParaRPr lang="en-US" dirty="0"/>
          </a:p>
        </p:txBody>
      </p:sp>
      <p:sp>
        <p:nvSpPr>
          <p:cNvPr id="3" name="Content Placeholder 2"/>
          <p:cNvSpPr>
            <a:spLocks noGrp="1"/>
          </p:cNvSpPr>
          <p:nvPr>
            <p:ph idx="1"/>
          </p:nvPr>
        </p:nvSpPr>
        <p:spPr>
          <a:xfrm>
            <a:off x="1182688" y="1524000"/>
            <a:ext cx="7732712" cy="4800600"/>
          </a:xfrm>
        </p:spPr>
        <p:txBody>
          <a:bodyPr/>
          <a:lstStyle/>
          <a:p>
            <a:pPr marL="174625" indent="-174625" eaLnBrk="1" hangingPunct="1">
              <a:buFont typeface="Wingdings" pitchFamily="2" charset="2"/>
              <a:buNone/>
              <a:defRPr/>
            </a:pPr>
            <a:r>
              <a:rPr lang="en-US" dirty="0" smtClean="0">
                <a:solidFill>
                  <a:srgbClr val="FF3300"/>
                </a:solidFill>
              </a:rPr>
              <a:t>“BI Eastern Mountain Sports Increases</a:t>
            </a:r>
          </a:p>
          <a:p>
            <a:pPr marL="174625" indent="-174625" eaLnBrk="1" hangingPunct="1">
              <a:buFont typeface="Wingdings" pitchFamily="2" charset="2"/>
              <a:buNone/>
              <a:defRPr/>
            </a:pPr>
            <a:r>
              <a:rPr lang="en-US" dirty="0" smtClean="0">
                <a:solidFill>
                  <a:srgbClr val="FF3300"/>
                </a:solidFill>
              </a:rPr>
              <a:t>Collaboration and Productivity”</a:t>
            </a:r>
          </a:p>
          <a:p>
            <a:pPr eaLnBrk="1" hangingPunct="1">
              <a:defRPr/>
            </a:pPr>
            <a:r>
              <a:rPr lang="en-US" dirty="0" smtClean="0"/>
              <a:t>Company background</a:t>
            </a:r>
          </a:p>
          <a:p>
            <a:pPr eaLnBrk="1" hangingPunct="1">
              <a:defRPr/>
            </a:pPr>
            <a:r>
              <a:rPr lang="en-US" dirty="0" smtClean="0"/>
              <a:t>Integrating BI with Social Software</a:t>
            </a:r>
          </a:p>
          <a:p>
            <a:pPr eaLnBrk="1" hangingPunct="1">
              <a:defRPr/>
            </a:pPr>
            <a:r>
              <a:rPr lang="en-US" dirty="0" smtClean="0"/>
              <a:t>Proposed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BI and Integration Implementation</a:t>
            </a:r>
            <a:endParaRPr lang="en-US" dirty="0"/>
          </a:p>
        </p:txBody>
      </p:sp>
      <p:sp>
        <p:nvSpPr>
          <p:cNvPr id="28674" name="Content Placeholder 2"/>
          <p:cNvSpPr>
            <a:spLocks noGrp="1"/>
          </p:cNvSpPr>
          <p:nvPr>
            <p:ph idx="1"/>
          </p:nvPr>
        </p:nvSpPr>
        <p:spPr/>
        <p:txBody>
          <a:bodyPr/>
          <a:lstStyle/>
          <a:p>
            <a:pPr eaLnBrk="1" hangingPunct="1"/>
            <a:r>
              <a:rPr lang="en-US" dirty="0" smtClean="0"/>
              <a:t>Why integrate?</a:t>
            </a:r>
          </a:p>
          <a:p>
            <a:pPr lvl="1" eaLnBrk="1" hangingPunct="1"/>
            <a:r>
              <a:rPr lang="en-US" dirty="0" smtClean="0"/>
              <a:t>To better implement a complete BI system</a:t>
            </a:r>
          </a:p>
          <a:p>
            <a:pPr lvl="1" eaLnBrk="1" hangingPunct="1"/>
            <a:r>
              <a:rPr lang="en-US" dirty="0" smtClean="0"/>
              <a:t>To increase the capabilities of the BI applications</a:t>
            </a:r>
          </a:p>
          <a:p>
            <a:pPr lvl="1" eaLnBrk="1" hangingPunct="1"/>
            <a:r>
              <a:rPr lang="en-US" dirty="0" smtClean="0"/>
              <a:t>To enable real-time decision support</a:t>
            </a:r>
          </a:p>
          <a:p>
            <a:pPr lvl="1" eaLnBrk="1" hangingPunct="1"/>
            <a:r>
              <a:rPr lang="en-US" dirty="0" smtClean="0"/>
              <a:t>To enable more powerful applications</a:t>
            </a:r>
          </a:p>
          <a:p>
            <a:pPr lvl="1" eaLnBrk="1" hangingPunct="1"/>
            <a:r>
              <a:rPr lang="en-US" dirty="0" smtClean="0"/>
              <a:t>To facilitate faster system development</a:t>
            </a:r>
          </a:p>
          <a:p>
            <a:pPr lvl="1" eaLnBrk="1" hangingPunct="1"/>
            <a:r>
              <a:rPr lang="en-US" dirty="0" smtClean="0"/>
              <a:t>To enhance support activities such as blogs, wikis, RSS feeds, etc.</a:t>
            </a:r>
          </a:p>
          <a:p>
            <a:pPr lvl="1" eaLnBrk="1" hangingPunct="1"/>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Connecting BI Systems to Databases and Other Enterprise Systems</a:t>
            </a:r>
            <a:endParaRPr lang="en-US" dirty="0"/>
          </a:p>
        </p:txBody>
      </p:sp>
      <p:sp>
        <p:nvSpPr>
          <p:cNvPr id="31746" name="Content Placeholder 2"/>
          <p:cNvSpPr>
            <a:spLocks noGrp="1"/>
          </p:cNvSpPr>
          <p:nvPr>
            <p:ph idx="1"/>
          </p:nvPr>
        </p:nvSpPr>
        <p:spPr>
          <a:xfrm>
            <a:off x="914400" y="1600200"/>
            <a:ext cx="7961312" cy="4800600"/>
          </a:xfrm>
        </p:spPr>
        <p:txBody>
          <a:bodyPr/>
          <a:lstStyle/>
          <a:p>
            <a:pPr eaLnBrk="1" hangingPunct="1"/>
            <a:r>
              <a:rPr lang="en-US" sz="2800" dirty="0" smtClean="0"/>
              <a:t>Virtually every BI application requires database or data warehouse access</a:t>
            </a:r>
          </a:p>
          <a:p>
            <a:pPr eaLnBrk="1" hangingPunct="1"/>
            <a:r>
              <a:rPr lang="en-US" sz="2800" dirty="0" smtClean="0"/>
              <a:t>Integrating BI applications and back-end systems</a:t>
            </a:r>
          </a:p>
          <a:p>
            <a:pPr lvl="1" eaLnBrk="1" hangingPunct="1"/>
            <a:r>
              <a:rPr lang="en-US" sz="2400" dirty="0" smtClean="0"/>
              <a:t>Web scripting languages (e.g., PHP, JSP, ASP)</a:t>
            </a:r>
          </a:p>
          <a:p>
            <a:pPr lvl="1" eaLnBrk="1" hangingPunct="1"/>
            <a:r>
              <a:rPr lang="en-US" sz="2400" dirty="0" smtClean="0"/>
              <a:t>Application integration servers (e.g., </a:t>
            </a:r>
            <a:r>
              <a:rPr lang="en-US" sz="2400" dirty="0" err="1" smtClean="0"/>
              <a:t>WebLogic</a:t>
            </a:r>
            <a:r>
              <a:rPr lang="en-US" sz="2400" dirty="0" smtClean="0"/>
              <a:t>)</a:t>
            </a:r>
          </a:p>
          <a:p>
            <a:pPr lvl="1" eaLnBrk="1" hangingPunct="1"/>
            <a:r>
              <a:rPr lang="en-US" sz="2400" dirty="0" smtClean="0"/>
              <a:t>Enterprise application integration (EAI)– integration of large systems (BI to ERP, SCM, CRM, KM, etc.)</a:t>
            </a:r>
          </a:p>
          <a:p>
            <a:pPr eaLnBrk="1" hangingPunct="1"/>
            <a:r>
              <a:rPr lang="en-US" sz="2800" dirty="0" smtClean="0"/>
              <a:t>New Platforms – </a:t>
            </a:r>
            <a:r>
              <a:rPr lang="en-US" sz="2800" dirty="0" err="1" smtClean="0"/>
              <a:t>Hadoop</a:t>
            </a:r>
            <a:r>
              <a:rPr lang="en-US" sz="2800" dirty="0" smtClean="0"/>
              <a:t> and </a:t>
            </a:r>
            <a:r>
              <a:rPr lang="en-US" sz="2800" dirty="0" err="1" smtClean="0"/>
              <a:t>MapReduce</a:t>
            </a:r>
            <a:r>
              <a:rPr lang="en-US" sz="2800" dirty="0" smtClean="0"/>
              <a:t> solutions: </a:t>
            </a:r>
            <a:r>
              <a:rPr lang="en-US" sz="1200" dirty="0" smtClean="0"/>
              <a:t>http://searchcio-midmarket.techtarget.com/video/Avoid-data-latency-with-Hadoop-Sears-CTO-says?asrc=EM_ERU_19136644</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Web 2.0 Revolution</a:t>
            </a:r>
            <a:endParaRPr lang="en-US" dirty="0"/>
          </a:p>
        </p:txBody>
      </p:sp>
      <p:sp>
        <p:nvSpPr>
          <p:cNvPr id="45058" name="Content Placeholder 2"/>
          <p:cNvSpPr>
            <a:spLocks noGrp="1"/>
          </p:cNvSpPr>
          <p:nvPr>
            <p:ph idx="1"/>
          </p:nvPr>
        </p:nvSpPr>
        <p:spPr/>
        <p:txBody>
          <a:bodyPr/>
          <a:lstStyle/>
          <a:p>
            <a:pPr eaLnBrk="1" hangingPunct="1"/>
            <a:r>
              <a:rPr lang="en-US" sz="2800" dirty="0" smtClean="0"/>
              <a:t>Web 2.0: a popular term for describing advanced Web technologies and applications, including blogs, wikis, RSS, </a:t>
            </a:r>
            <a:r>
              <a:rPr lang="en-US" sz="2800" dirty="0" err="1" smtClean="0"/>
              <a:t>mashups</a:t>
            </a:r>
            <a:r>
              <a:rPr lang="en-US" sz="2800" dirty="0" smtClean="0"/>
              <a:t>, user-generated content, and social networks </a:t>
            </a:r>
          </a:p>
          <a:p>
            <a:pPr eaLnBrk="1" hangingPunct="1"/>
            <a:r>
              <a:rPr lang="en-US" sz="2800" dirty="0" smtClean="0"/>
              <a:t>Objective: enhance creativity, information sharing, and collaboration</a:t>
            </a:r>
          </a:p>
          <a:p>
            <a:pPr eaLnBrk="1" hangingPunct="1"/>
            <a:r>
              <a:rPr lang="en-US" sz="2800" dirty="0" smtClean="0"/>
              <a:t>Difference between Web 2.0 and Web 1.x</a:t>
            </a:r>
          </a:p>
          <a:p>
            <a:pPr lvl="1" eaLnBrk="1" hangingPunct="1">
              <a:buFont typeface="Wingdings" pitchFamily="2" charset="2"/>
              <a:buNone/>
            </a:pPr>
            <a:r>
              <a:rPr lang="en-US" dirty="0" smtClean="0"/>
              <a:t>	Use of Web for collaboration among Internet users and other users, content providers, and enterprises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Web 2.0 Revolution</a:t>
            </a:r>
            <a:endParaRPr lang="en-US" dirty="0"/>
          </a:p>
        </p:txBody>
      </p:sp>
      <p:sp>
        <p:nvSpPr>
          <p:cNvPr id="3" name="Content Placeholder 2"/>
          <p:cNvSpPr>
            <a:spLocks noGrp="1"/>
          </p:cNvSpPr>
          <p:nvPr>
            <p:ph idx="1"/>
          </p:nvPr>
        </p:nvSpPr>
        <p:spPr>
          <a:xfrm>
            <a:off x="1182688" y="1524000"/>
            <a:ext cx="7961312" cy="4800600"/>
          </a:xfrm>
        </p:spPr>
        <p:txBody>
          <a:bodyPr>
            <a:normAutofit lnSpcReduction="10000"/>
          </a:bodyPr>
          <a:lstStyle/>
          <a:p>
            <a:pPr eaLnBrk="1" hangingPunct="1">
              <a:defRPr/>
            </a:pPr>
            <a:r>
              <a:rPr lang="en-US" sz="2800" dirty="0" smtClean="0"/>
              <a:t>Web 2.0: an umbrella term for new technologies for both content as well as how the Web works</a:t>
            </a:r>
          </a:p>
          <a:p>
            <a:pPr eaLnBrk="1" hangingPunct="1">
              <a:defRPr/>
            </a:pPr>
            <a:r>
              <a:rPr lang="en-US" sz="2800" dirty="0" smtClean="0"/>
              <a:t>Web 2.0 has led to the evolution of Web-based virtual communities and their hosting services, such as social networking sites, video-sharing sites</a:t>
            </a:r>
          </a:p>
          <a:p>
            <a:pPr eaLnBrk="1" hangingPunct="1">
              <a:defRPr/>
            </a:pPr>
            <a:r>
              <a:rPr lang="en-US" sz="2800" dirty="0" smtClean="0"/>
              <a:t>Companies that understand these new applications and technologies—and apply the capabilities early on—stand to greatly improve internal business processes and marketing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Online Social Networking –</a:t>
            </a:r>
            <a:br>
              <a:rPr lang="en-US" dirty="0" smtClean="0"/>
            </a:br>
            <a:r>
              <a:rPr lang="en-US" dirty="0" smtClean="0"/>
              <a:t>Basics and Examples</a:t>
            </a:r>
            <a:endParaRPr lang="en-US" dirty="0"/>
          </a:p>
        </p:txBody>
      </p:sp>
      <p:sp>
        <p:nvSpPr>
          <p:cNvPr id="55298" name="Content Placeholder 2"/>
          <p:cNvSpPr>
            <a:spLocks noGrp="1"/>
          </p:cNvSpPr>
          <p:nvPr>
            <p:ph idx="1"/>
          </p:nvPr>
        </p:nvSpPr>
        <p:spPr/>
        <p:txBody>
          <a:bodyPr/>
          <a:lstStyle/>
          <a:p>
            <a:pPr eaLnBrk="1" hangingPunct="1"/>
            <a:r>
              <a:rPr lang="en-US" sz="2800" smtClean="0"/>
              <a:t>A </a:t>
            </a:r>
            <a:r>
              <a:rPr lang="en-US" sz="2800" smtClean="0">
                <a:solidFill>
                  <a:srgbClr val="FF0000"/>
                </a:solidFill>
              </a:rPr>
              <a:t>social network </a:t>
            </a:r>
            <a:r>
              <a:rPr lang="en-US" sz="2800" smtClean="0"/>
              <a:t>is a place where people create their own space, or homepage, on which they write blogs; post pictures, videos, or music; share ideas; and link to other Web locations they find interesting.</a:t>
            </a:r>
          </a:p>
          <a:p>
            <a:pPr lvl="1" eaLnBrk="1" hangingPunct="1"/>
            <a:r>
              <a:rPr lang="en-US" sz="2400" smtClean="0"/>
              <a:t>The mass adoption of social networking Web sites points to an evolution in human social interaction</a:t>
            </a:r>
          </a:p>
          <a:p>
            <a:pPr eaLnBrk="1" hangingPunct="1"/>
            <a:r>
              <a:rPr lang="en-US" sz="2800" smtClean="0"/>
              <a:t>The size of social network sites are growing rapidly, with some having over 100 million members </a:t>
            </a:r>
            <a:r>
              <a:rPr lang="en-US" sz="2400" smtClean="0"/>
              <a:t>– growth for successful ones 40 to 50 % in the first few years and 15 to 25 % thereafter</a:t>
            </a:r>
            <a:endParaRPr lang="en-US"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lstStyle/>
          <a:p>
            <a:pPr eaLnBrk="1" hangingPunct="1">
              <a:defRPr/>
            </a:pPr>
            <a:r>
              <a:rPr lang="en-US" dirty="0" smtClean="0"/>
              <a:t>Online Social Networking –</a:t>
            </a:r>
            <a:br>
              <a:rPr lang="en-US" dirty="0" smtClean="0"/>
            </a:br>
            <a:r>
              <a:rPr lang="en-US" dirty="0" smtClean="0"/>
              <a:t>Social Network Analysis Software</a:t>
            </a:r>
            <a:endParaRPr lang="en-US" dirty="0"/>
          </a:p>
        </p:txBody>
      </p:sp>
      <p:sp>
        <p:nvSpPr>
          <p:cNvPr id="57346" name="Content Placeholder 2"/>
          <p:cNvSpPr>
            <a:spLocks noGrp="1"/>
          </p:cNvSpPr>
          <p:nvPr>
            <p:ph idx="1"/>
          </p:nvPr>
        </p:nvSpPr>
        <p:spPr>
          <a:xfrm>
            <a:off x="1182688" y="1524000"/>
            <a:ext cx="7656512" cy="4648200"/>
          </a:xfrm>
        </p:spPr>
        <p:txBody>
          <a:bodyPr/>
          <a:lstStyle/>
          <a:p>
            <a:pPr eaLnBrk="1" hangingPunct="1"/>
            <a:r>
              <a:rPr lang="en-US" sz="2800" dirty="0" smtClean="0"/>
              <a:t>It is used to identify, represent, analyze, visualize, or simulate networks with agents/</a:t>
            </a:r>
            <a:r>
              <a:rPr lang="en-US" sz="2800" dirty="0" err="1" smtClean="0"/>
              <a:t>organisations</a:t>
            </a:r>
            <a:r>
              <a:rPr lang="en-US" sz="2800" dirty="0" smtClean="0"/>
              <a:t>/knowledge and relationships from various types of inputs</a:t>
            </a:r>
            <a:endParaRPr lang="en-US" sz="2400" dirty="0" smtClean="0"/>
          </a:p>
          <a:p>
            <a:pPr eaLnBrk="1" hangingPunct="1"/>
            <a:r>
              <a:rPr lang="en-US" sz="2800" dirty="0" smtClean="0"/>
              <a:t>SNA software tools include</a:t>
            </a:r>
          </a:p>
          <a:p>
            <a:pPr lvl="1" eaLnBrk="1" hangingPunct="1"/>
            <a:r>
              <a:rPr lang="en-US" sz="2400" dirty="0" smtClean="0"/>
              <a:t>Business-oriented social network tools such as </a:t>
            </a:r>
            <a:r>
              <a:rPr lang="en-US" sz="2400" dirty="0" err="1" smtClean="0"/>
              <a:t>InFlow</a:t>
            </a:r>
            <a:r>
              <a:rPr lang="en-US" sz="2400" dirty="0" smtClean="0"/>
              <a:t> and </a:t>
            </a:r>
            <a:r>
              <a:rPr lang="en-US" sz="2400" dirty="0" err="1" smtClean="0"/>
              <a:t>NetMiner</a:t>
            </a:r>
            <a:endParaRPr lang="en-US" sz="2400" dirty="0" smtClean="0"/>
          </a:p>
          <a:p>
            <a:pPr lvl="1" eaLnBrk="1" hangingPunct="1"/>
            <a:r>
              <a:rPr lang="en-US" sz="2400" dirty="0" smtClean="0"/>
              <a:t>Social Networks </a:t>
            </a:r>
            <a:r>
              <a:rPr lang="en-US" sz="2400" dirty="0" err="1" smtClean="0"/>
              <a:t>Visualizer</a:t>
            </a:r>
            <a:r>
              <a:rPr lang="en-US" sz="2400" dirty="0" smtClean="0"/>
              <a:t>, or </a:t>
            </a:r>
            <a:r>
              <a:rPr lang="en-US" sz="2400" dirty="0" err="1" smtClean="0"/>
              <a:t>SocNetV</a:t>
            </a:r>
            <a:r>
              <a:rPr lang="en-US" sz="2400" dirty="0" smtClean="0"/>
              <a:t>, which is a Linux-based open source package</a:t>
            </a:r>
          </a:p>
        </p:txBody>
      </p:sp>
    </p:spTree>
  </p:cSld>
  <p:clrMapOvr>
    <a:masterClrMapping/>
  </p:clrMapOvr>
</p:sld>
</file>

<file path=ppt/theme/theme1.xml><?xml version="1.0" encoding="utf-8"?>
<a:theme xmlns:a="http://schemas.openxmlformats.org/drawingml/2006/main" name="OSU_PPTemplate">
  <a:themeElements>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U_PP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OSU_PP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U_PP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U_PP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U_PP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U_PP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U_PP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C:\User\Teaching\MSIS5633 - Fall2002\Class Presentations\OSU_PPTemplate.pot</Template>
  <TotalTime>16575</TotalTime>
  <Words>3490</Words>
  <Application>Microsoft Office PowerPoint</Application>
  <PresentationFormat>On-screen Show (4:3)</PresentationFormat>
  <Paragraphs>275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Times New Roman</vt:lpstr>
      <vt:lpstr>Wingdings</vt:lpstr>
      <vt:lpstr>OSU_PPTemplate</vt:lpstr>
      <vt:lpstr>MSc Enterprise Software Systems  Business Intelligence  - BI Emerging Trends</vt:lpstr>
      <vt:lpstr>Learning Objectives</vt:lpstr>
      <vt:lpstr>Opening Vignette…</vt:lpstr>
      <vt:lpstr>BI and Integration Implementation</vt:lpstr>
      <vt:lpstr>Connecting BI Systems to Databases and Other Enterprise Systems</vt:lpstr>
      <vt:lpstr>The Web 2.0 Revolution</vt:lpstr>
      <vt:lpstr>The Web 2.0 Revolution</vt:lpstr>
      <vt:lpstr>Online Social Networking – Basics and Examples</vt:lpstr>
      <vt:lpstr>Online Social Networking – Social Network Analysis Software</vt:lpstr>
      <vt:lpstr>Mobile Social Networking</vt:lpstr>
      <vt:lpstr>Implications of Business and Enterprise Social Networks</vt:lpstr>
      <vt:lpstr>RFID and BI</vt:lpstr>
      <vt:lpstr>How does RFID work?</vt:lpstr>
      <vt:lpstr>RFID</vt:lpstr>
      <vt:lpstr>RFID for BI in Supply Chain</vt:lpstr>
      <vt:lpstr>Reality Mining</vt:lpstr>
      <vt:lpstr>Emerging Topics in BI – An Overview The Future of BI</vt:lpstr>
      <vt:lpstr>Emerging Topics in BI – An Overview The Future of BI</vt:lpstr>
      <vt:lpstr>Emerging Topics in BI – An Overview The Future of BI</vt:lpstr>
      <vt:lpstr>Emerging Topics in BI – An Overview The Future of BI</vt:lpstr>
      <vt:lpstr>Emerging Topics in BI – An Overview The Future of BI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George</cp:lastModifiedBy>
  <cp:revision>1135</cp:revision>
  <cp:lastPrinted>2000-12-01T14:01:59Z</cp:lastPrinted>
  <dcterms:created xsi:type="dcterms:W3CDTF">1998-03-18T21:58:50Z</dcterms:created>
  <dcterms:modified xsi:type="dcterms:W3CDTF">2013-11-27T22:25:01Z</dcterms:modified>
</cp:coreProperties>
</file>