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-3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6"/>
          <p:cNvSpPr/>
          <p:nvPr userDrawn="1"/>
        </p:nvSpPr>
        <p:spPr>
          <a:xfrm>
            <a:off x="6168044" y="0"/>
            <a:ext cx="6023956" cy="4605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내용 개체 틀 2"/>
          <p:cNvSpPr txBox="1">
            <a:spLocks/>
          </p:cNvSpPr>
          <p:nvPr userDrawn="1"/>
        </p:nvSpPr>
        <p:spPr>
          <a:xfrm>
            <a:off x="574160" y="897775"/>
            <a:ext cx="11043680" cy="52536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Rectangle 37"/>
          <p:cNvSpPr/>
          <p:nvPr userDrawn="1"/>
        </p:nvSpPr>
        <p:spPr>
          <a:xfrm rot="5400000">
            <a:off x="2473452" y="4000500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영화 검색 및 추천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9848" y="4629213"/>
            <a:ext cx="4852780" cy="78259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사용자 맞춤형 영화 검색 및 추천 솔루션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7644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7221" y="201336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/>
                </a:solidFill>
              </a:rPr>
              <a:t>DB </a:t>
            </a:r>
            <a:r>
              <a:rPr lang="ko-KR" altLang="en-US" sz="3200" dirty="0" smtClean="0">
                <a:solidFill>
                  <a:schemeClr val="bg1"/>
                </a:solidFill>
              </a:rPr>
              <a:t>서버 구축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3211" y="206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211" y="16063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96670" y="1673598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/>
              <a:t>mysql</a:t>
            </a:r>
            <a:r>
              <a:rPr lang="ko-KR" altLang="en-US" sz="1200" dirty="0"/>
              <a:t>&gt; DESCRIBE </a:t>
            </a:r>
            <a:r>
              <a:rPr lang="ko-KR" altLang="en-US" sz="1200" dirty="0" err="1"/>
              <a:t>posters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+----------+---------------+------+-----+---------+----------------+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Field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         | </a:t>
            </a:r>
            <a:r>
              <a:rPr lang="ko-KR" altLang="en-US" sz="1200" dirty="0" err="1"/>
              <a:t>Null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Default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Extra</a:t>
            </a:r>
            <a:r>
              <a:rPr lang="ko-KR" altLang="en-US" sz="1200" dirty="0"/>
              <a:t>          |</a:t>
            </a:r>
          </a:p>
          <a:p>
            <a:r>
              <a:rPr lang="ko-KR" altLang="en-US" sz="1200" dirty="0"/>
              <a:t>+----------+---------------+------+-----+---------+----------------+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       |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          | NO   | PRI | NULL    | </a:t>
            </a:r>
            <a:r>
              <a:rPr lang="ko-KR" altLang="en-US" sz="1200" dirty="0" err="1"/>
              <a:t>auto_increment</a:t>
            </a:r>
            <a:r>
              <a:rPr lang="ko-KR" altLang="en-US" sz="1200" dirty="0"/>
              <a:t>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image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longblob</a:t>
            </a:r>
            <a:r>
              <a:rPr lang="ko-KR" altLang="en-US" sz="1200" dirty="0"/>
              <a:t>   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relYear</a:t>
            </a:r>
            <a:r>
              <a:rPr lang="ko-KR" altLang="en-US" sz="1200" dirty="0"/>
              <a:t>  |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       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rating</a:t>
            </a:r>
            <a:r>
              <a:rPr lang="ko-KR" altLang="en-US" sz="1200" dirty="0"/>
              <a:t>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(20)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runTime</a:t>
            </a:r>
            <a:r>
              <a:rPr lang="ko-KR" altLang="en-US" sz="1200" dirty="0"/>
              <a:t>  |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      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genre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director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actor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story</a:t>
            </a:r>
            <a:r>
              <a:rPr lang="ko-KR" altLang="en-US" sz="1200" dirty="0"/>
              <a:t>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(2000)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prod</a:t>
            </a:r>
            <a:r>
              <a:rPr lang="ko-KR" altLang="en-US" sz="1200" dirty="0"/>
              <a:t> 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nation</a:t>
            </a:r>
            <a:r>
              <a:rPr lang="ko-KR" altLang="en-US" sz="1200" dirty="0"/>
              <a:t>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NO   |     | NULL    |                |</a:t>
            </a:r>
          </a:p>
          <a:p>
            <a:r>
              <a:rPr lang="ko-KR" altLang="en-US" sz="1200" dirty="0"/>
              <a:t>| </a:t>
            </a:r>
            <a:r>
              <a:rPr lang="ko-KR" altLang="en-US" sz="1200" dirty="0" err="1"/>
              <a:t>etc</a:t>
            </a:r>
            <a:r>
              <a:rPr lang="ko-KR" altLang="en-US" sz="1200" dirty="0"/>
              <a:t>      | </a:t>
            </a:r>
            <a:r>
              <a:rPr lang="ko-KR" altLang="en-US" sz="1200" dirty="0" err="1"/>
              <a:t>varchar</a:t>
            </a:r>
            <a:r>
              <a:rPr lang="ko-KR" altLang="en-US" sz="1200" dirty="0"/>
              <a:t>(255)  | YES  |     | NULL    |                |</a:t>
            </a:r>
          </a:p>
          <a:p>
            <a:r>
              <a:rPr lang="ko-KR" altLang="en-US" sz="1200" dirty="0"/>
              <a:t>+----------+---------------+------+-----+---------+----------------+</a:t>
            </a:r>
          </a:p>
          <a:p>
            <a:r>
              <a:rPr lang="ko-KR" altLang="en-US" sz="1200" dirty="0"/>
              <a:t>13 </a:t>
            </a:r>
            <a:r>
              <a:rPr lang="ko-KR" altLang="en-US" sz="1200" dirty="0" err="1"/>
              <a:t>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(0.00 </a:t>
            </a:r>
            <a:r>
              <a:rPr lang="ko-KR" altLang="en-US" sz="1200" dirty="0" err="1"/>
              <a:t>sec</a:t>
            </a:r>
            <a:r>
              <a:rPr lang="ko-KR" alt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193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프로젝트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일정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기획 및 일정 수립</a:t>
            </a:r>
            <a:endParaRPr lang="en-US" altLang="ko-KR" dirty="0" smtClean="0"/>
          </a:p>
          <a:p>
            <a:r>
              <a:rPr lang="ko-KR" altLang="en-US" dirty="0" smtClean="0"/>
              <a:t>개발환경 구축</a:t>
            </a:r>
            <a:endParaRPr lang="en-US" altLang="ko-KR" dirty="0" smtClean="0"/>
          </a:p>
          <a:p>
            <a:r>
              <a:rPr lang="ko-KR" altLang="en-US" dirty="0" smtClean="0"/>
              <a:t>데이터 수집 및 데이터베이스 연동</a:t>
            </a:r>
            <a:endParaRPr lang="en-US" altLang="ko-KR" dirty="0" smtClean="0"/>
          </a:p>
          <a:p>
            <a:r>
              <a:rPr lang="en-US" altLang="ko-KR" dirty="0" smtClean="0"/>
              <a:t>LLM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r>
              <a:rPr lang="ko-KR" altLang="en-US" dirty="0" smtClean="0"/>
              <a:t>뷰 페이지 작성 및 웹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ko-KR" altLang="en-US" dirty="0" smtClean="0"/>
              <a:t>기능 테스트 및 배포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2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프로젝트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개요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주요 기능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/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사용자가 </a:t>
            </a:r>
            <a:r>
              <a:rPr lang="ko-KR" altLang="en-US" dirty="0"/>
              <a:t>입력한 키워드를 </a:t>
            </a:r>
            <a:r>
              <a:rPr lang="ko-KR" altLang="en-US" dirty="0" smtClean="0"/>
              <a:t>바탕으로 관련 </a:t>
            </a:r>
            <a:r>
              <a:rPr lang="ko-KR" altLang="en-US" dirty="0"/>
              <a:t>영화들을 분석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추천하는 </a:t>
            </a:r>
            <a:r>
              <a:rPr lang="ko-KR" altLang="en-US" dirty="0" smtClean="0"/>
              <a:t>시스템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핵심 기술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LLM </a:t>
            </a:r>
            <a:r>
              <a:rPr lang="en-US" altLang="ko-KR" dirty="0"/>
              <a:t>(</a:t>
            </a:r>
            <a:r>
              <a:rPr lang="ko-KR" altLang="en-US" dirty="0"/>
              <a:t>대규모 언어 모델</a:t>
            </a:r>
            <a:r>
              <a:rPr lang="en-US" altLang="ko-KR" dirty="0"/>
              <a:t>), MySQL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 err="1" smtClean="0"/>
              <a:t>스트림릿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LLM </a:t>
            </a:r>
            <a:r>
              <a:rPr lang="ko-KR" altLang="en-US" dirty="0" smtClean="0"/>
              <a:t>기반 분석</a:t>
            </a:r>
            <a:r>
              <a:rPr lang="en-US" altLang="ko-KR" dirty="0" smtClean="0"/>
              <a:t>, MySQL </a:t>
            </a:r>
            <a:r>
              <a:rPr lang="ko-KR" altLang="en-US" dirty="0" smtClean="0"/>
              <a:t>기반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기반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 선택 및 맞춤형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39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시스템 구조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기술 스택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페이지</a:t>
            </a:r>
            <a:r>
              <a:rPr lang="en-US" altLang="ko-KR" dirty="0" smtClean="0"/>
              <a:t>, LLM </a:t>
            </a:r>
            <a:r>
              <a:rPr lang="en-US" altLang="ko-KR" dirty="0"/>
              <a:t>API, </a:t>
            </a:r>
            <a:r>
              <a:rPr lang="ko-KR" altLang="en-US" dirty="0"/>
              <a:t>데이터베이스 연동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모듈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 종합 정보 사이트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데이터 흐름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키워드 </a:t>
            </a:r>
            <a:r>
              <a:rPr lang="ko-KR" altLang="en-US" dirty="0"/>
              <a:t>입력 → </a:t>
            </a:r>
            <a:r>
              <a:rPr lang="en-US" altLang="ko-KR" dirty="0"/>
              <a:t>2. LLM </a:t>
            </a:r>
            <a:r>
              <a:rPr lang="ko-KR" altLang="en-US" dirty="0"/>
              <a:t>분석 → </a:t>
            </a:r>
            <a:r>
              <a:rPr lang="en-US" altLang="ko-KR" dirty="0" smtClean="0"/>
              <a:t>3. DB</a:t>
            </a:r>
            <a:r>
              <a:rPr lang="en-US" altLang="ko-KR" dirty="0"/>
              <a:t>/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ko-KR" altLang="en-US" dirty="0" smtClean="0"/>
              <a:t>→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결과 정렬 및 </a:t>
            </a:r>
            <a:r>
              <a:rPr lang="ko-KR" altLang="en-US" dirty="0" err="1"/>
              <a:t>필터링</a:t>
            </a:r>
            <a:r>
              <a:rPr lang="ko-KR" altLang="en-US" dirty="0"/>
              <a:t> → </a:t>
            </a: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제공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r>
              <a:rPr lang="ko-KR" altLang="en-US" dirty="0" smtClean="0"/>
              <a:t>기술 스택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MySQL, </a:t>
            </a:r>
            <a:r>
              <a:rPr lang="en-US" altLang="ko-KR" dirty="0" smtClean="0"/>
              <a:t> LLM API, Python, Spring Boot, Flutter, </a:t>
            </a:r>
            <a:r>
              <a:rPr lang="en-US" altLang="ko-KR" dirty="0"/>
              <a:t>HTML5, </a:t>
            </a:r>
            <a:r>
              <a:rPr lang="en-US" altLang="ko-KR" dirty="0" err="1" smtClean="0"/>
              <a:t>BeautifulSoup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248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기대 효과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및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확장 가능성 </a:t>
            </a:r>
            <a:endParaRPr lang="ko-KR" altLang="en-US" sz="3200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986714" y="920314"/>
            <a:ext cx="7315200" cy="5008228"/>
          </a:xfrm>
          <a:ln>
            <a:solidFill>
              <a:schemeClr val="accent1"/>
            </a:solidFill>
          </a:ln>
          <a:effectLst/>
        </p:spPr>
        <p:txBody>
          <a:bodyPr>
            <a:normAutofit/>
          </a:bodyPr>
          <a:lstStyle/>
          <a:p>
            <a:r>
              <a:rPr lang="ko-KR" altLang="en-US" dirty="0" smtClean="0"/>
              <a:t>기대 효과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사용자 </a:t>
            </a:r>
            <a:r>
              <a:rPr lang="ko-KR" altLang="en-US" dirty="0"/>
              <a:t>영화 탐색 경험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빠르고 </a:t>
            </a:r>
            <a:r>
              <a:rPr lang="ko-KR" altLang="en-US" dirty="0"/>
              <a:t>정확한 영화 추천으로 시간 </a:t>
            </a:r>
            <a:r>
              <a:rPr lang="ko-KR" altLang="en-US" dirty="0" smtClean="0"/>
              <a:t>절약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최신 </a:t>
            </a:r>
            <a:r>
              <a:rPr lang="ko-KR" altLang="en-US" dirty="0"/>
              <a:t>트렌드 및 개인화된 정보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확장 가능성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OTT </a:t>
            </a:r>
            <a:r>
              <a:rPr lang="ko-KR" altLang="en-US" dirty="0" smtClean="0"/>
              <a:t>구독 및 현재 상영 영화 예매 연동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/>
              <a:t>스프링부트</a:t>
            </a:r>
            <a:r>
              <a:rPr lang="ko-KR" altLang="en-US" dirty="0"/>
              <a:t> 또는 </a:t>
            </a:r>
            <a:r>
              <a:rPr lang="ko-KR" altLang="en-US" dirty="0" err="1" smtClean="0"/>
              <a:t>플러터로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72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 txBox="1">
            <a:spLocks/>
          </p:cNvSpPr>
          <p:nvPr/>
        </p:nvSpPr>
        <p:spPr>
          <a:xfrm>
            <a:off x="845464" y="1090569"/>
            <a:ext cx="10501073" cy="4832058"/>
          </a:xfrm>
          <a:prstGeom prst="rect">
            <a:avLst/>
          </a:prstGeom>
          <a:ln>
            <a:noFill/>
          </a:ln>
          <a:effectLst/>
        </p:spPr>
        <p:txBody>
          <a:bodyPr numCol="3" spcCol="324000">
            <a:no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latin typeface="+mn-ea"/>
              </a:rPr>
              <a:t>운영 체제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-Windows 11 Pro (64-bit, build 22631)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하드웨어 사</a:t>
            </a:r>
            <a:r>
              <a:rPr lang="ko-KR" altLang="en-US" sz="1200" dirty="0">
                <a:latin typeface="+mn-ea"/>
              </a:rPr>
              <a:t>양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-CPU: </a:t>
            </a:r>
            <a:r>
              <a:rPr lang="ko-KR" altLang="en-US" sz="1200" dirty="0">
                <a:latin typeface="+mn-ea"/>
              </a:rPr>
              <a:t>11th </a:t>
            </a:r>
            <a:r>
              <a:rPr lang="ko-KR" altLang="en-US" sz="1200" dirty="0" err="1">
                <a:latin typeface="+mn-ea"/>
              </a:rPr>
              <a:t>Gen</a:t>
            </a:r>
            <a:r>
              <a:rPr lang="ko-KR" altLang="en-US" sz="1200" dirty="0">
                <a:latin typeface="+mn-ea"/>
              </a:rPr>
              <a:t> Intel(</a:t>
            </a:r>
            <a:r>
              <a:rPr lang="ko-KR" altLang="en-US" sz="1200" dirty="0" err="1">
                <a:latin typeface="+mn-ea"/>
              </a:rPr>
              <a:t>R</a:t>
            </a:r>
            <a:r>
              <a:rPr lang="ko-KR" altLang="en-US" sz="1200" dirty="0">
                <a:latin typeface="+mn-ea"/>
              </a:rPr>
              <a:t>) </a:t>
            </a:r>
            <a:r>
              <a:rPr lang="ko-KR" altLang="en-US" sz="1200" dirty="0" err="1">
                <a:latin typeface="+mn-ea"/>
              </a:rPr>
              <a:t>Core</a:t>
            </a:r>
            <a:r>
              <a:rPr lang="ko-KR" altLang="en-US" sz="1200" dirty="0">
                <a:latin typeface="+mn-ea"/>
              </a:rPr>
              <a:t>(TM) i7-11700F @ 2.50GHz   2.50 </a:t>
            </a:r>
            <a:r>
              <a:rPr lang="ko-KR" altLang="en-US" sz="1200" dirty="0" err="1" smtClean="0">
                <a:latin typeface="+mn-ea"/>
              </a:rPr>
              <a:t>GHz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-RAM: </a:t>
            </a:r>
            <a:r>
              <a:rPr lang="ko-KR" altLang="en-US" sz="1200" dirty="0" smtClean="0">
                <a:latin typeface="+mn-ea"/>
              </a:rPr>
              <a:t>16.0GB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-GPU</a:t>
            </a:r>
            <a:r>
              <a:rPr lang="en-US" altLang="ko-KR" sz="1200" dirty="0">
                <a:latin typeface="+mn-ea"/>
              </a:rPr>
              <a:t>: NVIDIA GeForce RTX </a:t>
            </a:r>
            <a:r>
              <a:rPr lang="en-US" altLang="ko-KR" sz="1200" dirty="0" smtClean="0">
                <a:latin typeface="+mn-ea"/>
              </a:rPr>
              <a:t>306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소프트웨어 및 도구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프로그래밍 </a:t>
            </a:r>
            <a:r>
              <a:rPr lang="ko-KR" altLang="en-US" sz="1200" dirty="0">
                <a:latin typeface="+mn-ea"/>
              </a:rPr>
              <a:t>언어</a:t>
            </a:r>
            <a:r>
              <a:rPr lang="en-US" altLang="ko-KR" sz="1200" dirty="0">
                <a:latin typeface="+mn-ea"/>
              </a:rPr>
              <a:t>: Python, Java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편집기</a:t>
            </a:r>
            <a:r>
              <a:rPr lang="en-US" altLang="ko-KR" sz="1200" dirty="0">
                <a:latin typeface="+mn-ea"/>
              </a:rPr>
              <a:t>: Visual Studio Code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빌드 </a:t>
            </a:r>
            <a:r>
              <a:rPr lang="ko-KR" altLang="en-US" sz="1200" dirty="0">
                <a:latin typeface="+mn-ea"/>
              </a:rPr>
              <a:t>도구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Gradle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버전 </a:t>
            </a:r>
            <a:r>
              <a:rPr lang="ko-KR" altLang="en-US" sz="1200" dirty="0">
                <a:latin typeface="+mn-ea"/>
              </a:rPr>
              <a:t>관리</a:t>
            </a:r>
            <a:r>
              <a:rPr lang="en-US" altLang="ko-KR" sz="1200" dirty="0">
                <a:latin typeface="+mn-ea"/>
              </a:rPr>
              <a:t>: GitHub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패키지 </a:t>
            </a:r>
            <a:r>
              <a:rPr lang="ko-KR" altLang="en-US" sz="1200" dirty="0">
                <a:latin typeface="+mn-ea"/>
              </a:rPr>
              <a:t>관리</a:t>
            </a:r>
            <a:r>
              <a:rPr lang="en-US" altLang="ko-KR" sz="1200" dirty="0">
                <a:latin typeface="+mn-ea"/>
              </a:rPr>
              <a:t>: pip, </a:t>
            </a:r>
            <a:r>
              <a:rPr lang="en-US" altLang="ko-KR" sz="1200" dirty="0" err="1" smtClean="0">
                <a:latin typeface="+mn-ea"/>
              </a:rPr>
              <a:t>conda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개발 프레임워크 및 라이브러리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err="1" smtClean="0">
                <a:latin typeface="+mn-ea"/>
              </a:rPr>
              <a:t>백엔드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프레임워크</a:t>
            </a:r>
            <a:r>
              <a:rPr lang="en-US" altLang="ko-KR" sz="1200" dirty="0">
                <a:latin typeface="+mn-ea"/>
              </a:rPr>
              <a:t>: Spring Boot, Flutter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err="1" smtClean="0">
                <a:latin typeface="+mn-ea"/>
              </a:rPr>
              <a:t>프론트엔드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라이브러리</a:t>
            </a:r>
            <a:r>
              <a:rPr lang="en-US" altLang="ko-KR" sz="12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웹 </a:t>
            </a:r>
            <a:r>
              <a:rPr lang="ko-KR" altLang="en-US" sz="1200" dirty="0" err="1">
                <a:latin typeface="+mn-ea"/>
              </a:rPr>
              <a:t>크롤링</a:t>
            </a:r>
            <a:r>
              <a:rPr lang="ko-KR" altLang="en-US" sz="1200" dirty="0">
                <a:latin typeface="+mn-ea"/>
              </a:rPr>
              <a:t> 라이브러리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BeautifulSoup</a:t>
            </a:r>
            <a:r>
              <a:rPr lang="en-US" altLang="ko-KR" sz="1200" dirty="0">
                <a:latin typeface="+mn-ea"/>
              </a:rPr>
              <a:t>, Selenium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데이터베이스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-MySQL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err="1" smtClean="0">
                <a:latin typeface="+mn-ea"/>
              </a:rPr>
              <a:t>클라우드</a:t>
            </a:r>
            <a:r>
              <a:rPr lang="ko-KR" altLang="en-US" sz="1200" dirty="0" smtClean="0">
                <a:latin typeface="+mn-ea"/>
              </a:rPr>
              <a:t> 및 배포 환경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err="1" smtClean="0">
                <a:latin typeface="+mn-ea"/>
              </a:rPr>
              <a:t>클라우드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프랫폼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컨테이너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웹 </a:t>
            </a:r>
            <a:r>
              <a:rPr lang="ko-KR" altLang="en-US" sz="1200" dirty="0">
                <a:latin typeface="+mn-ea"/>
              </a:rPr>
              <a:t>서버</a:t>
            </a:r>
            <a:r>
              <a:rPr lang="en-US" altLang="ko-KR" sz="1200" dirty="0">
                <a:latin typeface="+mn-ea"/>
              </a:rPr>
              <a:t>: </a:t>
            </a:r>
            <a:r>
              <a:rPr lang="en-US" altLang="ko-KR" sz="1200" dirty="0" smtClean="0">
                <a:latin typeface="+mn-ea"/>
              </a:rPr>
              <a:t>Apache</a:t>
            </a: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테스트 및 품질 관리 도구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테스트 도구</a:t>
            </a:r>
            <a:r>
              <a:rPr lang="en-US" altLang="ko-KR" sz="1200" dirty="0" smtClean="0">
                <a:latin typeface="+mn-ea"/>
              </a:rPr>
              <a:t>: Selenium</a:t>
            </a: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코드 품질 관리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en-US" altLang="ko-KR" sz="1200" dirty="0" err="1">
                <a:latin typeface="+mn-ea"/>
              </a:rPr>
              <a:t>ESLint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>Prettier</a:t>
            </a: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네트워크 및 기타 도구</a:t>
            </a:r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+mn-ea"/>
              </a:rPr>
              <a:t>-</a:t>
            </a:r>
            <a:r>
              <a:rPr lang="ko-KR" altLang="en-US" sz="1200" dirty="0" smtClean="0">
                <a:latin typeface="+mn-ea"/>
              </a:rPr>
              <a:t>협업 도구</a:t>
            </a:r>
            <a:r>
              <a:rPr lang="en-US" altLang="ko-KR" sz="1200" dirty="0" smtClean="0">
                <a:latin typeface="+mn-ea"/>
              </a:rPr>
              <a:t>: GitHub</a:t>
            </a: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28346" y="201336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</a:rPr>
              <a:t>개발 환경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0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0416" y="1532980"/>
            <a:ext cx="5763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레포지토리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://github.com/business-sixtick/recommend_movie.git</a:t>
            </a:r>
          </a:p>
        </p:txBody>
      </p:sp>
    </p:spTree>
    <p:extLst>
      <p:ext uri="{BB962C8B-B14F-4D97-AF65-F5344CB8AC3E}">
        <p14:creationId xmlns:p14="http://schemas.microsoft.com/office/powerpoint/2010/main" val="68689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7221" y="201336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/>
                </a:solidFill>
              </a:rPr>
              <a:t>DB </a:t>
            </a:r>
            <a:r>
              <a:rPr lang="ko-KR" altLang="en-US" sz="3200" dirty="0" smtClean="0">
                <a:solidFill>
                  <a:schemeClr val="bg1"/>
                </a:solidFill>
              </a:rPr>
              <a:t>서버 구축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3211" y="206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211" y="16063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6078" y="1178540"/>
            <a:ext cx="51527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계정 생성 후 루트 권한 부여</a:t>
            </a:r>
            <a:endParaRPr lang="en-US" altLang="ko-KR" sz="1600" b="1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사용자 계정을 생성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sixtick@sixtick-sub2</a:t>
            </a:r>
            <a:r>
              <a:rPr lang="en-US" altLang="ko-KR" sz="1200" dirty="0">
                <a:latin typeface="+mn-ea"/>
              </a:rPr>
              <a:t>:~$ </a:t>
            </a:r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adduser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ahncy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a</a:t>
            </a:r>
            <a:r>
              <a:rPr lang="en-US" altLang="ko-KR" sz="1200" dirty="0" err="1" smtClean="0">
                <a:latin typeface="+mn-ea"/>
              </a:rPr>
              <a:t>hncy</a:t>
            </a:r>
            <a:r>
              <a:rPr lang="ko-KR" altLang="en-US" sz="1200" dirty="0" smtClean="0">
                <a:latin typeface="+mn-ea"/>
              </a:rPr>
              <a:t>라는 사용자에게 루트 권한을 부여하기 위해 </a:t>
            </a:r>
            <a:r>
              <a:rPr lang="en-US" altLang="ko-KR" sz="1200" dirty="0" err="1" smtClean="0">
                <a:latin typeface="+mn-ea"/>
              </a:rPr>
              <a:t>visudo</a:t>
            </a:r>
            <a:r>
              <a:rPr lang="ko-KR" altLang="en-US" sz="1200" dirty="0" smtClean="0">
                <a:latin typeface="+mn-ea"/>
              </a:rPr>
              <a:t>라는 명령어를 이용해 </a:t>
            </a:r>
            <a:r>
              <a:rPr lang="en-US" altLang="ko-KR" sz="1200" dirty="0" err="1" smtClean="0">
                <a:latin typeface="+mn-ea"/>
              </a:rPr>
              <a:t>sudoers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파일을 편집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root@sixtick-sub2:~# </a:t>
            </a:r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visudo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파일의 끝 부분에 다음과 같은 내용을 추가함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a</a:t>
            </a:r>
            <a:r>
              <a:rPr lang="en-US" altLang="ko-KR" sz="1200" dirty="0" err="1" smtClean="0">
                <a:latin typeface="+mn-ea"/>
              </a:rPr>
              <a:t>hncy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ALL</a:t>
            </a:r>
            <a:r>
              <a:rPr lang="en-US" altLang="ko-KR" sz="1200" dirty="0">
                <a:latin typeface="+mn-ea"/>
              </a:rPr>
              <a:t>=(ALL) </a:t>
            </a:r>
            <a:r>
              <a:rPr lang="en-US" altLang="ko-KR" sz="1200" dirty="0" smtClean="0">
                <a:latin typeface="+mn-ea"/>
              </a:rPr>
              <a:t>ALL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루트 권한 부여 확인 완료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ahncy@sixtick-sub2:~$ </a:t>
            </a:r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whoami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[</a:t>
            </a:r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] </a:t>
            </a:r>
            <a:r>
              <a:rPr lang="en-US" altLang="ko-KR" sz="1200" dirty="0" err="1">
                <a:latin typeface="+mn-ea"/>
              </a:rPr>
              <a:t>ahncy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암호</a:t>
            </a:r>
            <a:r>
              <a:rPr lang="en-US" altLang="ko-KR" sz="1200" dirty="0">
                <a:latin typeface="+mn-ea"/>
              </a:rPr>
              <a:t>:</a:t>
            </a:r>
          </a:p>
          <a:p>
            <a:r>
              <a:rPr lang="en-US" altLang="ko-KR" sz="1200" dirty="0">
                <a:latin typeface="+mn-ea"/>
              </a:rPr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8691" y="1178540"/>
            <a:ext cx="51527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+mn-ea"/>
              </a:rPr>
              <a:t>Mysql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설치를 위한 준비</a:t>
            </a:r>
            <a:endParaRPr lang="en-US" altLang="ko-KR" sz="1600" b="1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최신 패키지 목록을 다운로드하여 업데이트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이때 이미 설치된 패키지는 변경되지 않음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ahncy@sixtick-sub2:~$ </a:t>
            </a:r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 apt </a:t>
            </a:r>
            <a:r>
              <a:rPr lang="en-US" altLang="ko-KR" sz="1200" dirty="0" smtClean="0">
                <a:latin typeface="+mn-ea"/>
              </a:rPr>
              <a:t>update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이미 설치된 패키지를 최신 버전으로 업데이트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ahncy@sixtick-sub2:~$ </a:t>
            </a:r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 apt </a:t>
            </a:r>
            <a:r>
              <a:rPr lang="en-US" altLang="ko-KR" sz="1200" dirty="0" smtClean="0">
                <a:latin typeface="+mn-ea"/>
              </a:rPr>
              <a:t>upgrade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Mysql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설치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ahncy@sixtick-sub2:~$ </a:t>
            </a:r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 apt install </a:t>
            </a:r>
            <a:r>
              <a:rPr lang="en-US" altLang="ko-KR" sz="1200" dirty="0" err="1" smtClean="0">
                <a:latin typeface="+mn-ea"/>
              </a:rPr>
              <a:t>mysql</a:t>
            </a:r>
            <a:r>
              <a:rPr lang="en-US" altLang="ko-KR" sz="1200" dirty="0" smtClean="0">
                <a:latin typeface="+mn-ea"/>
              </a:rPr>
              <a:t>-server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설치 점검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ahncy@sixtick-sub2:~$ </a:t>
            </a:r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 --version</a:t>
            </a:r>
          </a:p>
          <a:p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Ver</a:t>
            </a:r>
            <a:r>
              <a:rPr lang="en-US" altLang="ko-KR" sz="1200" dirty="0">
                <a:latin typeface="+mn-ea"/>
              </a:rPr>
              <a:t> 8.0.40-0ubuntu0.24.04.1 for Linux on x86_64 ((Ubuntu))</a:t>
            </a:r>
          </a:p>
        </p:txBody>
      </p:sp>
    </p:spTree>
    <p:extLst>
      <p:ext uri="{BB962C8B-B14F-4D97-AF65-F5344CB8AC3E}">
        <p14:creationId xmlns:p14="http://schemas.microsoft.com/office/powerpoint/2010/main" val="135735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7221" y="201336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/>
                </a:solidFill>
              </a:rPr>
              <a:t>DB </a:t>
            </a:r>
            <a:r>
              <a:rPr lang="ko-KR" altLang="en-US" sz="3200" dirty="0" smtClean="0">
                <a:solidFill>
                  <a:schemeClr val="bg1"/>
                </a:solidFill>
              </a:rPr>
              <a:t>서버 구축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3211" y="206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211" y="16063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999" y="1149178"/>
            <a:ext cx="515276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외부에서 </a:t>
            </a:r>
            <a:r>
              <a:rPr lang="en-US" altLang="ko-KR" sz="1600" b="1" dirty="0" err="1" smtClean="0">
                <a:latin typeface="+mn-ea"/>
              </a:rPr>
              <a:t>mysql</a:t>
            </a:r>
            <a:r>
              <a:rPr lang="ko-KR" altLang="en-US" sz="1600" b="1" dirty="0" smtClean="0">
                <a:latin typeface="+mn-ea"/>
              </a:rPr>
              <a:t>에 접속 가능하도록 설정</a:t>
            </a:r>
            <a:endParaRPr lang="en-US" altLang="ko-KR" sz="1600" b="1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Mysql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서버의 설정 파일 편집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ahncy@sixtick-sub2:~$ </a:t>
            </a:r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nano</a:t>
            </a:r>
            <a:r>
              <a:rPr lang="en-US" altLang="ko-KR" sz="1200" dirty="0">
                <a:latin typeface="+mn-ea"/>
              </a:rPr>
              <a:t> /</a:t>
            </a:r>
            <a:r>
              <a:rPr lang="en-US" altLang="ko-KR" sz="1200" dirty="0" err="1">
                <a:latin typeface="+mn-ea"/>
              </a:rPr>
              <a:t>etc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mysql.conf.d</a:t>
            </a:r>
            <a:r>
              <a:rPr lang="en-US" altLang="ko-KR" sz="1200" dirty="0">
                <a:latin typeface="+mn-ea"/>
              </a:rPr>
              <a:t>/</a:t>
            </a:r>
            <a:r>
              <a:rPr lang="en-US" altLang="ko-KR" sz="1200" dirty="0" err="1">
                <a:latin typeface="+mn-ea"/>
              </a:rPr>
              <a:t>mysqld.cnf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모든 외부 </a:t>
            </a:r>
            <a:r>
              <a:rPr lang="en-US" altLang="ko-KR" sz="1200" dirty="0" smtClean="0">
                <a:latin typeface="+mn-ea"/>
              </a:rPr>
              <a:t>IP</a:t>
            </a:r>
            <a:r>
              <a:rPr lang="ko-KR" altLang="en-US" sz="1200" dirty="0" smtClean="0">
                <a:latin typeface="+mn-ea"/>
              </a:rPr>
              <a:t>에서 접속할 수 있도록 </a:t>
            </a:r>
            <a:r>
              <a:rPr lang="en-US" altLang="ko-KR" sz="1200" dirty="0" smtClean="0">
                <a:latin typeface="+mn-ea"/>
              </a:rPr>
              <a:t>bind-address </a:t>
            </a:r>
            <a:r>
              <a:rPr lang="ko-KR" altLang="en-US" sz="1200" dirty="0" smtClean="0">
                <a:latin typeface="+mn-ea"/>
              </a:rPr>
              <a:t>수정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bind-address = </a:t>
            </a:r>
            <a:r>
              <a:rPr lang="en-US" altLang="ko-KR" sz="1200" dirty="0" smtClean="0">
                <a:latin typeface="+mn-ea"/>
              </a:rPr>
              <a:t>127.0.0.1 </a:t>
            </a:r>
            <a:r>
              <a:rPr lang="en-US" altLang="ko-KR" sz="12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200" dirty="0">
                <a:latin typeface="+mn-ea"/>
              </a:rPr>
              <a:t>bind-address = </a:t>
            </a:r>
            <a:r>
              <a:rPr lang="en-US" altLang="ko-KR" sz="1200" dirty="0" smtClean="0">
                <a:latin typeface="+mn-ea"/>
              </a:rPr>
              <a:t>0.0.0.0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설정을 반영하기 위해 </a:t>
            </a:r>
            <a:r>
              <a:rPr lang="ko-KR" altLang="en-US" sz="1200" dirty="0" err="1" smtClean="0">
                <a:latin typeface="+mn-ea"/>
              </a:rPr>
              <a:t>재시작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sudo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systemctl</a:t>
            </a:r>
            <a:r>
              <a:rPr lang="en-US" altLang="ko-KR" sz="1200" dirty="0">
                <a:latin typeface="+mn-ea"/>
              </a:rPr>
              <a:t> restart </a:t>
            </a:r>
            <a:r>
              <a:rPr lang="en-US" altLang="ko-KR" sz="1200" dirty="0" err="1">
                <a:latin typeface="+mn-ea"/>
              </a:rPr>
              <a:t>mysql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외부 사용자 생성과 모든 외부 </a:t>
            </a:r>
            <a:r>
              <a:rPr lang="en-US" altLang="ko-KR" sz="1200" dirty="0" smtClean="0">
                <a:latin typeface="+mn-ea"/>
              </a:rPr>
              <a:t>IP </a:t>
            </a:r>
            <a:r>
              <a:rPr lang="ko-KR" altLang="en-US" sz="1200" dirty="0" smtClean="0">
                <a:latin typeface="+mn-ea"/>
              </a:rPr>
              <a:t>주소의 접속을 허용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&gt; CREATE USER </a:t>
            </a:r>
            <a:r>
              <a:rPr lang="en-US" altLang="ko-KR" sz="1200" dirty="0" smtClean="0">
                <a:latin typeface="+mn-ea"/>
              </a:rPr>
              <a:t>＇</a:t>
            </a:r>
            <a:r>
              <a:rPr lang="en-US" altLang="ko-KR" sz="1200" dirty="0" err="1" smtClean="0">
                <a:latin typeface="+mn-ea"/>
              </a:rPr>
              <a:t>ahncho</a:t>
            </a:r>
            <a:r>
              <a:rPr lang="en-US" altLang="ko-KR" sz="1200" dirty="0" smtClean="0">
                <a:latin typeface="+mn-ea"/>
              </a:rPr>
              <a:t>＇@＇%＇ </a:t>
            </a:r>
            <a:r>
              <a:rPr lang="en-US" altLang="ko-KR" sz="1200" dirty="0">
                <a:latin typeface="+mn-ea"/>
              </a:rPr>
              <a:t>IDENTIFIED BY </a:t>
            </a:r>
            <a:r>
              <a:rPr lang="en-US" altLang="ko-KR" sz="1200" dirty="0" smtClean="0">
                <a:latin typeface="+mn-ea"/>
              </a:rPr>
              <a:t>&lt;</a:t>
            </a:r>
            <a:r>
              <a:rPr lang="en-US" altLang="ko-KR" sz="1200" dirty="0" err="1" smtClean="0">
                <a:latin typeface="+mn-ea"/>
              </a:rPr>
              <a:t>passwd</a:t>
            </a:r>
            <a:r>
              <a:rPr lang="en-US" altLang="ko-KR" sz="1200" dirty="0" smtClean="0">
                <a:latin typeface="+mn-ea"/>
              </a:rPr>
              <a:t>&gt;;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Query OK, 0 rows affected (0.02 sec)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Ahncho</a:t>
            </a:r>
            <a:r>
              <a:rPr lang="ko-KR" altLang="en-US" sz="1200" dirty="0" smtClean="0">
                <a:latin typeface="+mn-ea"/>
              </a:rPr>
              <a:t>라는 사용자에게 모든 권한 부여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&gt; GRANT ALL PRIVILEGES ON *.* TO '</a:t>
            </a:r>
            <a:r>
              <a:rPr lang="en-US" altLang="ko-KR" sz="1200" dirty="0" err="1">
                <a:latin typeface="+mn-ea"/>
              </a:rPr>
              <a:t>ahncho</a:t>
            </a:r>
            <a:r>
              <a:rPr lang="en-US" altLang="ko-KR" sz="1200" dirty="0">
                <a:latin typeface="+mn-ea"/>
              </a:rPr>
              <a:t>'@'%';</a:t>
            </a:r>
          </a:p>
          <a:p>
            <a:r>
              <a:rPr lang="en-US" altLang="ko-KR" sz="1200" dirty="0">
                <a:latin typeface="+mn-ea"/>
              </a:rPr>
              <a:t>Query OK, 0 rows affected (0.01 sec)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권한 설정을 즉시 반영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&gt; FLUSH PRIVILEGES;</a:t>
            </a:r>
          </a:p>
          <a:p>
            <a:r>
              <a:rPr lang="en-US" altLang="ko-KR" sz="1200" dirty="0">
                <a:latin typeface="+mn-ea"/>
              </a:rPr>
              <a:t>Query OK, 0 rows affected (0.01 sec)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8770" y="1149178"/>
            <a:ext cx="515276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외부에서 </a:t>
            </a:r>
            <a:r>
              <a:rPr lang="en-US" altLang="ko-KR" sz="1600" b="1" dirty="0" err="1" smtClean="0">
                <a:latin typeface="+mn-ea"/>
              </a:rPr>
              <a:t>mysql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접속 및 데이터베이스의 테이블 생성</a:t>
            </a:r>
            <a:endParaRPr lang="en-US" altLang="ko-KR" sz="1600" b="1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생성한 외부 사용자로 </a:t>
            </a:r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접속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PS C:\Users\acy&gt; </a:t>
            </a:r>
            <a:r>
              <a:rPr lang="en-US" altLang="ko-KR" sz="1200" dirty="0" err="1" smtClean="0">
                <a:latin typeface="+mn-ea"/>
              </a:rPr>
              <a:t>mysql</a:t>
            </a:r>
            <a:r>
              <a:rPr lang="en-US" altLang="ko-KR" sz="1200" dirty="0" smtClean="0">
                <a:latin typeface="+mn-ea"/>
              </a:rPr>
              <a:t> –u </a:t>
            </a:r>
            <a:r>
              <a:rPr lang="en-US" altLang="ko-KR" sz="1200" dirty="0" err="1" smtClean="0">
                <a:latin typeface="+mn-ea"/>
              </a:rPr>
              <a:t>ahncho</a:t>
            </a:r>
            <a:r>
              <a:rPr lang="en-US" altLang="ko-KR" sz="1200" dirty="0" smtClean="0">
                <a:latin typeface="+mn-ea"/>
              </a:rPr>
              <a:t> –p –h 192.168.0.26 –P 3306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데이터베이스 생성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mysql</a:t>
            </a:r>
            <a:r>
              <a:rPr lang="en-US" altLang="ko-KR" sz="1200" dirty="0">
                <a:latin typeface="+mn-ea"/>
              </a:rPr>
              <a:t>&gt; create database movie</a:t>
            </a:r>
            <a:r>
              <a:rPr lang="en-US" altLang="ko-KR" sz="1200" dirty="0" smtClean="0">
                <a:latin typeface="+mn-ea"/>
              </a:rPr>
              <a:t>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해당 데이터베이스에서 테이블 생성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Mysql</a:t>
            </a:r>
            <a:r>
              <a:rPr lang="en-US" altLang="ko-KR" sz="1200" dirty="0" smtClean="0">
                <a:latin typeface="+mn-ea"/>
              </a:rPr>
              <a:t>&gt; create </a:t>
            </a:r>
            <a:r>
              <a:rPr lang="en-US" altLang="ko-KR" sz="1200" dirty="0">
                <a:latin typeface="+mn-ea"/>
              </a:rPr>
              <a:t>table posters </a:t>
            </a:r>
            <a:r>
              <a:rPr lang="en-US" altLang="ko-KR" sz="1200" dirty="0" smtClean="0">
                <a:latin typeface="+mn-ea"/>
              </a:rPr>
              <a:t>(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id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auto-increment primary key</a:t>
            </a:r>
            <a:r>
              <a:rPr lang="en-US" altLang="ko-KR" sz="1200" dirty="0" smtClean="0">
                <a:latin typeface="+mn-ea"/>
              </a:rPr>
              <a:t>,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    image </a:t>
            </a:r>
            <a:r>
              <a:rPr lang="en-US" altLang="ko-KR" sz="1200" dirty="0" err="1">
                <a:latin typeface="+mn-ea"/>
              </a:rPr>
              <a:t>longblob</a:t>
            </a:r>
            <a:r>
              <a:rPr lang="en-US" altLang="ko-KR" sz="1200" dirty="0">
                <a:latin typeface="+mn-ea"/>
              </a:rPr>
              <a:t> not null, </a:t>
            </a:r>
          </a:p>
          <a:p>
            <a:r>
              <a:rPr lang="en-US" altLang="ko-KR" sz="1200" dirty="0">
                <a:latin typeface="+mn-ea"/>
              </a:rPr>
              <a:t>    title varchar(255) not null,</a:t>
            </a:r>
          </a:p>
          <a:p>
            <a:r>
              <a:rPr lang="en-US" altLang="ko-KR" sz="1200" dirty="0">
                <a:latin typeface="+mn-ea"/>
              </a:rPr>
              <a:t>    </a:t>
            </a:r>
            <a:r>
              <a:rPr lang="en-US" altLang="ko-KR" sz="1200" dirty="0" err="1">
                <a:latin typeface="+mn-ea"/>
              </a:rPr>
              <a:t>relYear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int</a:t>
            </a:r>
            <a:r>
              <a:rPr lang="en-US" altLang="ko-KR" sz="1200" dirty="0">
                <a:latin typeface="+mn-ea"/>
              </a:rPr>
              <a:t> not null,</a:t>
            </a:r>
          </a:p>
          <a:p>
            <a:r>
              <a:rPr lang="en-US" altLang="ko-KR" sz="1200" dirty="0">
                <a:latin typeface="+mn-ea"/>
              </a:rPr>
              <a:t>    rating varchar(20) not null,</a:t>
            </a:r>
          </a:p>
          <a:p>
            <a:r>
              <a:rPr lang="en-US" altLang="ko-KR" sz="1200" dirty="0">
                <a:latin typeface="+mn-ea"/>
              </a:rPr>
              <a:t>    </a:t>
            </a:r>
            <a:r>
              <a:rPr lang="en-US" altLang="ko-KR" sz="1200" dirty="0" err="1">
                <a:latin typeface="+mn-ea"/>
              </a:rPr>
              <a:t>runTime</a:t>
            </a:r>
            <a:r>
              <a:rPr lang="en-US" altLang="ko-KR" sz="1200" dirty="0">
                <a:latin typeface="+mn-ea"/>
              </a:rPr>
              <a:t> float not null,</a:t>
            </a:r>
          </a:p>
          <a:p>
            <a:r>
              <a:rPr lang="en-US" altLang="ko-KR" sz="1200" dirty="0">
                <a:latin typeface="+mn-ea"/>
              </a:rPr>
              <a:t>    genre varchar(255) not null,</a:t>
            </a:r>
          </a:p>
          <a:p>
            <a:r>
              <a:rPr lang="en-US" altLang="ko-KR" sz="1200" dirty="0">
                <a:latin typeface="+mn-ea"/>
              </a:rPr>
              <a:t>    director varchar(255) not null,</a:t>
            </a:r>
          </a:p>
          <a:p>
            <a:r>
              <a:rPr lang="en-US" altLang="ko-KR" sz="1200" dirty="0">
                <a:latin typeface="+mn-ea"/>
              </a:rPr>
              <a:t>    story varchar(2000) not null,</a:t>
            </a:r>
          </a:p>
          <a:p>
            <a:r>
              <a:rPr lang="en-US" altLang="ko-KR" sz="1200" dirty="0">
                <a:latin typeface="+mn-ea"/>
              </a:rPr>
              <a:t>    actor varchar(255) not null,</a:t>
            </a:r>
          </a:p>
          <a:p>
            <a:r>
              <a:rPr lang="en-US" altLang="ko-KR" sz="1200" dirty="0">
                <a:latin typeface="+mn-ea"/>
              </a:rPr>
              <a:t>    prod varchar(255) not null,</a:t>
            </a:r>
          </a:p>
          <a:p>
            <a:r>
              <a:rPr lang="en-US" altLang="ko-KR" sz="1200" dirty="0">
                <a:latin typeface="+mn-ea"/>
              </a:rPr>
              <a:t>    nation varchar(255) not null,</a:t>
            </a:r>
          </a:p>
          <a:p>
            <a:r>
              <a:rPr lang="en-US" altLang="ko-KR" sz="1200" dirty="0">
                <a:latin typeface="+mn-ea"/>
              </a:rPr>
              <a:t>    </a:t>
            </a:r>
            <a:r>
              <a:rPr lang="en-US" altLang="ko-KR" sz="1200" dirty="0" err="1">
                <a:latin typeface="+mn-ea"/>
              </a:rPr>
              <a:t>etc</a:t>
            </a:r>
            <a:r>
              <a:rPr lang="en-US" altLang="ko-KR" sz="1200" dirty="0">
                <a:latin typeface="+mn-ea"/>
              </a:rPr>
              <a:t> varchar(255)</a:t>
            </a:r>
          </a:p>
          <a:p>
            <a:r>
              <a:rPr lang="en-US" altLang="ko-KR" sz="1200" dirty="0">
                <a:latin typeface="+mn-ea"/>
              </a:rPr>
              <a:t>);</a:t>
            </a:r>
          </a:p>
          <a:p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5939787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337</TotalTime>
  <Words>816</Words>
  <Application>Microsoft Office PowerPoint</Application>
  <PresentationFormat>와이드스크린</PresentationFormat>
  <Paragraphs>193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HY중고딕</vt:lpstr>
      <vt:lpstr>Corbel</vt:lpstr>
      <vt:lpstr>Wingdings</vt:lpstr>
      <vt:lpstr>Wingdings 2</vt:lpstr>
      <vt:lpstr>틀</vt:lpstr>
      <vt:lpstr>영화 검색 및 추천 시스템</vt:lpstr>
      <vt:lpstr>프로젝트 일정</vt:lpstr>
      <vt:lpstr>프로젝트 개요 및 주요 기능</vt:lpstr>
      <vt:lpstr>시스템 구조 및 기술 스택</vt:lpstr>
      <vt:lpstr>기대 효과 및 확장 가능성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검색 및 추천 시스템</dc:title>
  <dc:creator>acy</dc:creator>
  <cp:lastModifiedBy>acy</cp:lastModifiedBy>
  <cp:revision>23</cp:revision>
  <dcterms:created xsi:type="dcterms:W3CDTF">2024-12-06T04:51:19Z</dcterms:created>
  <dcterms:modified xsi:type="dcterms:W3CDTF">2024-12-09T03:17:14Z</dcterms:modified>
</cp:coreProperties>
</file>