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67" r:id="rId16"/>
    <p:sldId id="274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outlineViewPr>
    <p:cViewPr>
      <p:scale>
        <a:sx n="33" d="100"/>
        <a:sy n="33" d="100"/>
      </p:scale>
      <p:origin x="0" y="-3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6"/>
          <p:cNvSpPr/>
          <p:nvPr userDrawn="1"/>
        </p:nvSpPr>
        <p:spPr>
          <a:xfrm>
            <a:off x="6168044" y="0"/>
            <a:ext cx="6023956" cy="4605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내용 개체 틀 2"/>
          <p:cNvSpPr txBox="1">
            <a:spLocks/>
          </p:cNvSpPr>
          <p:nvPr userDrawn="1"/>
        </p:nvSpPr>
        <p:spPr>
          <a:xfrm>
            <a:off x="574160" y="897775"/>
            <a:ext cx="11043680" cy="52536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Rectangle 37"/>
          <p:cNvSpPr/>
          <p:nvPr userDrawn="1"/>
        </p:nvSpPr>
        <p:spPr>
          <a:xfrm rot="5400000">
            <a:off x="2473452" y="4000500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영화 검색 및 추천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9848" y="4629213"/>
            <a:ext cx="4852780" cy="78259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 맞춤형 영화 검색 및 추천 솔루션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644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7220" y="201336"/>
            <a:ext cx="2509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</a:rPr>
              <a:t>DB </a:t>
            </a:r>
            <a:r>
              <a:rPr lang="ko-KR" altLang="en-US" sz="3200" dirty="0" smtClean="0">
                <a:solidFill>
                  <a:schemeClr val="bg1"/>
                </a:solidFill>
              </a:rPr>
              <a:t>구조 설계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13" y="1606378"/>
            <a:ext cx="5847261" cy="34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978" y="1613648"/>
            <a:ext cx="75232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전략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아니라</a:t>
            </a:r>
            <a:endParaRPr lang="en-US" altLang="ko-KR" dirty="0" smtClean="0"/>
          </a:p>
          <a:p>
            <a:r>
              <a:rPr lang="ko-KR" altLang="en-US" dirty="0" smtClean="0"/>
              <a:t>포스터 이미지와 해당 영화 상세 정보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나누어 만든다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다음과 같은 문제가 예상된다고 판단했다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테이블 크기 증가</a:t>
            </a:r>
            <a:endParaRPr lang="en-US" altLang="ko-KR" dirty="0" smtClean="0"/>
          </a:p>
          <a:p>
            <a:pPr lvl="1"/>
            <a:r>
              <a:rPr lang="ko-KR" altLang="en-US" dirty="0"/>
              <a:t>이미지를 포함하면 데이터베이스의 크기가 </a:t>
            </a:r>
            <a:r>
              <a:rPr lang="en-US" altLang="ko-KR" dirty="0"/>
              <a:t>MB </a:t>
            </a:r>
            <a:r>
              <a:rPr lang="ko-KR" altLang="en-US" dirty="0"/>
              <a:t>단위로 커질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성능 저하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처리할 때 큰 이미지 파일로 인해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성능이 느려진다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유지보수의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수정하거나 삭제할 때 시간이 걸린다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450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075" y="1032735"/>
            <a:ext cx="79432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posters </a:t>
            </a:r>
            <a:r>
              <a:rPr lang="ko-KR" altLang="en-US" dirty="0" smtClean="0"/>
              <a:t>테이블에서 이미지 칼럼을 삭제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테이블명을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movInfo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)</a:t>
            </a:r>
            <a:endParaRPr lang="fr-FR" altLang="ko-KR" dirty="0" smtClean="0"/>
          </a:p>
          <a:p>
            <a:r>
              <a:rPr lang="fr-FR" altLang="ko-KR" dirty="0" smtClean="0"/>
              <a:t>Mysql</a:t>
            </a:r>
            <a:r>
              <a:rPr lang="fr-FR" altLang="ko-KR" dirty="0"/>
              <a:t>&gt; alter table posters drop image</a:t>
            </a:r>
            <a:r>
              <a:rPr lang="fr-FR" altLang="ko-KR" dirty="0" smtClean="0"/>
              <a:t>;</a:t>
            </a:r>
          </a:p>
          <a:p>
            <a:endParaRPr lang="fr-FR" altLang="ko-KR" dirty="0"/>
          </a:p>
          <a:p>
            <a:r>
              <a:rPr lang="en-US" altLang="ko-KR" dirty="0" err="1" smtClean="0"/>
              <a:t>movPos</a:t>
            </a:r>
            <a:r>
              <a:rPr lang="ko-KR" altLang="en-US" dirty="0" smtClean="0"/>
              <a:t>라는 이미지를 담을 테이블 생성</a:t>
            </a:r>
            <a:endParaRPr lang="en-US" altLang="ko-KR" dirty="0" smtClean="0"/>
          </a:p>
          <a:p>
            <a:r>
              <a:rPr lang="en-US" altLang="ko-KR" dirty="0" err="1"/>
              <a:t>mysql</a:t>
            </a:r>
            <a:r>
              <a:rPr lang="en-US" altLang="ko-KR" dirty="0"/>
              <a:t>&gt; CREATE TABLE </a:t>
            </a:r>
            <a:r>
              <a:rPr lang="en-US" altLang="ko-KR" dirty="0" err="1"/>
              <a:t>movPos</a:t>
            </a:r>
            <a:r>
              <a:rPr lang="en-US" altLang="ko-KR" dirty="0"/>
              <a:t> (</a:t>
            </a:r>
          </a:p>
          <a:p>
            <a:r>
              <a:rPr lang="en-US" altLang="ko-KR" dirty="0"/>
              <a:t>    -&gt;     id INT AUTO_INCREMENT,</a:t>
            </a:r>
          </a:p>
          <a:p>
            <a:r>
              <a:rPr lang="en-US" altLang="ko-KR" dirty="0"/>
              <a:t>    -&gt;     </a:t>
            </a:r>
            <a:r>
              <a:rPr lang="en-US" altLang="ko-KR" dirty="0" err="1"/>
              <a:t>img</a:t>
            </a:r>
            <a:r>
              <a:rPr lang="en-US" altLang="ko-KR" dirty="0"/>
              <a:t> LONGBLOB NOT NULL,</a:t>
            </a:r>
          </a:p>
          <a:p>
            <a:r>
              <a:rPr lang="en-US" altLang="ko-KR" dirty="0"/>
              <a:t>    -&gt;     PRIMARY KEY (id)</a:t>
            </a:r>
          </a:p>
          <a:p>
            <a:r>
              <a:rPr lang="en-US" altLang="ko-KR" dirty="0"/>
              <a:t>    -&gt; 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3" y="3618058"/>
            <a:ext cx="4526010" cy="2521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75" y="3949942"/>
            <a:ext cx="540142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9416" y="1366221"/>
            <a:ext cx="5693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가시성을 위해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workbench 8.0 CE</a:t>
            </a:r>
            <a:r>
              <a:rPr lang="ko-KR" altLang="en-US" dirty="0" smtClean="0"/>
              <a:t>에서 작업을 진행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92" y="2100791"/>
            <a:ext cx="4921305" cy="32976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59" y="2664400"/>
            <a:ext cx="353426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7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8700" y="1092806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movInfo</a:t>
            </a:r>
            <a:r>
              <a:rPr lang="ko-KR" altLang="en-US" dirty="0" smtClean="0"/>
              <a:t>;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00" y="1606260"/>
            <a:ext cx="7830643" cy="676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46082" y="2641906"/>
            <a:ext cx="2290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movPos</a:t>
            </a:r>
            <a:r>
              <a:rPr lang="ko-KR" altLang="en-US" dirty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41" y="3051383"/>
            <a:ext cx="119079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7221" y="20133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</a:rPr>
              <a:t>DB </a:t>
            </a:r>
            <a:r>
              <a:rPr lang="ko-KR" altLang="en-US" sz="3200" dirty="0" smtClean="0">
                <a:solidFill>
                  <a:schemeClr val="bg1"/>
                </a:solidFill>
              </a:rPr>
              <a:t>서버 구축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96670" y="1673598"/>
            <a:ext cx="403196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mysql</a:t>
            </a:r>
            <a:r>
              <a:rPr lang="ko-KR" altLang="en-US" sz="1200" dirty="0"/>
              <a:t>&gt; DESCRIBE </a:t>
            </a:r>
            <a:r>
              <a:rPr lang="ko-KR" altLang="en-US" sz="1200" dirty="0" err="1"/>
              <a:t>posters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Field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         | </a:t>
            </a:r>
            <a:r>
              <a:rPr lang="ko-KR" altLang="en-US" sz="1200" dirty="0" err="1"/>
              <a:t>Null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Default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Extra</a:t>
            </a:r>
            <a:r>
              <a:rPr lang="ko-KR" altLang="en-US" sz="1200" dirty="0"/>
              <a:t>          |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       |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          | NO   | PRI | NULL    | </a:t>
            </a:r>
            <a:r>
              <a:rPr lang="ko-KR" altLang="en-US" sz="1200" dirty="0" err="1"/>
              <a:t>auto_increment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| 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image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longblob</a:t>
            </a:r>
            <a:r>
              <a:rPr lang="ko-KR" altLang="en-US" sz="1200" dirty="0"/>
              <a:t>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relYear</a:t>
            </a:r>
            <a:r>
              <a:rPr lang="ko-KR" altLang="en-US" sz="1200" dirty="0"/>
              <a:t>  |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    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rating</a:t>
            </a:r>
            <a:r>
              <a:rPr lang="ko-KR" altLang="en-US" sz="1200" dirty="0"/>
              <a:t>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(20)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runTime</a:t>
            </a:r>
            <a:r>
              <a:rPr lang="ko-KR" altLang="en-US" sz="1200" dirty="0"/>
              <a:t>  |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  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genre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director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actor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story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(2000)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prod</a:t>
            </a:r>
            <a:r>
              <a:rPr lang="ko-KR" altLang="en-US" sz="1200" dirty="0"/>
              <a:t> 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nation</a:t>
            </a:r>
            <a:r>
              <a:rPr lang="ko-KR" altLang="en-US" sz="1200" dirty="0"/>
              <a:t>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  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YES  |     | NULL    |                |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13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234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프링 부트 3 백엔드 개발자 되기: 자바 편 대표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41" y="1673889"/>
            <a:ext cx="3211568" cy="413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8984" y="1673889"/>
            <a:ext cx="436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부트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개발자 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 편</a:t>
            </a:r>
            <a:endParaRPr lang="en-US" altLang="ko-KR" dirty="0" smtClean="0"/>
          </a:p>
          <a:p>
            <a:r>
              <a:rPr lang="ko-KR" altLang="en-US" dirty="0" err="1" smtClean="0"/>
              <a:t>골든래빗</a:t>
            </a:r>
            <a:r>
              <a:rPr lang="ko-KR" altLang="en-US" dirty="0" smtClean="0"/>
              <a:t>㈜</a:t>
            </a:r>
            <a:endParaRPr lang="en-US" altLang="ko-KR" dirty="0" smtClean="0"/>
          </a:p>
          <a:p>
            <a:r>
              <a:rPr lang="ko-KR" altLang="en-US" dirty="0" smtClean="0"/>
              <a:t>신선영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4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72" y="2099193"/>
            <a:ext cx="8358536" cy="39587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85301" y="1255650"/>
            <a:ext cx="3047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스프링부트</a:t>
            </a:r>
            <a:r>
              <a:rPr lang="ko-KR" altLang="en-US" dirty="0" smtClean="0"/>
              <a:t> 프로젝트 만들기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://start.spring.io/</a:t>
            </a:r>
          </a:p>
        </p:txBody>
      </p:sp>
    </p:spTree>
    <p:extLst>
      <p:ext uri="{BB962C8B-B14F-4D97-AF65-F5344CB8AC3E}">
        <p14:creationId xmlns:p14="http://schemas.microsoft.com/office/powerpoint/2010/main" val="157085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5482" y="34424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6319" y="1033911"/>
            <a:ext cx="8979049" cy="507643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plugins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'java'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'3.2.0'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io.spring.dependency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-management'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'1.1.6'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ED7B89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E39C0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com.recommend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ED7B89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E39C0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'0.0.1-SNAPSHOT'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toolchain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ED7B89"/>
                </a:solidFill>
                <a:latin typeface="Consolas" panose="020B0609020204030204" pitchFamily="49" charset="0"/>
              </a:rPr>
              <a:t>languageVersion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E39C0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ED7B89"/>
                </a:solidFill>
                <a:latin typeface="Consolas" panose="020B0609020204030204" pitchFamily="49" charset="0"/>
              </a:rPr>
              <a:t>JavaLanguageVersion</a:t>
            </a:r>
            <a:r>
              <a:rPr lang="en-US" altLang="ko-KR" sz="1200" dirty="0" err="1">
                <a:solidFill>
                  <a:srgbClr val="272D3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0AA3D6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E3946A"/>
                </a:solidFill>
                <a:latin typeface="Consolas" panose="020B0609020204030204" pitchFamily="49" charset="0"/>
              </a:rPr>
              <a:t>17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}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configurations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AA3D6"/>
                </a:solidFill>
                <a:latin typeface="Consolas" panose="020B0609020204030204" pitchFamily="49" charset="0"/>
              </a:rPr>
              <a:t>compileOnly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0AA3D6"/>
                </a:solidFill>
                <a:latin typeface="Consolas" panose="020B0609020204030204" pitchFamily="49" charset="0"/>
              </a:rPr>
              <a:t>extendsFrom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ED7B89"/>
                </a:solidFill>
                <a:latin typeface="Consolas" panose="020B0609020204030204" pitchFamily="49" charset="0"/>
              </a:rPr>
              <a:t>annotationProcessor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}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repositories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AA3D6"/>
                </a:solidFill>
                <a:latin typeface="Consolas" panose="020B0609020204030204" pitchFamily="49" charset="0"/>
              </a:rPr>
              <a:t>mavenCentral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dependencies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implementation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org.springframework.boot:spring-boot-starter-data-jpa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AA3D6"/>
                </a:solidFill>
                <a:latin typeface="Consolas" panose="020B0609020204030204" pitchFamily="49" charset="0"/>
              </a:rPr>
              <a:t>implementation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org.springframework.boot:spring-boot-starter-web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AA3D6"/>
                </a:solidFill>
                <a:latin typeface="Consolas" panose="020B0609020204030204" pitchFamily="49" charset="0"/>
              </a:rPr>
              <a:t>compileOnly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org.projectlombok:lombok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AA3D6"/>
                </a:solidFill>
                <a:latin typeface="Consolas" panose="020B0609020204030204" pitchFamily="49" charset="0"/>
              </a:rPr>
              <a:t>developmentOnly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org.springframework.boot:spring-boot-devtools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AA3D6"/>
                </a:solidFill>
                <a:latin typeface="Consolas" panose="020B0609020204030204" pitchFamily="49" charset="0"/>
              </a:rPr>
              <a:t>runtimeOnly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com.mysql:mysql-connector-j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AA3D6"/>
                </a:solidFill>
                <a:latin typeface="Consolas" panose="020B0609020204030204" pitchFamily="49" charset="0"/>
              </a:rPr>
              <a:t>annotationProcessor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org.projectlombok:lombok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AA3D6"/>
                </a:solidFill>
                <a:latin typeface="Consolas" panose="020B0609020204030204" pitchFamily="49" charset="0"/>
              </a:rPr>
              <a:t>testImplementation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org.springframework.boot:spring-boot-starter-test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AA3D6"/>
                </a:solidFill>
                <a:latin typeface="Consolas" panose="020B0609020204030204" pitchFamily="49" charset="0"/>
              </a:rPr>
              <a:t>testRuntimeOnly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org.junit.platform:junit-platform-launcher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ED7B89"/>
                </a:solidFill>
                <a:latin typeface="Consolas" panose="020B0609020204030204" pitchFamily="49" charset="0"/>
              </a:rPr>
              <a:t>tasks</a:t>
            </a:r>
            <a:r>
              <a:rPr lang="en-US" altLang="ko-KR" sz="1200" dirty="0" err="1">
                <a:solidFill>
                  <a:srgbClr val="272D3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0AA3D6"/>
                </a:solidFill>
                <a:latin typeface="Consolas" panose="020B0609020204030204" pitchFamily="49" charset="0"/>
              </a:rPr>
              <a:t>named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'test'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AA3D6"/>
                </a:solidFill>
                <a:latin typeface="Consolas" panose="020B0609020204030204" pitchFamily="49" charset="0"/>
              </a:rPr>
              <a:t>useJUnitPlatform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272D3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9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9045" y="1065006"/>
            <a:ext cx="10807849" cy="495927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spring.application.name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movie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spring.datasource.url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://192.168.0.26:3306/movie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3F475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ahncho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US" altLang="ko-KR" sz="1200" dirty="0" smtClean="0">
                <a:solidFill>
                  <a:srgbClr val="3F4750"/>
                </a:solidFill>
                <a:latin typeface="Consolas" panose="020B0609020204030204" pitchFamily="49" charset="0"/>
              </a:rPr>
              <a:t>-class-name</a:t>
            </a:r>
            <a:r>
              <a:rPr lang="en-US" altLang="ko-KR" sz="1200" dirty="0" smtClean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 smtClean="0">
                <a:solidFill>
                  <a:srgbClr val="41AD4E"/>
                </a:solidFill>
                <a:latin typeface="Consolas" panose="020B0609020204030204" pitchFamily="49" charset="0"/>
              </a:rPr>
              <a:t>com.mysql.cj.jdbc.Driver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spring.datasource.initialization</a:t>
            </a:r>
            <a:r>
              <a:rPr lang="en-US" altLang="ko-KR" sz="1200" dirty="0" smtClean="0">
                <a:solidFill>
                  <a:srgbClr val="3F4750"/>
                </a:solidFill>
                <a:latin typeface="Consolas" panose="020B0609020204030204" pitchFamily="49" charset="0"/>
              </a:rPr>
              <a:t>-mode</a:t>
            </a:r>
            <a:r>
              <a:rPr lang="en-US" altLang="ko-KR" sz="1200" dirty="0" smtClean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always</a:t>
            </a:r>
          </a:p>
          <a:p>
            <a:r>
              <a:rPr lang="en-US" altLang="ko-KR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애플리케이션 시작 시 데이터 소스 초기화 스크립트를 항상 실행하도록 강제한다</a:t>
            </a:r>
            <a:endParaRPr lang="en-US" altLang="ko-KR" sz="1200" dirty="0" smtClean="0">
              <a:solidFill>
                <a:srgbClr val="41AD4E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데이터베이스 초기화와 관련된 문제를 해결한다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272D34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 smtClean="0">
                <a:solidFill>
                  <a:srgbClr val="272D34"/>
                </a:solidFill>
                <a:latin typeface="Consolas" panose="020B0609020204030204" pitchFamily="49" charset="0"/>
              </a:rPr>
              <a:t>이 설정으로 인해 스크립트가 자동으로 실행된다</a:t>
            </a:r>
            <a:endParaRPr lang="en-US" altLang="ko-KR" sz="1200" dirty="0" smtClean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r>
              <a:rPr lang="en-US" altLang="ko-KR" sz="1200" i="1" dirty="0">
                <a:solidFill>
                  <a:srgbClr val="202C3B"/>
                </a:solidFill>
                <a:latin typeface="Consolas" panose="020B0609020204030204" pitchFamily="49" charset="0"/>
              </a:rPr>
              <a:t># JPA </a:t>
            </a:r>
            <a:r>
              <a:rPr lang="ko-KR" altLang="en-US" sz="1200" i="1" dirty="0">
                <a:solidFill>
                  <a:srgbClr val="202C3B"/>
                </a:solidFill>
                <a:latin typeface="Consolas" panose="020B0609020204030204" pitchFamily="49" charset="0"/>
              </a:rPr>
              <a:t>설정</a:t>
            </a:r>
            <a:endParaRPr lang="ko-KR" altLang="en-US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spring.jpa.hibernate.ddl</a:t>
            </a:r>
            <a:r>
              <a:rPr lang="en-US" altLang="ko-KR" sz="1200" dirty="0" smtClean="0">
                <a:solidFill>
                  <a:srgbClr val="3F4750"/>
                </a:solidFill>
                <a:latin typeface="Consolas" panose="020B0609020204030204" pitchFamily="49" charset="0"/>
              </a:rPr>
              <a:t>-auto</a:t>
            </a:r>
            <a:r>
              <a:rPr lang="en-US" altLang="ko-KR" sz="1200" dirty="0" smtClean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US" altLang="ko-KR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 err="1" smtClean="0">
                <a:solidFill>
                  <a:srgbClr val="41AD4E"/>
                </a:solidFill>
                <a:latin typeface="Consolas" panose="020B0609020204030204" pitchFamily="49" charset="0"/>
              </a:rPr>
              <a:t>엔티티</a:t>
            </a:r>
            <a:r>
              <a:rPr lang="ko-KR" altLang="en-US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 클래스를 기준으로 데이터베이스 테이블을 자동 생성하거나 수정한다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3F4750"/>
                </a:solidFill>
                <a:latin typeface="Consolas" panose="020B0609020204030204" pitchFamily="49" charset="0"/>
              </a:rPr>
              <a:t>spring.jpa.show-sql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true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3F4750"/>
                </a:solidFill>
                <a:latin typeface="Consolas" panose="020B0609020204030204" pitchFamily="49" charset="0"/>
              </a:rPr>
              <a:t>spring.jpa.properties.hibernate.format_sql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true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spring.jpa.defer</a:t>
            </a:r>
            <a:r>
              <a:rPr lang="en-US" altLang="ko-KR" sz="1200" dirty="0" smtClean="0">
                <a:solidFill>
                  <a:srgbClr val="3F475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200" dirty="0" smtClean="0">
                <a:solidFill>
                  <a:srgbClr val="3F4750"/>
                </a:solidFill>
                <a:latin typeface="Consolas" panose="020B0609020204030204" pitchFamily="49" charset="0"/>
              </a:rPr>
              <a:t>-initialization</a:t>
            </a:r>
            <a:r>
              <a:rPr lang="en-US" altLang="ko-KR" sz="1200" dirty="0" smtClean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데이터 소스 초기화를 </a:t>
            </a:r>
            <a:r>
              <a:rPr lang="en-US" altLang="ko-KR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hibernate</a:t>
            </a:r>
            <a:r>
              <a:rPr lang="ko-KR" altLang="en-US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나 </a:t>
            </a:r>
            <a:r>
              <a:rPr lang="en-US" altLang="ko-KR" sz="1200" dirty="0" err="1" smtClean="0">
                <a:solidFill>
                  <a:srgbClr val="41AD4E"/>
                </a:solidFill>
                <a:latin typeface="Consolas" panose="020B0609020204030204" pitchFamily="49" charset="0"/>
              </a:rPr>
              <a:t>jpa</a:t>
            </a:r>
            <a:r>
              <a:rPr lang="en-US" altLang="ko-KR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관련 작업보다 나중에 실현되도록 지연한다</a:t>
            </a:r>
            <a:endParaRPr lang="en-US" altLang="ko-KR" sz="1200" dirty="0" smtClean="0">
              <a:solidFill>
                <a:srgbClr val="41AD4E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데이터 소스 초기화와 </a:t>
            </a:r>
            <a:r>
              <a:rPr lang="en-US" altLang="ko-KR" sz="1200" dirty="0" err="1" smtClean="0">
                <a:solidFill>
                  <a:srgbClr val="41AD4E"/>
                </a:solidFill>
                <a:latin typeface="Consolas" panose="020B0609020204030204" pitchFamily="49" charset="0"/>
              </a:rPr>
              <a:t>hibernat</a:t>
            </a:r>
            <a:r>
              <a:rPr lang="ko-KR" altLang="en-US" sz="1200" dirty="0" smtClean="0">
                <a:solidFill>
                  <a:srgbClr val="41AD4E"/>
                </a:solidFill>
                <a:latin typeface="Consolas" panose="020B0609020204030204" pitchFamily="49" charset="0"/>
              </a:rPr>
              <a:t>의 테이블 생성이 올바른 순서로 진행되도록 한다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r>
              <a:rPr lang="en-US" altLang="ko-KR" sz="1200" i="1" dirty="0">
                <a:solidFill>
                  <a:srgbClr val="202C3B"/>
                </a:solidFill>
                <a:latin typeface="Consolas" panose="020B0609020204030204" pitchFamily="49" charset="0"/>
              </a:rPr>
              <a:t># SQL </a:t>
            </a:r>
            <a:r>
              <a:rPr lang="ko-KR" altLang="en-US" sz="1200" i="1" dirty="0">
                <a:solidFill>
                  <a:srgbClr val="202C3B"/>
                </a:solidFill>
                <a:latin typeface="Consolas" panose="020B0609020204030204" pitchFamily="49" charset="0"/>
              </a:rPr>
              <a:t>로그 레벨 설정</a:t>
            </a:r>
            <a:endParaRPr lang="ko-KR" altLang="en-US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3F4750"/>
                </a:solidFill>
                <a:latin typeface="Consolas" panose="020B0609020204030204" pitchFamily="49" charset="0"/>
              </a:rPr>
              <a:t>logging.level.org.hibernate.SQL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DEBUG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3F4750"/>
                </a:solidFill>
                <a:latin typeface="Consolas" panose="020B0609020204030204" pitchFamily="49" charset="0"/>
              </a:rPr>
              <a:t>logging.level.org.hibernate.type.descriptor.sql.BasicBinder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TRACE</a:t>
            </a:r>
            <a:endParaRPr lang="en-US" altLang="ko-KR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r>
              <a:rPr lang="en-US" altLang="ko-KR" sz="1200" i="1" dirty="0">
                <a:solidFill>
                  <a:srgbClr val="202C3B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i="1" dirty="0" err="1">
                <a:solidFill>
                  <a:srgbClr val="202C3B"/>
                </a:solidFill>
                <a:latin typeface="Consolas" panose="020B0609020204030204" pitchFamily="49" charset="0"/>
              </a:rPr>
              <a:t>엔티티</a:t>
            </a:r>
            <a:r>
              <a:rPr lang="ko-KR" altLang="en-US" sz="1200" i="1" dirty="0">
                <a:solidFill>
                  <a:srgbClr val="202C3B"/>
                </a:solidFill>
                <a:latin typeface="Consolas" panose="020B0609020204030204" pitchFamily="49" charset="0"/>
              </a:rPr>
              <a:t> 스캔 및 </a:t>
            </a:r>
            <a:r>
              <a:rPr lang="en-US" altLang="ko-KR" sz="1200" i="1" dirty="0">
                <a:solidFill>
                  <a:srgbClr val="202C3B"/>
                </a:solidFill>
                <a:latin typeface="Consolas" panose="020B0609020204030204" pitchFamily="49" charset="0"/>
              </a:rPr>
              <a:t>JPA </a:t>
            </a:r>
            <a:r>
              <a:rPr lang="ko-KR" altLang="en-US" sz="1200" i="1" dirty="0" err="1">
                <a:solidFill>
                  <a:srgbClr val="202C3B"/>
                </a:solidFill>
                <a:latin typeface="Consolas" panose="020B0609020204030204" pitchFamily="49" charset="0"/>
              </a:rPr>
              <a:t>리포지토리</a:t>
            </a:r>
            <a:r>
              <a:rPr lang="ko-KR" altLang="en-US" sz="1200" i="1" dirty="0">
                <a:solidFill>
                  <a:srgbClr val="202C3B"/>
                </a:solidFill>
                <a:latin typeface="Consolas" panose="020B0609020204030204" pitchFamily="49" charset="0"/>
              </a:rPr>
              <a:t> 활성화 </a:t>
            </a:r>
            <a:r>
              <a:rPr lang="en-US" altLang="ko-KR" sz="1200" i="1" dirty="0">
                <a:solidFill>
                  <a:srgbClr val="202C3B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i="1" dirty="0">
                <a:solidFill>
                  <a:srgbClr val="202C3B"/>
                </a:solidFill>
                <a:latin typeface="Consolas" panose="020B0609020204030204" pitchFamily="49" charset="0"/>
              </a:rPr>
              <a:t>필요한 경우</a:t>
            </a:r>
            <a:r>
              <a:rPr lang="en-US" altLang="ko-KR" sz="1200" i="1" dirty="0">
                <a:solidFill>
                  <a:srgbClr val="202C3B"/>
                </a:solidFill>
                <a:latin typeface="Consolas" panose="020B0609020204030204" pitchFamily="49" charset="0"/>
              </a:rPr>
              <a:t>)</a:t>
            </a:r>
            <a:endParaRPr lang="ko-KR" altLang="en-US" sz="1200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3F4750"/>
                </a:solidFill>
                <a:latin typeface="Consolas" panose="020B0609020204030204" pitchFamily="49" charset="0"/>
              </a:rPr>
              <a:t>spring.jpa.entity</a:t>
            </a:r>
            <a:r>
              <a:rPr lang="en-US" altLang="ko-KR" sz="1200" dirty="0">
                <a:solidFill>
                  <a:srgbClr val="3F4750"/>
                </a:solidFill>
                <a:latin typeface="Consolas" panose="020B0609020204030204" pitchFamily="49" charset="0"/>
              </a:rPr>
              <a:t>-scan</a:t>
            </a:r>
            <a:r>
              <a:rPr lang="en-US" altLang="ko-KR" sz="1200" dirty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41AD4E"/>
                </a:solidFill>
                <a:latin typeface="Consolas" panose="020B0609020204030204" pitchFamily="49" charset="0"/>
              </a:rPr>
              <a:t>base-packages=</a:t>
            </a:r>
            <a:r>
              <a:rPr lang="en-US" altLang="ko-KR" sz="1200" dirty="0" err="1">
                <a:solidFill>
                  <a:srgbClr val="41AD4E"/>
                </a:solidFill>
                <a:latin typeface="Consolas" panose="020B0609020204030204" pitchFamily="49" charset="0"/>
              </a:rPr>
              <a:t>com.recommend.movie.springbootdeveloper.domain</a:t>
            </a:r>
            <a:endParaRPr lang="en-US" altLang="ko-KR" sz="1200" b="0" dirty="0">
              <a:solidFill>
                <a:srgbClr val="272D3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1374" y="279699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application.properties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58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프로젝트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일정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기획 및 일정 수립</a:t>
            </a:r>
            <a:endParaRPr lang="en-US" altLang="ko-KR" dirty="0" smtClean="0"/>
          </a:p>
          <a:p>
            <a:r>
              <a:rPr lang="ko-KR" altLang="en-US" dirty="0" smtClean="0"/>
              <a:t>개발환경 구축</a:t>
            </a:r>
            <a:endParaRPr lang="en-US" altLang="ko-KR" dirty="0" smtClean="0"/>
          </a:p>
          <a:p>
            <a:r>
              <a:rPr lang="ko-KR" altLang="en-US" dirty="0" smtClean="0"/>
              <a:t>데이터 수집 및 데이터베이스 연동</a:t>
            </a:r>
            <a:endParaRPr lang="en-US" altLang="ko-KR" dirty="0" smtClean="0"/>
          </a:p>
          <a:p>
            <a:r>
              <a:rPr lang="en-US" altLang="ko-KR" dirty="0" smtClean="0"/>
              <a:t>LLM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뷰 페이지 작성 및 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ko-KR" altLang="en-US" dirty="0" smtClean="0"/>
              <a:t>기능 테스트 및 배포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2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8895" y="114528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쿼리 자동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2024-12-10T14:14:27.436+09:00 </a:t>
            </a:r>
            <a:r>
              <a:rPr lang="ko-KR" altLang="en-US" dirty="0"/>
              <a:t>DEBUG 3008 --- [</a:t>
            </a:r>
            <a:r>
              <a:rPr lang="ko-KR" altLang="en-US" dirty="0" err="1"/>
              <a:t>movie</a:t>
            </a:r>
            <a:r>
              <a:rPr lang="ko-KR" altLang="en-US" dirty="0"/>
              <a:t>] [  </a:t>
            </a:r>
            <a:r>
              <a:rPr lang="ko-KR" altLang="en-US" dirty="0" err="1"/>
              <a:t>restartedMain</a:t>
            </a:r>
            <a:r>
              <a:rPr lang="ko-KR" altLang="en-US" dirty="0"/>
              <a:t>] </a:t>
            </a:r>
            <a:r>
              <a:rPr lang="ko-KR" altLang="en-US" dirty="0" err="1"/>
              <a:t>org.hibernate.SQL</a:t>
            </a:r>
            <a:r>
              <a:rPr lang="ko-KR" altLang="en-US" dirty="0"/>
              <a:t>                        :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article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id</a:t>
            </a:r>
            <a:r>
              <a:rPr lang="ko-KR" altLang="en-US" dirty="0"/>
              <a:t> </a:t>
            </a:r>
            <a:r>
              <a:rPr lang="ko-KR" altLang="en-US" dirty="0" err="1"/>
              <a:t>bigint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 </a:t>
            </a:r>
            <a:r>
              <a:rPr lang="ko-KR" altLang="en-US" dirty="0" err="1"/>
              <a:t>auto_increment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content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(255)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title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(255)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(</a:t>
            </a:r>
            <a:r>
              <a:rPr lang="ko-KR" altLang="en-US" dirty="0" err="1"/>
              <a:t>id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) </a:t>
            </a:r>
            <a:r>
              <a:rPr lang="ko-KR" altLang="en-US" dirty="0" err="1" smtClean="0"/>
              <a:t>engine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InnoDB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92" y="4953280"/>
            <a:ext cx="2067213" cy="781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9553" y="4313816"/>
            <a:ext cx="3377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애플리케이션을 실행하면 데이터베이스 내 테이블이 자동으로 만들어진다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601" y="2824392"/>
            <a:ext cx="5465968" cy="3150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8711" y="1070066"/>
            <a:ext cx="45961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실제 값이 스프링 부트 서버에 저장된 모습</a:t>
            </a:r>
            <a:endParaRPr lang="en-US" altLang="ko-KR" sz="1400" dirty="0" smtClean="0"/>
          </a:p>
          <a:p>
            <a:r>
              <a:rPr lang="ko-KR" altLang="en-US" sz="1400" dirty="0" smtClean="0"/>
              <a:t>아래 테스트는 </a:t>
            </a:r>
            <a:r>
              <a:rPr lang="ko-KR" altLang="en-US" sz="1400" dirty="0" err="1" smtClean="0"/>
              <a:t>포스트맨을</a:t>
            </a:r>
            <a:r>
              <a:rPr lang="ko-KR" altLang="en-US" sz="1400" dirty="0" smtClean="0"/>
              <a:t> 이용해 진행했다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포스트맨</a:t>
            </a:r>
            <a:endParaRPr lang="en-US" altLang="ko-KR" sz="1400" dirty="0" smtClean="0"/>
          </a:p>
          <a:p>
            <a:r>
              <a:rPr lang="en-US" altLang="ko-KR" sz="1400" dirty="0"/>
              <a:t>https://www.postman.com/</a:t>
            </a:r>
            <a:endParaRPr lang="en-US" altLang="ko-KR" sz="1400" dirty="0" smtClean="0"/>
          </a:p>
          <a:p>
            <a:r>
              <a:rPr lang="en-US" altLang="ko-KR" sz="1400" dirty="0" smtClean="0"/>
              <a:t>http </a:t>
            </a:r>
            <a:r>
              <a:rPr lang="ko-KR" altLang="en-US" sz="1400" dirty="0" smtClean="0"/>
              <a:t>요청을 보낼 수 있는 클라이언트 프로그램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개발을 마치고 웹 브라우저에서의 테스트를 대신한다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3039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3580" y="1029465"/>
            <a:ext cx="4434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Mysql</a:t>
            </a:r>
            <a:r>
              <a:rPr lang="ko-KR" altLang="en-US" sz="1200" dirty="0" smtClean="0"/>
              <a:t>에 등록된 사용자와 호스트 정보 확인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mysql</a:t>
            </a:r>
            <a:r>
              <a:rPr lang="ko-KR" altLang="en-US" sz="1200" dirty="0"/>
              <a:t>&gt; SELECT </a:t>
            </a:r>
            <a:r>
              <a:rPr lang="ko-KR" altLang="en-US" sz="1200" dirty="0" err="1"/>
              <a:t>User</a:t>
            </a:r>
            <a:r>
              <a:rPr lang="ko-KR" altLang="en-US" sz="1200" dirty="0"/>
              <a:t>, Host FROM </a:t>
            </a:r>
            <a:r>
              <a:rPr lang="ko-KR" altLang="en-US" sz="1200" dirty="0" err="1"/>
              <a:t>mysql.user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+------------------+-----------+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User</a:t>
            </a:r>
            <a:r>
              <a:rPr lang="ko-KR" altLang="en-US" sz="1200" dirty="0"/>
              <a:t>             | Host      |</a:t>
            </a:r>
          </a:p>
          <a:p>
            <a:r>
              <a:rPr lang="ko-KR" altLang="en-US" sz="1200" dirty="0"/>
              <a:t>+------------------+-----------+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ahncho</a:t>
            </a:r>
            <a:r>
              <a:rPr lang="ko-KR" altLang="en-US" sz="1200" dirty="0"/>
              <a:t>           | %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debian-sys-maint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mysql.infoschema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mysql.session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mysql.sys       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root</a:t>
            </a:r>
            <a:r>
              <a:rPr lang="ko-KR" altLang="en-US" sz="1200" dirty="0"/>
              <a:t>            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+------------------+-----------+</a:t>
            </a:r>
          </a:p>
          <a:p>
            <a:r>
              <a:rPr lang="ko-KR" altLang="en-US" sz="1200" dirty="0"/>
              <a:t>6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99103" y="102946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사용자의 권한 확인</a:t>
            </a:r>
            <a:endParaRPr lang="en-US" altLang="ko-KR" sz="1200" dirty="0" smtClean="0"/>
          </a:p>
          <a:p>
            <a:r>
              <a:rPr lang="ko-KR" altLang="en-US" sz="1200" dirty="0" smtClean="0"/>
              <a:t>대충 내용은 모든 권한을 </a:t>
            </a:r>
            <a:r>
              <a:rPr lang="ko-KR" altLang="en-US" sz="1200" dirty="0" err="1" smtClean="0"/>
              <a:t>부여받았다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mysql</a:t>
            </a:r>
            <a:r>
              <a:rPr lang="ko-KR" altLang="en-US" sz="1200" dirty="0"/>
              <a:t>&gt; SHOW GRANTS FOR '</a:t>
            </a:r>
            <a:r>
              <a:rPr lang="ko-KR" altLang="en-US" sz="1200" dirty="0" err="1"/>
              <a:t>ahncho</a:t>
            </a:r>
            <a:r>
              <a:rPr lang="ko-KR" altLang="en-US" sz="1200" dirty="0"/>
              <a:t>'@'%';</a:t>
            </a:r>
          </a:p>
          <a:p>
            <a:r>
              <a:rPr lang="ko-KR" altLang="en-US" sz="1200" dirty="0"/>
              <a:t>+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Grants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ahncho</a:t>
            </a:r>
            <a:r>
              <a:rPr lang="ko-KR" altLang="en-US" sz="1200" dirty="0"/>
              <a:t>@%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021980" y="3479180"/>
            <a:ext cx="698620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Spring.datasource.url</a:t>
            </a:r>
            <a:r>
              <a:rPr lang="ko-KR" altLang="en-US" sz="1200" dirty="0" smtClean="0"/>
              <a:t>과 </a:t>
            </a:r>
            <a:r>
              <a:rPr lang="en-US" altLang="ko-KR" sz="1200" dirty="0" err="1" smtClean="0"/>
              <a:t>mysql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user()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차이점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spring.datasource.url=</a:t>
            </a:r>
            <a:r>
              <a:rPr lang="en-US" altLang="ko-KR" sz="1200" dirty="0" err="1"/>
              <a:t>jdbc:mysql</a:t>
            </a:r>
            <a:r>
              <a:rPr lang="en-US" altLang="ko-KR" sz="1200" dirty="0"/>
              <a:t>://</a:t>
            </a:r>
            <a:r>
              <a:rPr lang="en-US" altLang="ko-KR" sz="1200" dirty="0" smtClean="0"/>
              <a:t>192.168.0.26:3306/movie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mysql</a:t>
            </a:r>
            <a:r>
              <a:rPr lang="en-US" altLang="ko-KR" sz="1200" dirty="0"/>
              <a:t>&gt; select user();</a:t>
            </a:r>
          </a:p>
          <a:p>
            <a:r>
              <a:rPr lang="en-US" altLang="ko-KR" sz="1200" dirty="0"/>
              <a:t>+----------------------+</a:t>
            </a:r>
          </a:p>
          <a:p>
            <a:r>
              <a:rPr lang="en-US" altLang="ko-KR" sz="1200" dirty="0"/>
              <a:t>| user()               |</a:t>
            </a:r>
          </a:p>
          <a:p>
            <a:r>
              <a:rPr lang="en-US" altLang="ko-KR" sz="1200" dirty="0"/>
              <a:t>+----------------------+</a:t>
            </a:r>
          </a:p>
          <a:p>
            <a:r>
              <a:rPr lang="en-US" altLang="ko-KR" sz="1200" dirty="0"/>
              <a:t>| ahncho@192.168.0.100 |</a:t>
            </a:r>
          </a:p>
          <a:p>
            <a:r>
              <a:rPr lang="en-US" altLang="ko-KR" sz="1200" dirty="0"/>
              <a:t>+----------------------+</a:t>
            </a:r>
          </a:p>
          <a:p>
            <a:r>
              <a:rPr lang="en-US" altLang="ko-KR" sz="1200" dirty="0"/>
              <a:t>1 row in set (0.00 sec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전자는 데이터베이스 서버가 위치한 </a:t>
            </a:r>
            <a:r>
              <a:rPr lang="en-US" altLang="ko-KR" sz="1200" dirty="0" err="1" smtClean="0"/>
              <a:t>ip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주소이고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후자는 현재 세션의 사용자와 호스트 정보를 반환한다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78387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7035" y="993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4750"/>
                </a:solidFill>
                <a:latin typeface="Consolas" panose="020B0609020204030204" pitchFamily="49" charset="0"/>
              </a:rPr>
              <a:t>삽입한 데이터 값이 반영이 안 될 경우 다음 코드를 </a:t>
            </a:r>
            <a:r>
              <a:rPr lang="en-US" altLang="ko-KR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application.properties</a:t>
            </a:r>
            <a:r>
              <a:rPr lang="ko-KR" altLang="en-US" dirty="0" smtClean="0">
                <a:solidFill>
                  <a:srgbClr val="3F4750"/>
                </a:solidFill>
                <a:latin typeface="Consolas" panose="020B0609020204030204" pitchFamily="49" charset="0"/>
              </a:rPr>
              <a:t>에 추가한다</a:t>
            </a:r>
            <a:endParaRPr lang="en-US" altLang="ko-KR" dirty="0" smtClean="0">
              <a:solidFill>
                <a:srgbClr val="3F475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spring.sql.init.mode</a:t>
            </a:r>
            <a:r>
              <a:rPr lang="en-US" altLang="ko-KR" dirty="0" smtClean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41AD4E"/>
                </a:solidFill>
                <a:latin typeface="Consolas" panose="020B0609020204030204" pitchFamily="49" charset="0"/>
              </a:rPr>
              <a:t>always</a:t>
            </a:r>
            <a:endParaRPr lang="en-US" altLang="ko-KR" dirty="0">
              <a:solidFill>
                <a:srgbClr val="272D3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프로젝트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개요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주요 기능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사용자가 </a:t>
            </a:r>
            <a:r>
              <a:rPr lang="ko-KR" altLang="en-US" dirty="0"/>
              <a:t>입력한 키워드를 </a:t>
            </a:r>
            <a:r>
              <a:rPr lang="ko-KR" altLang="en-US" dirty="0" smtClean="0"/>
              <a:t>바탕으로 관련 </a:t>
            </a:r>
            <a:r>
              <a:rPr lang="ko-KR" altLang="en-US" dirty="0"/>
              <a:t>영화들을 분석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추천하는 </a:t>
            </a:r>
            <a:r>
              <a:rPr lang="ko-KR" altLang="en-US" dirty="0" smtClean="0"/>
              <a:t>시스템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핵심 기술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LLM </a:t>
            </a:r>
            <a:r>
              <a:rPr lang="en-US" altLang="ko-KR" dirty="0"/>
              <a:t>(</a:t>
            </a:r>
            <a:r>
              <a:rPr lang="ko-KR" altLang="en-US" dirty="0"/>
              <a:t>대규모 언어 모델</a:t>
            </a:r>
            <a:r>
              <a:rPr lang="en-US" altLang="ko-KR" dirty="0"/>
              <a:t>), MySQL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 err="1" smtClean="0"/>
              <a:t>스트림릿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LLM </a:t>
            </a:r>
            <a:r>
              <a:rPr lang="ko-KR" altLang="en-US" dirty="0" smtClean="0"/>
              <a:t>기반 분석</a:t>
            </a:r>
            <a:r>
              <a:rPr lang="en-US" altLang="ko-KR" dirty="0" smtClean="0"/>
              <a:t>, MySQL </a:t>
            </a:r>
            <a:r>
              <a:rPr lang="ko-KR" altLang="en-US" dirty="0" smtClean="0"/>
              <a:t>기반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기반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 선택 및 맞춤형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39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시스템 구조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기술 스택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페이지</a:t>
            </a:r>
            <a:r>
              <a:rPr lang="en-US" altLang="ko-KR" dirty="0" smtClean="0"/>
              <a:t>, LLM </a:t>
            </a:r>
            <a:r>
              <a:rPr lang="en-US" altLang="ko-KR" dirty="0"/>
              <a:t>API, </a:t>
            </a:r>
            <a:r>
              <a:rPr lang="ko-KR" altLang="en-US" dirty="0"/>
              <a:t>데이터베이스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종합 정보 사이트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데이터 흐름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키워드 </a:t>
            </a:r>
            <a:r>
              <a:rPr lang="ko-KR" altLang="en-US" dirty="0"/>
              <a:t>입력 → </a:t>
            </a:r>
            <a:r>
              <a:rPr lang="en-US" altLang="ko-KR" dirty="0"/>
              <a:t>2. LLM </a:t>
            </a:r>
            <a:r>
              <a:rPr lang="ko-KR" altLang="en-US" dirty="0"/>
              <a:t>분석 → </a:t>
            </a:r>
            <a:r>
              <a:rPr lang="en-US" altLang="ko-KR" dirty="0" smtClean="0"/>
              <a:t>3. DB</a:t>
            </a:r>
            <a:r>
              <a:rPr lang="en-US" altLang="ko-KR" dirty="0"/>
              <a:t>/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결과 정렬 및 </a:t>
            </a:r>
            <a:r>
              <a:rPr lang="ko-KR" altLang="en-US" dirty="0" err="1"/>
              <a:t>필터링</a:t>
            </a:r>
            <a:r>
              <a:rPr lang="ko-KR" altLang="en-US" dirty="0"/>
              <a:t> →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제공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기술 스택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MySQL, </a:t>
            </a:r>
            <a:r>
              <a:rPr lang="en-US" altLang="ko-KR" dirty="0" smtClean="0"/>
              <a:t> LLM API, Python, Spring Boot, Flutter, </a:t>
            </a:r>
            <a:r>
              <a:rPr lang="en-US" altLang="ko-KR" dirty="0"/>
              <a:t>HTML5, </a:t>
            </a:r>
            <a:r>
              <a:rPr lang="en-US" altLang="ko-KR" dirty="0" err="1" smtClean="0"/>
              <a:t>BeautifulSoup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48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기대 효과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확장 가능성 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기대 효과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사용자 </a:t>
            </a:r>
            <a:r>
              <a:rPr lang="ko-KR" altLang="en-US" dirty="0"/>
              <a:t>영화 탐색 경험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빠르고 </a:t>
            </a:r>
            <a:r>
              <a:rPr lang="ko-KR" altLang="en-US" dirty="0"/>
              <a:t>정확한 영화 추천으로 시간 </a:t>
            </a:r>
            <a:r>
              <a:rPr lang="ko-KR" altLang="en-US" dirty="0" smtClean="0"/>
              <a:t>절약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최신 </a:t>
            </a:r>
            <a:r>
              <a:rPr lang="ko-KR" altLang="en-US" dirty="0"/>
              <a:t>트렌드 및 개인화된 정보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확장 가능성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OTT </a:t>
            </a:r>
            <a:r>
              <a:rPr lang="ko-KR" altLang="en-US" dirty="0" smtClean="0"/>
              <a:t>구독 및 현재 상영 영화 예매 연동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스프링부트</a:t>
            </a:r>
            <a:r>
              <a:rPr lang="ko-KR" altLang="en-US" dirty="0"/>
              <a:t> 또는 </a:t>
            </a:r>
            <a:r>
              <a:rPr lang="ko-KR" altLang="en-US" dirty="0" err="1" smtClean="0"/>
              <a:t>플러터로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72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845464" y="1090569"/>
            <a:ext cx="10501073" cy="4832058"/>
          </a:xfrm>
          <a:prstGeom prst="rect">
            <a:avLst/>
          </a:prstGeom>
          <a:ln>
            <a:noFill/>
          </a:ln>
          <a:effectLst/>
        </p:spPr>
        <p:txBody>
          <a:bodyPr numCol="3" spcCol="324000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</a:rPr>
              <a:t>운영 체제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-Windows 11 Pro (64-bit, build 22631)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하드웨어 사</a:t>
            </a:r>
            <a:r>
              <a:rPr lang="ko-KR" altLang="en-US" sz="1200" dirty="0">
                <a:latin typeface="+mn-ea"/>
              </a:rPr>
              <a:t>양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-CPU: </a:t>
            </a:r>
            <a:r>
              <a:rPr lang="ko-KR" altLang="en-US" sz="1200" dirty="0">
                <a:latin typeface="+mn-ea"/>
              </a:rPr>
              <a:t>11th </a:t>
            </a:r>
            <a:r>
              <a:rPr lang="ko-KR" altLang="en-US" sz="1200" dirty="0" err="1">
                <a:latin typeface="+mn-ea"/>
              </a:rPr>
              <a:t>Gen</a:t>
            </a:r>
            <a:r>
              <a:rPr lang="ko-KR" altLang="en-US" sz="1200" dirty="0">
                <a:latin typeface="+mn-ea"/>
              </a:rPr>
              <a:t> Intel(</a:t>
            </a:r>
            <a:r>
              <a:rPr lang="ko-KR" altLang="en-US" sz="1200" dirty="0" err="1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) </a:t>
            </a:r>
            <a:r>
              <a:rPr lang="ko-KR" altLang="en-US" sz="1200" dirty="0" err="1">
                <a:latin typeface="+mn-ea"/>
              </a:rPr>
              <a:t>Core</a:t>
            </a:r>
            <a:r>
              <a:rPr lang="ko-KR" altLang="en-US" sz="1200" dirty="0">
                <a:latin typeface="+mn-ea"/>
              </a:rPr>
              <a:t>(TM) i7-11700F @ 2.50GHz   2.50 </a:t>
            </a:r>
            <a:r>
              <a:rPr lang="ko-KR" altLang="en-US" sz="1200" dirty="0" err="1" smtClean="0">
                <a:latin typeface="+mn-ea"/>
              </a:rPr>
              <a:t>GHz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-RAM: </a:t>
            </a:r>
            <a:r>
              <a:rPr lang="ko-KR" altLang="en-US" sz="1200" dirty="0" smtClean="0">
                <a:latin typeface="+mn-ea"/>
              </a:rPr>
              <a:t>16.0GB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-GPU</a:t>
            </a:r>
            <a:r>
              <a:rPr lang="en-US" altLang="ko-KR" sz="1200" dirty="0">
                <a:latin typeface="+mn-ea"/>
              </a:rPr>
              <a:t>: NVIDIA GeForce RTX </a:t>
            </a:r>
            <a:r>
              <a:rPr lang="en-US" altLang="ko-KR" sz="1200" dirty="0" smtClean="0">
                <a:latin typeface="+mn-ea"/>
              </a:rPr>
              <a:t>306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소프트웨어 및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프로그래밍 </a:t>
            </a:r>
            <a:r>
              <a:rPr lang="ko-KR" altLang="en-US" sz="1200" dirty="0">
                <a:latin typeface="+mn-ea"/>
              </a:rPr>
              <a:t>언어</a:t>
            </a:r>
            <a:r>
              <a:rPr lang="en-US" altLang="ko-KR" sz="1200" dirty="0">
                <a:latin typeface="+mn-ea"/>
              </a:rPr>
              <a:t>: Python, Java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편집기</a:t>
            </a:r>
            <a:r>
              <a:rPr lang="en-US" altLang="ko-KR" sz="1200" dirty="0">
                <a:latin typeface="+mn-ea"/>
              </a:rPr>
              <a:t>: Visual Studio Code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빌드 </a:t>
            </a:r>
            <a:r>
              <a:rPr lang="ko-KR" altLang="en-US" sz="1200" dirty="0">
                <a:latin typeface="+mn-ea"/>
              </a:rPr>
              <a:t>도구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Gradle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버전 </a:t>
            </a:r>
            <a:r>
              <a:rPr lang="ko-KR" altLang="en-US" sz="1200" dirty="0">
                <a:latin typeface="+mn-ea"/>
              </a:rPr>
              <a:t>관리</a:t>
            </a:r>
            <a:r>
              <a:rPr lang="en-US" altLang="ko-KR" sz="1200" dirty="0">
                <a:latin typeface="+mn-ea"/>
              </a:rPr>
              <a:t>: GitHub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패키지 </a:t>
            </a:r>
            <a:r>
              <a:rPr lang="ko-KR" altLang="en-US" sz="1200" dirty="0">
                <a:latin typeface="+mn-ea"/>
              </a:rPr>
              <a:t>관리</a:t>
            </a:r>
            <a:r>
              <a:rPr lang="en-US" altLang="ko-KR" sz="1200" dirty="0">
                <a:latin typeface="+mn-ea"/>
              </a:rPr>
              <a:t>: pip, </a:t>
            </a:r>
            <a:r>
              <a:rPr lang="en-US" altLang="ko-KR" sz="1200" dirty="0" err="1" smtClean="0">
                <a:latin typeface="+mn-ea"/>
              </a:rPr>
              <a:t>conda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개발 프레임워크 및 라이브러리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백엔드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프레임워크</a:t>
            </a:r>
            <a:r>
              <a:rPr lang="en-US" altLang="ko-KR" sz="1200" dirty="0">
                <a:latin typeface="+mn-ea"/>
              </a:rPr>
              <a:t>: Spring Boot, Flutter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프론트엔드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라이브러리</a:t>
            </a:r>
            <a:r>
              <a:rPr lang="en-US" altLang="ko-KR" sz="12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웹 </a:t>
            </a:r>
            <a:r>
              <a:rPr lang="ko-KR" altLang="en-US" sz="1200" dirty="0" err="1">
                <a:latin typeface="+mn-ea"/>
              </a:rPr>
              <a:t>크롤링</a:t>
            </a:r>
            <a:r>
              <a:rPr lang="ko-KR" altLang="en-US" sz="1200" dirty="0">
                <a:latin typeface="+mn-ea"/>
              </a:rPr>
              <a:t> 라이브러리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BeautifulSoup</a:t>
            </a:r>
            <a:r>
              <a:rPr lang="en-US" altLang="ko-KR" sz="1200" dirty="0">
                <a:latin typeface="+mn-ea"/>
              </a:rPr>
              <a:t>, Selenium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데이터베이스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-MySQL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err="1" smtClean="0">
                <a:latin typeface="+mn-ea"/>
              </a:rPr>
              <a:t>클라우드</a:t>
            </a:r>
            <a:r>
              <a:rPr lang="ko-KR" altLang="en-US" sz="1200" dirty="0" smtClean="0">
                <a:latin typeface="+mn-ea"/>
              </a:rPr>
              <a:t> 및 배포 환경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클라우드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프랫폼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컨테이너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웹 </a:t>
            </a:r>
            <a:r>
              <a:rPr lang="ko-KR" altLang="en-US" sz="1200" dirty="0">
                <a:latin typeface="+mn-ea"/>
              </a:rPr>
              <a:t>서버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smtClean="0">
                <a:latin typeface="+mn-ea"/>
              </a:rPr>
              <a:t>Apache</a:t>
            </a: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테스트 및 품질 관리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테스트 도구</a:t>
            </a:r>
            <a:r>
              <a:rPr lang="en-US" altLang="ko-KR" sz="1200" dirty="0" smtClean="0">
                <a:latin typeface="+mn-ea"/>
              </a:rPr>
              <a:t>: Selenium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코드 품질 관리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ESLint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Prettier</a:t>
            </a: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네트워크 및 기타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협업 도구</a:t>
            </a:r>
            <a:r>
              <a:rPr lang="en-US" altLang="ko-KR" sz="1200" dirty="0" smtClean="0">
                <a:latin typeface="+mn-ea"/>
              </a:rPr>
              <a:t>: GitHub</a:t>
            </a: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8346" y="201336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</a:rPr>
              <a:t>개발 환경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0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0416" y="1532980"/>
            <a:ext cx="5763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레포지토리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://github.com/business-sixtick/recommend_movie.git</a:t>
            </a:r>
          </a:p>
        </p:txBody>
      </p:sp>
    </p:spTree>
    <p:extLst>
      <p:ext uri="{BB962C8B-B14F-4D97-AF65-F5344CB8AC3E}">
        <p14:creationId xmlns:p14="http://schemas.microsoft.com/office/powerpoint/2010/main" val="68689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7221" y="20133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</a:rPr>
              <a:t>DB </a:t>
            </a:r>
            <a:r>
              <a:rPr lang="ko-KR" altLang="en-US" sz="3200" dirty="0" smtClean="0">
                <a:solidFill>
                  <a:schemeClr val="bg1"/>
                </a:solidFill>
              </a:rPr>
              <a:t>서버 구축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6078" y="1178540"/>
            <a:ext cx="515276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계정 생성 후 루트 권한 부여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사용자 계정을 생성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sixtick@sixtick-sub2</a:t>
            </a:r>
            <a:r>
              <a:rPr lang="en-US" altLang="ko-KR" sz="1200" dirty="0">
                <a:latin typeface="+mn-ea"/>
              </a:rPr>
              <a:t>:~$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adduser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ahncy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a</a:t>
            </a:r>
            <a:r>
              <a:rPr lang="en-US" altLang="ko-KR" sz="1200" dirty="0" err="1" smtClean="0">
                <a:latin typeface="+mn-ea"/>
              </a:rPr>
              <a:t>hncy</a:t>
            </a:r>
            <a:r>
              <a:rPr lang="ko-KR" altLang="en-US" sz="1200" dirty="0" smtClean="0">
                <a:latin typeface="+mn-ea"/>
              </a:rPr>
              <a:t>라는 사용자에게 루트 권한을 부여하기 위해 </a:t>
            </a:r>
            <a:r>
              <a:rPr lang="en-US" altLang="ko-KR" sz="1200" dirty="0" err="1" smtClean="0">
                <a:latin typeface="+mn-ea"/>
              </a:rPr>
              <a:t>visudo</a:t>
            </a:r>
            <a:r>
              <a:rPr lang="ko-KR" altLang="en-US" sz="1200" dirty="0" smtClean="0">
                <a:latin typeface="+mn-ea"/>
              </a:rPr>
              <a:t>라는 명령어를 이용해 </a:t>
            </a:r>
            <a:r>
              <a:rPr lang="en-US" altLang="ko-KR" sz="1200" dirty="0" err="1" smtClean="0">
                <a:latin typeface="+mn-ea"/>
              </a:rPr>
              <a:t>sudoers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파일을 편집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root@sixtick-sub2:~#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visudo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파일의 끝 부분에 다음과 같은 내용을 추가함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a</a:t>
            </a:r>
            <a:r>
              <a:rPr lang="en-US" altLang="ko-KR" sz="1200" dirty="0" err="1" smtClean="0">
                <a:latin typeface="+mn-ea"/>
              </a:rPr>
              <a:t>hncy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ALL</a:t>
            </a:r>
            <a:r>
              <a:rPr lang="en-US" altLang="ko-KR" sz="1200" dirty="0">
                <a:latin typeface="+mn-ea"/>
              </a:rPr>
              <a:t>=(ALL) </a:t>
            </a:r>
            <a:r>
              <a:rPr lang="en-US" altLang="ko-KR" sz="1200" dirty="0" smtClean="0">
                <a:latin typeface="+mn-ea"/>
              </a:rPr>
              <a:t>ALL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루트 권한 부여 확인 완료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ahncy@sixtick-sub2:~$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whoami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root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8691" y="1178540"/>
            <a:ext cx="51527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+mn-ea"/>
              </a:rPr>
              <a:t>Mysql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설치를 위한 준비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최신 패키지 목록을 다운로드하여 업데이트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이때 이미 설치된 패키지는 변경되지 않음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ahncy@sixtick-sub2:~$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apt </a:t>
            </a:r>
            <a:r>
              <a:rPr lang="en-US" altLang="ko-KR" sz="1200" dirty="0" smtClean="0">
                <a:latin typeface="+mn-ea"/>
              </a:rPr>
              <a:t>update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이미 설치된 패키지를 최신 버전으로 업데이트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ahncy@sixtick-sub2:~$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apt </a:t>
            </a:r>
            <a:r>
              <a:rPr lang="en-US" altLang="ko-KR" sz="1200" dirty="0" smtClean="0">
                <a:latin typeface="+mn-ea"/>
              </a:rPr>
              <a:t>upgrade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설치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ahncy@sixtick-sub2:~$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apt install </a:t>
            </a:r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 smtClean="0">
                <a:latin typeface="+mn-ea"/>
              </a:rPr>
              <a:t>-server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설치 점검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ahncy@sixtick-sub2:~$ </a:t>
            </a:r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 --version</a:t>
            </a:r>
          </a:p>
          <a:p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Ver</a:t>
            </a:r>
            <a:r>
              <a:rPr lang="en-US" altLang="ko-KR" sz="1200" dirty="0">
                <a:latin typeface="+mn-ea"/>
              </a:rPr>
              <a:t> 8.0.40-0ubuntu0.24.04.1 for Linux on x86_64 ((Ubuntu))</a:t>
            </a:r>
          </a:p>
        </p:txBody>
      </p:sp>
    </p:spTree>
    <p:extLst>
      <p:ext uri="{BB962C8B-B14F-4D97-AF65-F5344CB8AC3E}">
        <p14:creationId xmlns:p14="http://schemas.microsoft.com/office/powerpoint/2010/main" val="135735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7221" y="20133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</a:rPr>
              <a:t>DB </a:t>
            </a:r>
            <a:r>
              <a:rPr lang="ko-KR" altLang="en-US" sz="3200" dirty="0" smtClean="0">
                <a:solidFill>
                  <a:schemeClr val="bg1"/>
                </a:solidFill>
              </a:rPr>
              <a:t>서버 구축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999" y="1149178"/>
            <a:ext cx="51527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외부에서 </a:t>
            </a:r>
            <a:r>
              <a:rPr lang="en-US" altLang="ko-KR" sz="1600" b="1" dirty="0" err="1" smtClean="0">
                <a:latin typeface="+mn-ea"/>
              </a:rPr>
              <a:t>mysql</a:t>
            </a:r>
            <a:r>
              <a:rPr lang="ko-KR" altLang="en-US" sz="1600" b="1" dirty="0" smtClean="0">
                <a:latin typeface="+mn-ea"/>
              </a:rPr>
              <a:t>에 접속 가능하도록 설정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서버의 설정 파일 편집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ahncy@sixtick-sub2:~$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nano</a:t>
            </a:r>
            <a:r>
              <a:rPr lang="en-US" altLang="ko-KR" sz="1200" dirty="0">
                <a:latin typeface="+mn-ea"/>
              </a:rPr>
              <a:t> /</a:t>
            </a:r>
            <a:r>
              <a:rPr lang="en-US" altLang="ko-KR" sz="1200" dirty="0" err="1">
                <a:latin typeface="+mn-ea"/>
              </a:rPr>
              <a:t>etc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mysql.conf.d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mysqld.cnf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모든 외부 </a:t>
            </a:r>
            <a:r>
              <a:rPr lang="en-US" altLang="ko-KR" sz="1200" dirty="0" smtClean="0">
                <a:latin typeface="+mn-ea"/>
              </a:rPr>
              <a:t>IP</a:t>
            </a:r>
            <a:r>
              <a:rPr lang="ko-KR" altLang="en-US" sz="1200" dirty="0" smtClean="0">
                <a:latin typeface="+mn-ea"/>
              </a:rPr>
              <a:t>에서 접속할 수 있도록 </a:t>
            </a:r>
            <a:r>
              <a:rPr lang="en-US" altLang="ko-KR" sz="1200" dirty="0" smtClean="0">
                <a:latin typeface="+mn-ea"/>
              </a:rPr>
              <a:t>bind-address </a:t>
            </a:r>
            <a:r>
              <a:rPr lang="ko-KR" altLang="en-US" sz="1200" dirty="0" smtClean="0">
                <a:latin typeface="+mn-ea"/>
              </a:rPr>
              <a:t>수정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bind-address = </a:t>
            </a:r>
            <a:r>
              <a:rPr lang="en-US" altLang="ko-KR" sz="1200" dirty="0" smtClean="0">
                <a:latin typeface="+mn-ea"/>
              </a:rPr>
              <a:t>127.0.0.1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latin typeface="+mn-ea"/>
              </a:rPr>
              <a:t>bind-address = </a:t>
            </a:r>
            <a:r>
              <a:rPr lang="en-US" altLang="ko-KR" sz="1200" dirty="0" smtClean="0">
                <a:latin typeface="+mn-ea"/>
              </a:rPr>
              <a:t>0.0.0.0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설정을 반영하기 위해 </a:t>
            </a:r>
            <a:r>
              <a:rPr lang="ko-KR" altLang="en-US" sz="1200" dirty="0" err="1" smtClean="0">
                <a:latin typeface="+mn-ea"/>
              </a:rPr>
              <a:t>재시작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systemctl</a:t>
            </a:r>
            <a:r>
              <a:rPr lang="en-US" altLang="ko-KR" sz="1200" dirty="0">
                <a:latin typeface="+mn-ea"/>
              </a:rPr>
              <a:t> restart </a:t>
            </a:r>
            <a:r>
              <a:rPr lang="en-US" altLang="ko-KR" sz="1200" dirty="0" err="1">
                <a:latin typeface="+mn-ea"/>
              </a:rPr>
              <a:t>mysql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외부 사용자 생성과 모든 외부 </a:t>
            </a:r>
            <a:r>
              <a:rPr lang="en-US" altLang="ko-KR" sz="1200" dirty="0" smtClean="0">
                <a:latin typeface="+mn-ea"/>
              </a:rPr>
              <a:t>IP </a:t>
            </a:r>
            <a:r>
              <a:rPr lang="ko-KR" altLang="en-US" sz="1200" dirty="0" smtClean="0">
                <a:latin typeface="+mn-ea"/>
              </a:rPr>
              <a:t>주소의 접속을 허용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&gt; CREATE USER </a:t>
            </a:r>
            <a:r>
              <a:rPr lang="en-US" altLang="ko-KR" sz="1200" dirty="0" smtClean="0">
                <a:latin typeface="+mn-ea"/>
              </a:rPr>
              <a:t>＇</a:t>
            </a:r>
            <a:r>
              <a:rPr lang="en-US" altLang="ko-KR" sz="1200" dirty="0" err="1" smtClean="0">
                <a:latin typeface="+mn-ea"/>
              </a:rPr>
              <a:t>ahncho</a:t>
            </a:r>
            <a:r>
              <a:rPr lang="en-US" altLang="ko-KR" sz="1200" dirty="0" smtClean="0">
                <a:latin typeface="+mn-ea"/>
              </a:rPr>
              <a:t>＇@＇%＇ </a:t>
            </a:r>
            <a:r>
              <a:rPr lang="en-US" altLang="ko-KR" sz="1200" dirty="0">
                <a:latin typeface="+mn-ea"/>
              </a:rPr>
              <a:t>IDENTIFIED BY </a:t>
            </a:r>
            <a:r>
              <a:rPr lang="en-US" altLang="ko-KR" sz="1200" dirty="0" smtClean="0">
                <a:latin typeface="+mn-ea"/>
              </a:rPr>
              <a:t>&lt;</a:t>
            </a:r>
            <a:r>
              <a:rPr lang="en-US" altLang="ko-KR" sz="1200" dirty="0" err="1" smtClean="0">
                <a:latin typeface="+mn-ea"/>
              </a:rPr>
              <a:t>passwd</a:t>
            </a:r>
            <a:r>
              <a:rPr lang="en-US" altLang="ko-KR" sz="1200" dirty="0" smtClean="0">
                <a:latin typeface="+mn-ea"/>
              </a:rPr>
              <a:t>&gt;;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Ahncho</a:t>
            </a:r>
            <a:r>
              <a:rPr lang="ko-KR" altLang="en-US" sz="1200" dirty="0" smtClean="0">
                <a:latin typeface="+mn-ea"/>
              </a:rPr>
              <a:t>라는 사용자에게 모든 권한 부여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&gt; GRANT ALL PRIVILEGES ON *.* TO '</a:t>
            </a:r>
            <a:r>
              <a:rPr lang="en-US" altLang="ko-KR" sz="1200" dirty="0" err="1">
                <a:latin typeface="+mn-ea"/>
              </a:rPr>
              <a:t>ahncho</a:t>
            </a:r>
            <a:r>
              <a:rPr lang="en-US" altLang="ko-KR" sz="1200" dirty="0">
                <a:latin typeface="+mn-ea"/>
              </a:rPr>
              <a:t>'@'%';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권한 설정을 즉시 반영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&gt; FLUSH PRIVILEGES</a:t>
            </a:r>
            <a:r>
              <a:rPr lang="en-US" altLang="ko-KR" sz="1200" dirty="0" smtClean="0">
                <a:latin typeface="+mn-ea"/>
              </a:rPr>
              <a:t>;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8770" y="1149178"/>
            <a:ext cx="515276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외부에서 </a:t>
            </a:r>
            <a:r>
              <a:rPr lang="en-US" altLang="ko-KR" sz="1600" b="1" dirty="0" err="1" smtClean="0">
                <a:latin typeface="+mn-ea"/>
              </a:rPr>
              <a:t>mysql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접속 및 데이터베이스의 테이블 생성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생성한 외부 사용자로 </a:t>
            </a:r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접속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PS C:\Users\acy&gt; </a:t>
            </a:r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 smtClean="0">
                <a:latin typeface="+mn-ea"/>
              </a:rPr>
              <a:t> –u </a:t>
            </a:r>
            <a:r>
              <a:rPr lang="en-US" altLang="ko-KR" sz="1200" dirty="0" err="1" smtClean="0">
                <a:latin typeface="+mn-ea"/>
              </a:rPr>
              <a:t>ahncho</a:t>
            </a:r>
            <a:r>
              <a:rPr lang="en-US" altLang="ko-KR" sz="1200" dirty="0" smtClean="0">
                <a:latin typeface="+mn-ea"/>
              </a:rPr>
              <a:t> –p –h 192.168.0.26 –P 3306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데이터베이스 생성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&gt; create database movie</a:t>
            </a:r>
            <a:r>
              <a:rPr lang="en-US" altLang="ko-KR" sz="1200" dirty="0" smtClean="0">
                <a:latin typeface="+mn-ea"/>
              </a:rPr>
              <a:t>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해당 데이터베이스에서 테이블 생성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 smtClean="0">
                <a:latin typeface="+mn-ea"/>
              </a:rPr>
              <a:t>&gt; create </a:t>
            </a:r>
            <a:r>
              <a:rPr lang="en-US" altLang="ko-KR" sz="1200" dirty="0">
                <a:latin typeface="+mn-ea"/>
              </a:rPr>
              <a:t>table posters </a:t>
            </a:r>
            <a:r>
              <a:rPr lang="en-US" altLang="ko-KR" sz="1200" dirty="0" smtClean="0">
                <a:latin typeface="+mn-ea"/>
              </a:rPr>
              <a:t>(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id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auto-increment primary key</a:t>
            </a:r>
            <a:r>
              <a:rPr lang="en-US" altLang="ko-KR" sz="1200" dirty="0" smtClean="0">
                <a:latin typeface="+mn-ea"/>
              </a:rPr>
              <a:t>,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    image </a:t>
            </a:r>
            <a:r>
              <a:rPr lang="en-US" altLang="ko-KR" sz="1200" dirty="0" err="1">
                <a:latin typeface="+mn-ea"/>
              </a:rPr>
              <a:t>longblob</a:t>
            </a:r>
            <a:r>
              <a:rPr lang="en-US" altLang="ko-KR" sz="1200" dirty="0">
                <a:latin typeface="+mn-ea"/>
              </a:rPr>
              <a:t> not null, </a:t>
            </a:r>
          </a:p>
          <a:p>
            <a:r>
              <a:rPr lang="en-US" altLang="ko-KR" sz="1200" dirty="0">
                <a:latin typeface="+mn-ea"/>
              </a:rPr>
              <a:t>    title varchar(255) not null,</a:t>
            </a:r>
          </a:p>
          <a:p>
            <a:r>
              <a:rPr lang="en-US" altLang="ko-KR" sz="1200" dirty="0">
                <a:latin typeface="+mn-ea"/>
              </a:rPr>
              <a:t>    </a:t>
            </a:r>
            <a:r>
              <a:rPr lang="en-US" altLang="ko-KR" sz="1200" dirty="0" err="1">
                <a:latin typeface="+mn-ea"/>
              </a:rPr>
              <a:t>relYear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not null,</a:t>
            </a:r>
          </a:p>
          <a:p>
            <a:r>
              <a:rPr lang="en-US" altLang="ko-KR" sz="1200" dirty="0">
                <a:latin typeface="+mn-ea"/>
              </a:rPr>
              <a:t>    rating varchar(20) not null,</a:t>
            </a:r>
          </a:p>
          <a:p>
            <a:r>
              <a:rPr lang="en-US" altLang="ko-KR" sz="1200" dirty="0">
                <a:latin typeface="+mn-ea"/>
              </a:rPr>
              <a:t>    </a:t>
            </a:r>
            <a:r>
              <a:rPr lang="en-US" altLang="ko-KR" sz="1200" dirty="0" err="1">
                <a:latin typeface="+mn-ea"/>
              </a:rPr>
              <a:t>runTime</a:t>
            </a:r>
            <a:r>
              <a:rPr lang="en-US" altLang="ko-KR" sz="1200" dirty="0">
                <a:latin typeface="+mn-ea"/>
              </a:rPr>
              <a:t> float not null,</a:t>
            </a:r>
          </a:p>
          <a:p>
            <a:r>
              <a:rPr lang="en-US" altLang="ko-KR" sz="1200" dirty="0">
                <a:latin typeface="+mn-ea"/>
              </a:rPr>
              <a:t>    genre varchar(255) not null,</a:t>
            </a:r>
          </a:p>
          <a:p>
            <a:r>
              <a:rPr lang="en-US" altLang="ko-KR" sz="1200" dirty="0">
                <a:latin typeface="+mn-ea"/>
              </a:rPr>
              <a:t>    director varchar(255) not null,</a:t>
            </a:r>
          </a:p>
          <a:p>
            <a:r>
              <a:rPr lang="en-US" altLang="ko-KR" sz="1200" dirty="0">
                <a:latin typeface="+mn-ea"/>
              </a:rPr>
              <a:t>    story varchar(2000) not null,</a:t>
            </a:r>
          </a:p>
          <a:p>
            <a:r>
              <a:rPr lang="en-US" altLang="ko-KR" sz="1200" dirty="0">
                <a:latin typeface="+mn-ea"/>
              </a:rPr>
              <a:t>    actor varchar(255) not null,</a:t>
            </a:r>
          </a:p>
          <a:p>
            <a:r>
              <a:rPr lang="en-US" altLang="ko-KR" sz="1200" dirty="0">
                <a:latin typeface="+mn-ea"/>
              </a:rPr>
              <a:t>    prod varchar(255) not null,</a:t>
            </a:r>
          </a:p>
          <a:p>
            <a:r>
              <a:rPr lang="en-US" altLang="ko-KR" sz="1200" dirty="0">
                <a:latin typeface="+mn-ea"/>
              </a:rPr>
              <a:t>    nation varchar(255) not null,</a:t>
            </a:r>
          </a:p>
          <a:p>
            <a:r>
              <a:rPr lang="en-US" altLang="ko-KR" sz="1200" dirty="0">
                <a:latin typeface="+mn-ea"/>
              </a:rPr>
              <a:t>    </a:t>
            </a:r>
            <a:r>
              <a:rPr lang="en-US" altLang="ko-KR" sz="1200" dirty="0" err="1">
                <a:latin typeface="+mn-ea"/>
              </a:rPr>
              <a:t>etc</a:t>
            </a:r>
            <a:r>
              <a:rPr lang="en-US" altLang="ko-KR" sz="1200" dirty="0">
                <a:latin typeface="+mn-ea"/>
              </a:rPr>
              <a:t> varchar(255)</a:t>
            </a:r>
          </a:p>
          <a:p>
            <a:r>
              <a:rPr lang="en-US" altLang="ko-KR" sz="1200" dirty="0">
                <a:latin typeface="+mn-ea"/>
              </a:rPr>
              <a:t>);</a:t>
            </a:r>
          </a:p>
          <a:p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5939787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1370</TotalTime>
  <Words>1171</Words>
  <Application>Microsoft Office PowerPoint</Application>
  <PresentationFormat>와이드스크린</PresentationFormat>
  <Paragraphs>330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HY중고딕</vt:lpstr>
      <vt:lpstr>Consolas</vt:lpstr>
      <vt:lpstr>Corbel</vt:lpstr>
      <vt:lpstr>Wingdings</vt:lpstr>
      <vt:lpstr>Wingdings 2</vt:lpstr>
      <vt:lpstr>틀</vt:lpstr>
      <vt:lpstr>영화 검색 및 추천 시스템</vt:lpstr>
      <vt:lpstr>프로젝트 일정</vt:lpstr>
      <vt:lpstr>프로젝트 개요 및 주요 기능</vt:lpstr>
      <vt:lpstr>시스템 구조 및 기술 스택</vt:lpstr>
      <vt:lpstr>기대 효과 및 확장 가능성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검색 및 추천 시스템</dc:title>
  <dc:creator>acy</dc:creator>
  <cp:lastModifiedBy>acy</cp:lastModifiedBy>
  <cp:revision>51</cp:revision>
  <dcterms:created xsi:type="dcterms:W3CDTF">2024-12-06T04:51:19Z</dcterms:created>
  <dcterms:modified xsi:type="dcterms:W3CDTF">2024-12-10T11:11:21Z</dcterms:modified>
</cp:coreProperties>
</file>