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4" r:id="rId15"/>
    <p:sldId id="272" r:id="rId16"/>
    <p:sldId id="276" r:id="rId17"/>
    <p:sldId id="277" r:id="rId18"/>
    <p:sldId id="278" r:id="rId19"/>
    <p:sldId id="280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6357" autoAdjust="0"/>
  </p:normalViewPr>
  <p:slideViewPr>
    <p:cSldViewPr snapToGrid="0">
      <p:cViewPr varScale="1">
        <p:scale>
          <a:sx n="74" d="100"/>
          <a:sy n="74" d="100"/>
        </p:scale>
        <p:origin x="60" y="954"/>
      </p:cViewPr>
      <p:guideLst/>
    </p:cSldViewPr>
  </p:slideViewPr>
  <p:outlineViewPr>
    <p:cViewPr>
      <p:scale>
        <a:sx n="33" d="100"/>
        <a:sy n="33" d="100"/>
      </p:scale>
      <p:origin x="0" y="-3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1863-6368-41AB-AE25-E2C3DBA8B704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A7D0-8583-4BD7-8573-1330AC5B3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라마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활용한 파인 튜닝과 </a:t>
            </a:r>
            <a:r>
              <a:rPr lang="ko-KR" altLang="en-US" dirty="0" err="1" smtClean="0"/>
              <a:t>랭체인을</a:t>
            </a:r>
            <a:r>
              <a:rPr lang="ko-KR" altLang="en-US" dirty="0" smtClean="0"/>
              <a:t> 적용한 실시간 전문지식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EA7D0-8583-4BD7-8573-1330AC5B32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6168044" y="0"/>
            <a:ext cx="6023956" cy="4605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574160" y="897775"/>
            <a:ext cx="11043680" cy="5253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Rectangle 37"/>
          <p:cNvSpPr/>
          <p:nvPr userDrawn="1"/>
        </p:nvSpPr>
        <p:spPr>
          <a:xfrm rot="5400000">
            <a:off x="2473452" y="4000500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검색 및 추천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629213"/>
            <a:ext cx="4852780" cy="78259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맞춤형 영화 검색 및 추천 솔루션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64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008" y="1588481"/>
            <a:ext cx="75232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전략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아니라</a:t>
            </a:r>
            <a:endParaRPr lang="en-US" altLang="ko-KR" dirty="0" smtClean="0"/>
          </a:p>
          <a:p>
            <a:r>
              <a:rPr lang="ko-KR" altLang="en-US" dirty="0" smtClean="0"/>
              <a:t>포스터 이미지와 해당 영화 상세 정보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나누어 만든다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다음과 같은 문제가 예상된다고 판단했다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크기 증가</a:t>
            </a:r>
            <a:endParaRPr lang="en-US" altLang="ko-KR" dirty="0" smtClean="0"/>
          </a:p>
          <a:p>
            <a:pPr lvl="1"/>
            <a:r>
              <a:rPr lang="ko-KR" altLang="en-US" dirty="0"/>
              <a:t>이미지를 포함하면 데이터베이스의 크기가 </a:t>
            </a:r>
            <a:r>
              <a:rPr lang="en-US" altLang="ko-KR" dirty="0"/>
              <a:t>MB </a:t>
            </a:r>
            <a:r>
              <a:rPr lang="ko-KR" altLang="en-US" dirty="0"/>
              <a:t>단위로 커질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성능 저하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처리할 때 큰 이미지 파일로 인해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성능이 느려진다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유지보수의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수정하거나 삭제할 때 시간이 걸린다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450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075" y="1032735"/>
            <a:ext cx="7943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posters </a:t>
            </a:r>
            <a:r>
              <a:rPr lang="ko-KR" altLang="en-US" dirty="0" smtClean="0"/>
              <a:t>테이블에서 이미지 칼럼을 삭제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이후 </a:t>
            </a:r>
            <a:r>
              <a:rPr lang="ko-KR" altLang="en-US" dirty="0" err="1" smtClean="0"/>
              <a:t>테이블명을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movInfo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)</a:t>
            </a:r>
            <a:endParaRPr lang="fr-FR" altLang="ko-KR" dirty="0" smtClean="0"/>
          </a:p>
          <a:p>
            <a:r>
              <a:rPr lang="fr-FR" altLang="ko-KR" dirty="0" smtClean="0"/>
              <a:t>Mysql</a:t>
            </a:r>
            <a:r>
              <a:rPr lang="fr-FR" altLang="ko-KR" dirty="0"/>
              <a:t>&gt; alter table posters drop image</a:t>
            </a:r>
            <a:r>
              <a:rPr lang="fr-FR" altLang="ko-KR" dirty="0" smtClean="0"/>
              <a:t>;</a:t>
            </a:r>
          </a:p>
          <a:p>
            <a:endParaRPr lang="fr-FR" altLang="ko-KR" dirty="0"/>
          </a:p>
          <a:p>
            <a:r>
              <a:rPr lang="en-US" altLang="ko-KR" dirty="0" err="1" smtClean="0"/>
              <a:t>movPos</a:t>
            </a:r>
            <a:r>
              <a:rPr lang="ko-KR" altLang="en-US" dirty="0" smtClean="0"/>
              <a:t>라는 이미지를 담을 테이블 생성</a:t>
            </a:r>
            <a:endParaRPr lang="en-US" altLang="ko-KR" dirty="0" smtClean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 CREATE TABLE </a:t>
            </a:r>
            <a:r>
              <a:rPr lang="en-US" altLang="ko-KR" dirty="0" err="1"/>
              <a:t>movPos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    -&gt;     id INT AUTO_INCREMENT,</a:t>
            </a:r>
          </a:p>
          <a:p>
            <a:r>
              <a:rPr lang="en-US" altLang="ko-KR" dirty="0"/>
              <a:t>    -&gt;     </a:t>
            </a:r>
            <a:r>
              <a:rPr lang="en-US" altLang="ko-KR" dirty="0" err="1"/>
              <a:t>img</a:t>
            </a:r>
            <a:r>
              <a:rPr lang="en-US" altLang="ko-KR" dirty="0"/>
              <a:t> LONGBLOB NOT NULL,</a:t>
            </a:r>
          </a:p>
          <a:p>
            <a:r>
              <a:rPr lang="en-US" altLang="ko-KR" dirty="0"/>
              <a:t>    -&gt;     PRIMARY KEY (id)</a:t>
            </a:r>
          </a:p>
          <a:p>
            <a:r>
              <a:rPr lang="en-US" altLang="ko-KR" dirty="0"/>
              <a:t>    -&gt; 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3" y="3618058"/>
            <a:ext cx="4526010" cy="2521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75" y="3949942"/>
            <a:ext cx="540142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9416" y="1366221"/>
            <a:ext cx="5693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가시성을 위해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workbench 8.0 CE</a:t>
            </a:r>
            <a:r>
              <a:rPr lang="ko-KR" altLang="en-US" dirty="0" smtClean="0"/>
              <a:t>에서 작업을 진행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92" y="2100791"/>
            <a:ext cx="4921305" cy="32976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59" y="2664400"/>
            <a:ext cx="353426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7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8700" y="1092806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movInfo</a:t>
            </a:r>
            <a:r>
              <a:rPr lang="ko-KR" altLang="en-US" dirty="0" smtClean="0"/>
              <a:t>;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00" y="1606260"/>
            <a:ext cx="7830643" cy="676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6082" y="2641906"/>
            <a:ext cx="2290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movPos</a:t>
            </a:r>
            <a:r>
              <a:rPr lang="ko-KR" altLang="en-US" dirty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41" y="3051383"/>
            <a:ext cx="1190791" cy="6382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28141" y="2282629"/>
            <a:ext cx="403196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DESCRIBE </a:t>
            </a:r>
            <a:r>
              <a:rPr lang="ko-KR" altLang="en-US" sz="1200" dirty="0" err="1"/>
              <a:t>posters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Field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         |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Extra</a:t>
            </a:r>
            <a:r>
              <a:rPr lang="ko-KR" altLang="en-US" sz="1200" dirty="0"/>
              <a:t>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    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PRI | NULL    | </a:t>
            </a:r>
            <a:r>
              <a:rPr lang="ko-KR" altLang="en-US" sz="1200" dirty="0" err="1"/>
              <a:t>auto_increment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| 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image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longblob</a:t>
            </a:r>
            <a:r>
              <a:rPr lang="ko-KR" altLang="en-US" sz="1200" dirty="0"/>
              <a:t>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relYear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rating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(20)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runTime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genre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director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actor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story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(2000)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prod</a:t>
            </a:r>
            <a:r>
              <a:rPr lang="ko-KR" altLang="en-US" sz="1200" dirty="0"/>
              <a:t>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nation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 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YES  |     | NULL    |      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13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89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프링 부트 3 백엔드 개발자 되기: 자바 편 대표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41" y="1673889"/>
            <a:ext cx="3211568" cy="413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8984" y="1673889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부트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개발자 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편</a:t>
            </a:r>
            <a:endParaRPr lang="en-US" altLang="ko-KR" dirty="0" smtClean="0"/>
          </a:p>
          <a:p>
            <a:r>
              <a:rPr lang="ko-KR" altLang="en-US" dirty="0" err="1" smtClean="0"/>
              <a:t>골든래빗</a:t>
            </a:r>
            <a:r>
              <a:rPr lang="ko-KR" altLang="en-US" dirty="0" smtClean="0"/>
              <a:t>㈜</a:t>
            </a:r>
            <a:endParaRPr lang="en-US" altLang="ko-KR" dirty="0" smtClean="0"/>
          </a:p>
          <a:p>
            <a:r>
              <a:rPr lang="ko-KR" altLang="en-US" dirty="0" smtClean="0"/>
              <a:t>신선영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4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69" y="1698544"/>
            <a:ext cx="8358536" cy="39587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73362" y="1329212"/>
            <a:ext cx="26452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스프링부트</a:t>
            </a:r>
            <a:r>
              <a:rPr lang="ko-KR" altLang="en-US" sz="1200" dirty="0" smtClean="0"/>
              <a:t> 프로젝트의 틀을 만든다 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17978" y="201336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err="1" smtClean="0">
                <a:solidFill>
                  <a:schemeClr val="bg1"/>
                </a:solidFill>
              </a:rPr>
              <a:t>백엔드</a:t>
            </a:r>
            <a:r>
              <a:rPr lang="ko-KR" altLang="en-US" sz="3200" dirty="0" smtClean="0">
                <a:solidFill>
                  <a:schemeClr val="bg1"/>
                </a:solidFill>
              </a:rPr>
              <a:t> 설계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5620" y="5657277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https://start.spring.io/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085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8895" y="11452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쿼리 자동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2024-12-10T14:14:27.436+09:00 </a:t>
            </a:r>
            <a:r>
              <a:rPr lang="ko-KR" altLang="en-US" dirty="0"/>
              <a:t>DEBUG 3008 --- [</a:t>
            </a:r>
            <a:r>
              <a:rPr lang="ko-KR" altLang="en-US" dirty="0" err="1"/>
              <a:t>movie</a:t>
            </a:r>
            <a:r>
              <a:rPr lang="ko-KR" altLang="en-US" dirty="0"/>
              <a:t>] [  </a:t>
            </a:r>
            <a:r>
              <a:rPr lang="ko-KR" altLang="en-US" dirty="0" err="1"/>
              <a:t>restartedMain</a:t>
            </a:r>
            <a:r>
              <a:rPr lang="ko-KR" altLang="en-US" dirty="0"/>
              <a:t>] </a:t>
            </a:r>
            <a:r>
              <a:rPr lang="ko-KR" altLang="en-US" dirty="0" err="1"/>
              <a:t>org.hibernate.SQL</a:t>
            </a:r>
            <a:r>
              <a:rPr lang="ko-KR" altLang="en-US" dirty="0"/>
              <a:t>                        :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article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bigint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 </a:t>
            </a:r>
            <a:r>
              <a:rPr lang="ko-KR" altLang="en-US" dirty="0" err="1"/>
              <a:t>auto_increment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content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(255)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title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(255)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) </a:t>
            </a:r>
            <a:r>
              <a:rPr lang="ko-KR" altLang="en-US" dirty="0" err="1" smtClean="0"/>
              <a:t>engine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InnoDB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92" y="4953280"/>
            <a:ext cx="2067213" cy="781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9553" y="4313816"/>
            <a:ext cx="3377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애플리케이션을 실행하면 데이터베이스 내 테이블이 자동으로 만들어진다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01" y="2824392"/>
            <a:ext cx="5465968" cy="315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8711" y="1070066"/>
            <a:ext cx="45961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실제 값이 스프링 부트 서버에 저장된 모습</a:t>
            </a:r>
            <a:endParaRPr lang="en-US" altLang="ko-KR" sz="1400" dirty="0" smtClean="0"/>
          </a:p>
          <a:p>
            <a:r>
              <a:rPr lang="ko-KR" altLang="en-US" sz="1400" dirty="0" smtClean="0"/>
              <a:t>아래 테스트는 </a:t>
            </a:r>
            <a:r>
              <a:rPr lang="ko-KR" altLang="en-US" sz="1400" dirty="0" err="1" smtClean="0"/>
              <a:t>포스트맨을</a:t>
            </a:r>
            <a:r>
              <a:rPr lang="ko-KR" altLang="en-US" sz="1400" dirty="0" smtClean="0"/>
              <a:t> 이용해 진행했다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포스트맨</a:t>
            </a:r>
            <a:endParaRPr lang="en-US" altLang="ko-KR" sz="1400" dirty="0" smtClean="0"/>
          </a:p>
          <a:p>
            <a:r>
              <a:rPr lang="en-US" altLang="ko-KR" sz="1400" dirty="0"/>
              <a:t>https://www.postman.com/</a:t>
            </a:r>
            <a:endParaRPr lang="en-US" altLang="ko-KR" sz="1400" dirty="0" smtClean="0"/>
          </a:p>
          <a:p>
            <a:r>
              <a:rPr lang="en-US" altLang="ko-KR" sz="1400" dirty="0" smtClean="0"/>
              <a:t>http </a:t>
            </a:r>
            <a:r>
              <a:rPr lang="ko-KR" altLang="en-US" sz="1400" dirty="0" smtClean="0"/>
              <a:t>요청을 보낼 수 있는 클라이언트 프로그램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개발을 마치고 웹 브라우저에서의 테스트를 대신한다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03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3580" y="1029465"/>
            <a:ext cx="44344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에 등록된 사용자와 호스트 정보 확인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mysql</a:t>
            </a:r>
            <a:r>
              <a:rPr lang="ko-KR" altLang="en-US" sz="1200" dirty="0"/>
              <a:t>&gt; SELECT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, Host FROM </a:t>
            </a:r>
            <a:r>
              <a:rPr lang="ko-KR" altLang="en-US" sz="1200" dirty="0" err="1"/>
              <a:t>mysql.user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             | Host      |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           | %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debian-sys-maint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mysql.infoschema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mysql.session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mysql.sys    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root</a:t>
            </a:r>
            <a:r>
              <a:rPr lang="ko-KR" altLang="en-US" sz="1200" dirty="0"/>
              <a:t>             | </a:t>
            </a:r>
            <a:r>
              <a:rPr lang="ko-KR" altLang="en-US" sz="1200" dirty="0" err="1"/>
              <a:t>localhost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+------------------+-----------+</a:t>
            </a:r>
          </a:p>
          <a:p>
            <a:r>
              <a:rPr lang="ko-KR" altLang="en-US" sz="1200" dirty="0"/>
              <a:t>6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99103" y="102946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사용자의 권한 확인</a:t>
            </a:r>
            <a:endParaRPr lang="en-US" altLang="ko-KR" sz="1200" dirty="0" smtClean="0"/>
          </a:p>
          <a:p>
            <a:r>
              <a:rPr lang="ko-KR" altLang="en-US" sz="1200" dirty="0" smtClean="0"/>
              <a:t>대충 내용은 모든 권한을 </a:t>
            </a:r>
            <a:r>
              <a:rPr lang="ko-KR" altLang="en-US" sz="1200" dirty="0" err="1" smtClean="0"/>
              <a:t>부여받았다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mysql</a:t>
            </a:r>
            <a:r>
              <a:rPr lang="ko-KR" altLang="en-US" sz="1200" dirty="0"/>
              <a:t>&gt; SHOW GRANTS FOR '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'@'%';</a:t>
            </a:r>
          </a:p>
          <a:p>
            <a:r>
              <a:rPr lang="ko-KR" altLang="en-US" sz="1200" dirty="0"/>
              <a:t>+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Grants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ahncho</a:t>
            </a:r>
            <a:r>
              <a:rPr lang="ko-KR" altLang="en-US" sz="1200" dirty="0"/>
              <a:t>@%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21980" y="3479180"/>
            <a:ext cx="698620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Spring.datasource.url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user()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차이점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spring.datasource.url=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192.168.0.26:3306/movie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mysql</a:t>
            </a:r>
            <a:r>
              <a:rPr lang="en-US" altLang="ko-KR" sz="1200" dirty="0"/>
              <a:t>&gt; select user();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| user()               |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| ahncho@192.168.0.100 |</a:t>
            </a:r>
          </a:p>
          <a:p>
            <a:r>
              <a:rPr lang="en-US" altLang="ko-KR" sz="1200" dirty="0"/>
              <a:t>+----------------------+</a:t>
            </a:r>
          </a:p>
          <a:p>
            <a:r>
              <a:rPr lang="en-US" altLang="ko-KR" sz="1200" dirty="0"/>
              <a:t>1 row in set (0.00 sec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전자는 데이터베이스 서버가 위치한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주소이고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후자는 현재 세션의 사용자와 호스트 정보를 반환한다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8387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7035" y="993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3F4750"/>
                </a:solidFill>
                <a:latin typeface="Consolas" panose="020B0609020204030204" pitchFamily="49" charset="0"/>
              </a:rPr>
              <a:t>삽입한 데이터 값이 반영이 안 될 경우 다음 코드를 </a:t>
            </a:r>
            <a:r>
              <a:rPr lang="en-US" altLang="ko-KR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application.properties</a:t>
            </a:r>
            <a:r>
              <a:rPr lang="ko-KR" altLang="en-US" dirty="0" smtClean="0">
                <a:solidFill>
                  <a:srgbClr val="3F4750"/>
                </a:solidFill>
                <a:latin typeface="Consolas" panose="020B0609020204030204" pitchFamily="49" charset="0"/>
              </a:rPr>
              <a:t>에 추가한다</a:t>
            </a:r>
            <a:endParaRPr lang="en-US" altLang="ko-KR" dirty="0" smtClean="0">
              <a:solidFill>
                <a:srgbClr val="3F475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3F4750"/>
                </a:solidFill>
                <a:latin typeface="Consolas" panose="020B0609020204030204" pitchFamily="49" charset="0"/>
              </a:rPr>
              <a:t>spring.sql.init.mode</a:t>
            </a:r>
            <a:r>
              <a:rPr lang="en-US" altLang="ko-KR" dirty="0" smtClean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smtClean="0">
                <a:solidFill>
                  <a:srgbClr val="41AD4E"/>
                </a:solidFill>
                <a:latin typeface="Consolas" panose="020B0609020204030204" pitchFamily="49" charset="0"/>
              </a:rPr>
              <a:t>always</a:t>
            </a:r>
            <a:endParaRPr lang="en-US" altLang="ko-KR" dirty="0">
              <a:solidFill>
                <a:srgbClr val="272D3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7820" y="3109872"/>
            <a:ext cx="6649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WSL(Windows subsystem for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다운받는다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우분투까지 하는데 복잡하고 번거로워서 테스트용으로 사용했다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74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86" y="1403235"/>
            <a:ext cx="617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Docstring</a:t>
            </a:r>
            <a:r>
              <a:rPr lang="ko-KR" altLang="en-US" dirty="0"/>
              <a:t>은 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 등에 대한 설명을 포함하는 문자열로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en-US" altLang="ko-KR" dirty="0"/>
              <a:t>Python </a:t>
            </a:r>
            <a:r>
              <a:rPr lang="ko-KR" altLang="en-US" dirty="0"/>
              <a:t>코드의 문서화가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28" y="233388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Article.html </a:t>
            </a:r>
            <a:r>
              <a:rPr lang="ko-KR" altLang="en-US" dirty="0" smtClean="0"/>
              <a:t>파일의 일부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="/</a:t>
            </a:r>
            <a:r>
              <a:rPr lang="en-US" altLang="ko-KR" dirty="0" err="1"/>
              <a:t>js</a:t>
            </a:r>
            <a:r>
              <a:rPr lang="en-US" altLang="ko-KR" dirty="0"/>
              <a:t>/article.js"&gt;&lt;/script</a:t>
            </a:r>
            <a:r>
              <a:rPr lang="en-US" altLang="ko-KR" dirty="0" smtClean="0"/>
              <a:t>&gt;</a:t>
            </a:r>
            <a:endParaRPr lang="en-US" altLang="ko-KR" i="1" dirty="0" smtClean="0">
              <a:solidFill>
                <a:srgbClr val="202C3B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202C3B"/>
              </a:solidFill>
              <a:latin typeface="Consolas" panose="020B0609020204030204" pitchFamily="49" charset="0"/>
            </a:endParaRPr>
          </a:p>
          <a:p>
            <a:r>
              <a:rPr lang="en-US" altLang="ko-KR" i="1" dirty="0" smtClean="0">
                <a:solidFill>
                  <a:srgbClr val="202C3B"/>
                </a:solidFill>
                <a:latin typeface="Consolas" panose="020B0609020204030204" pitchFamily="49" charset="0"/>
              </a:rPr>
              <a:t># </a:t>
            </a:r>
            <a:r>
              <a:rPr lang="en-US" altLang="ko-KR" i="1" dirty="0" err="1">
                <a:solidFill>
                  <a:srgbClr val="202C3B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rgbClr val="202C3B"/>
                </a:solidFill>
                <a:latin typeface="Consolas" panose="020B0609020204030204" pitchFamily="49" charset="0"/>
              </a:rPr>
              <a:t>폴더에 </a:t>
            </a:r>
            <a:r>
              <a:rPr lang="en-US" altLang="ko-KR" i="1" dirty="0" err="1">
                <a:solidFill>
                  <a:srgbClr val="202C3B"/>
                </a:solidFill>
                <a:latin typeface="Consolas" panose="020B0609020204030204" pitchFamily="49" charset="0"/>
              </a:rPr>
              <a:t>js</a:t>
            </a:r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i="1" dirty="0">
                <a:solidFill>
                  <a:srgbClr val="202C3B"/>
                </a:solidFill>
                <a:latin typeface="Consolas" panose="020B0609020204030204" pitchFamily="49" charset="0"/>
              </a:rPr>
              <a:t>파일을 인식하지 못하면 명시적으로 경로를 지정해준다</a:t>
            </a:r>
            <a:endParaRPr lang="ko-KR" altLang="en-US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F4750"/>
                </a:solidFill>
                <a:latin typeface="Consolas" panose="020B0609020204030204" pitchFamily="49" charset="0"/>
              </a:rPr>
              <a:t>spring.web.resources.static</a:t>
            </a:r>
            <a:r>
              <a:rPr lang="en-US" altLang="ko-KR" dirty="0">
                <a:solidFill>
                  <a:srgbClr val="3F4750"/>
                </a:solidFill>
                <a:latin typeface="Consolas" panose="020B0609020204030204" pitchFamily="49" charset="0"/>
              </a:rPr>
              <a:t>-locations</a:t>
            </a:r>
            <a: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41AD4E"/>
                </a:solidFill>
                <a:latin typeface="Consolas" panose="020B0609020204030204" pitchFamily="49" charset="0"/>
              </a:rPr>
              <a:t>classpath</a:t>
            </a:r>
            <a:r>
              <a:rPr lang="en-US" altLang="ko-KR" dirty="0">
                <a:solidFill>
                  <a:srgbClr val="41AD4E"/>
                </a:solidFill>
                <a:latin typeface="Consolas" panose="020B0609020204030204" pitchFamily="49" charset="0"/>
              </a:rPr>
              <a:t>:/static/</a:t>
            </a:r>
            <a:endParaRPr lang="en-US" altLang="ko-KR" b="0" dirty="0">
              <a:solidFill>
                <a:srgbClr val="272D3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일정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기획 및 일정 수립</a:t>
            </a:r>
            <a:endParaRPr lang="en-US" altLang="ko-KR" dirty="0" smtClean="0"/>
          </a:p>
          <a:p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r>
              <a:rPr lang="ko-KR" altLang="en-US" dirty="0" smtClean="0"/>
              <a:t>데이터 수집 및 데이터베이스 연동</a:t>
            </a:r>
            <a:endParaRPr lang="en-US" altLang="ko-KR" dirty="0" smtClean="0"/>
          </a:p>
          <a:p>
            <a:r>
              <a:rPr lang="en-US" altLang="ko-KR" dirty="0" smtClean="0"/>
              <a:t>LLM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뷰 페이지 작성 및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기능 테스트 및 </a:t>
            </a:r>
            <a:r>
              <a:rPr lang="ko-KR" altLang="en-US" dirty="0" smtClean="0"/>
              <a:t>배포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팀원 및 담당 작업</a:t>
            </a:r>
            <a:endParaRPr lang="en-US" altLang="ko-KR" dirty="0"/>
          </a:p>
          <a:p>
            <a:r>
              <a:rPr lang="ko-KR" altLang="en-US" dirty="0" smtClean="0"/>
              <a:t>조영훈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인공지능 </a:t>
            </a:r>
            <a:r>
              <a:rPr lang="en-US" altLang="ko-KR" dirty="0" smtClean="0"/>
              <a:t>API(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ko-KR" altLang="en-US" dirty="0" err="1" smtClean="0"/>
              <a:t>안채연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2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0418" y="2173035"/>
            <a:ext cx="854558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describe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Field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        |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Extra</a:t>
            </a:r>
            <a:r>
              <a:rPr lang="ko-KR" altLang="en-US" sz="1200" dirty="0"/>
              <a:t>          |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      | </a:t>
            </a:r>
            <a:r>
              <a:rPr lang="ko-KR" altLang="en-US" sz="1200" dirty="0" err="1"/>
              <a:t>bigint</a:t>
            </a:r>
            <a:r>
              <a:rPr lang="ko-KR" altLang="en-US" sz="1200" dirty="0"/>
              <a:t>       | NO   | PRI | NULL    | </a:t>
            </a:r>
            <a:r>
              <a:rPr lang="ko-KR" altLang="en-US" sz="1200" dirty="0" err="1"/>
              <a:t>auto_increment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email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| NO   | UNI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password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| YES  |     | NULL    |                |</a:t>
            </a:r>
          </a:p>
          <a:p>
            <a:r>
              <a:rPr lang="ko-KR" altLang="en-US" sz="1200" dirty="0"/>
              <a:t>+----------+--------------+------+-----+---------+----------------+</a:t>
            </a:r>
          </a:p>
          <a:p>
            <a:r>
              <a:rPr lang="ko-KR" altLang="en-US" sz="1200" dirty="0"/>
              <a:t>3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*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email</a:t>
            </a:r>
            <a:r>
              <a:rPr lang="ko-KR" altLang="en-US" sz="1200" dirty="0"/>
              <a:t>          | </a:t>
            </a:r>
            <a:r>
              <a:rPr lang="ko-KR" altLang="en-US" sz="1200" dirty="0" err="1"/>
              <a:t>password</a:t>
            </a:r>
            <a:r>
              <a:rPr lang="ko-KR" altLang="en-US" sz="1200" dirty="0"/>
              <a:t>                                                     |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|  1 | 1234@naver.com | $2a$10$rQ19HiwTaiQ6jk/rfNQXVOfm3MHDuZ.0A6KG/</a:t>
            </a:r>
            <a:r>
              <a:rPr lang="ko-KR" altLang="en-US" sz="1200" dirty="0" err="1"/>
              <a:t>ad</a:t>
            </a:r>
            <a:r>
              <a:rPr lang="ko-KR" altLang="en-US" sz="1200" dirty="0"/>
              <a:t>/rj7kpuW//0YM2 |</a:t>
            </a:r>
          </a:p>
          <a:p>
            <a:r>
              <a:rPr lang="ko-KR" altLang="en-US" sz="1200" dirty="0"/>
              <a:t>+----+----------------+--------------------------------------------------------------+</a:t>
            </a:r>
          </a:p>
          <a:p>
            <a:r>
              <a:rPr lang="ko-KR" altLang="en-US" sz="1200" dirty="0"/>
              <a:t>1 </a:t>
            </a:r>
            <a:r>
              <a:rPr lang="ko-KR" altLang="en-US" sz="1200" dirty="0" err="1"/>
              <a:t>row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80220" y="12497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i="1" dirty="0">
                <a:solidFill>
                  <a:srgbClr val="202C3B"/>
                </a:solidFill>
                <a:latin typeface="Consolas" panose="020B0609020204030204" pitchFamily="49" charset="0"/>
              </a:rPr>
              <a:t>//1234@naver.com + 1234</a:t>
            </a:r>
            <a:endParaRPr lang="en-US" altLang="ko-KR" dirty="0">
              <a:solidFill>
                <a:srgbClr val="272D3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272D34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272D3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2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69974" y="1247308"/>
            <a:ext cx="10155650" cy="2355872"/>
            <a:chOff x="893805" y="2916717"/>
            <a:chExt cx="10155650" cy="2355872"/>
          </a:xfrm>
        </p:grpSpPr>
        <p:pic>
          <p:nvPicPr>
            <p:cNvPr id="5" name="Picture 2" descr="https://velog.velcdn.com/images%2Fjun7867%2Fpost%2Fcc01ef5e-b17f-45f9-ad28-cd5abb637f43%2F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805" y="2916717"/>
              <a:ext cx="4785541" cy="2355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velog.velcdn.com/images%2Fjun7867%2Fpost%2F80a5ab68-8c14-4c4a-9031-af3385704bf7%2Fima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648" y="2916717"/>
              <a:ext cx="4853807" cy="23558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069974" y="3603180"/>
            <a:ext cx="10155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https://velog.io/@jun7867/%EC%84%B8%EC%84%A0-%EA%B8%B0%EB%B0%98-%EC%9D%B8%EC%A6%9D%EA%B3%BC-%ED%86%A0%ED%81%B0-%EA%B8%B0%EB%B0%98-%EC%9D%B8%EC%A6%9DJWT-%EC%B0%A8%EC%9D%B4%EC%A0%90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975" y="4204726"/>
            <a:ext cx="4785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일반적으로 웹 어플리케이션의 서버는 수평 확장 방법을 택한다</a:t>
            </a:r>
            <a:endParaRPr lang="en-US" altLang="ko-KR" sz="1200" dirty="0" smtClean="0"/>
          </a:p>
          <a:p>
            <a:r>
              <a:rPr lang="ko-KR" altLang="en-US" sz="1200" dirty="0" smtClean="0"/>
              <a:t>즉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대가 아닌 여러 대의 서버가 요청을 처리한다</a:t>
            </a:r>
            <a:endParaRPr lang="en-US" altLang="ko-KR" sz="1200" dirty="0" smtClean="0"/>
          </a:p>
          <a:p>
            <a:r>
              <a:rPr lang="ko-KR" altLang="en-US" sz="1200" dirty="0" smtClean="0"/>
              <a:t>이때 별도의 작업이 없으면 세션 기반 인증 방식은 불일치 문제를 겪는다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반면에 토큰 기반 인증은 서버가 아닌 클라이언트가 인증 방식을 저장한다</a:t>
            </a:r>
            <a:endParaRPr lang="en-US" altLang="ko-KR" sz="1200" dirty="0" smtClean="0"/>
          </a:p>
          <a:p>
            <a:r>
              <a:rPr lang="ko-KR" altLang="en-US" sz="1200" dirty="0" smtClean="0"/>
              <a:t>이를 통해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비상태성을</a:t>
            </a:r>
            <a:r>
              <a:rPr lang="ko-KR" altLang="en-US" sz="1200" dirty="0" smtClean="0"/>
              <a:t> 그대로 활용하여 높은 확장성을 가진다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982799" y="4204726"/>
            <a:ext cx="363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비상태성</a:t>
            </a:r>
            <a:r>
              <a:rPr lang="en-US" altLang="ko-KR" sz="1200" dirty="0" smtClean="0"/>
              <a:t>(Stateless)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요청과 응답을 교환하는 동안 상태를 저장하는 못하는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특성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따라서 이전에 보냈던 요청과 응답을 기억하지 못한다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80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개요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주요 기능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입력한 키워드를 </a:t>
            </a:r>
            <a:r>
              <a:rPr lang="ko-KR" altLang="en-US" dirty="0" smtClean="0"/>
              <a:t>바탕으로 관련 </a:t>
            </a:r>
            <a:r>
              <a:rPr lang="ko-KR" altLang="en-US" dirty="0"/>
              <a:t>영화들을 분석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추천하는 </a:t>
            </a:r>
            <a:r>
              <a:rPr lang="ko-KR" altLang="en-US" dirty="0" smtClean="0"/>
              <a:t>시스템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핵심 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en-US" altLang="ko-KR" dirty="0"/>
              <a:t>(</a:t>
            </a:r>
            <a:r>
              <a:rPr lang="ko-KR" altLang="en-US" dirty="0"/>
              <a:t>대규모 언어 모델</a:t>
            </a:r>
            <a:r>
              <a:rPr lang="en-US" altLang="ko-KR" dirty="0"/>
              <a:t>), MySQL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 smtClean="0"/>
              <a:t>스트림릿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ko-KR" altLang="en-US" dirty="0" smtClean="0"/>
              <a:t>기반 분석</a:t>
            </a:r>
            <a:r>
              <a:rPr lang="en-US" altLang="ko-KR" dirty="0" smtClean="0"/>
              <a:t>, MySQL </a:t>
            </a:r>
            <a:r>
              <a:rPr lang="ko-KR" altLang="en-US" dirty="0" smtClean="0"/>
              <a:t>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 선택 및 맞춤형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시스템 구조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기술 스택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페이지</a:t>
            </a:r>
            <a:r>
              <a:rPr lang="en-US" altLang="ko-KR" dirty="0" smtClean="0"/>
              <a:t>, LLM </a:t>
            </a:r>
            <a:r>
              <a:rPr lang="en-US" altLang="ko-KR" dirty="0"/>
              <a:t>API, </a:t>
            </a:r>
            <a:r>
              <a:rPr lang="ko-KR" altLang="en-US" dirty="0"/>
              <a:t>데이터베이스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종합 정보 사이트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 흐름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키워드 </a:t>
            </a:r>
            <a:r>
              <a:rPr lang="ko-KR" altLang="en-US" dirty="0"/>
              <a:t>입력 → </a:t>
            </a:r>
            <a:r>
              <a:rPr lang="en-US" altLang="ko-KR" dirty="0"/>
              <a:t>2. LLM </a:t>
            </a:r>
            <a:r>
              <a:rPr lang="ko-KR" altLang="en-US" dirty="0"/>
              <a:t>분석 → </a:t>
            </a:r>
            <a:r>
              <a:rPr lang="en-US" altLang="ko-KR" dirty="0" smtClean="0"/>
              <a:t>3. DB</a:t>
            </a:r>
            <a:r>
              <a:rPr lang="en-US" altLang="ko-KR" dirty="0"/>
              <a:t>/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결과 정렬 및 </a:t>
            </a:r>
            <a:r>
              <a:rPr lang="ko-KR" altLang="en-US" dirty="0" err="1"/>
              <a:t>필터링</a:t>
            </a:r>
            <a:r>
              <a:rPr lang="ko-KR" altLang="en-US" dirty="0"/>
              <a:t> →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제공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MySQL, </a:t>
            </a:r>
            <a:r>
              <a:rPr lang="en-US" altLang="ko-KR" dirty="0" smtClean="0"/>
              <a:t> LLM API, Python, Spring Boot, Flutter, </a:t>
            </a:r>
            <a:r>
              <a:rPr lang="en-US" altLang="ko-KR" dirty="0"/>
              <a:t>HTML5, </a:t>
            </a:r>
            <a:r>
              <a:rPr lang="en-US" altLang="ko-KR" dirty="0" err="1" smtClean="0"/>
              <a:t>BeautifulSoup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48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기대 효과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확장 가능성 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기대 효과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ko-KR" altLang="en-US" dirty="0"/>
              <a:t>영화 탐색 경험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빠르고 </a:t>
            </a:r>
            <a:r>
              <a:rPr lang="ko-KR" altLang="en-US" dirty="0"/>
              <a:t>정확한 영화 추천으로 시간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최신 </a:t>
            </a:r>
            <a:r>
              <a:rPr lang="ko-KR" altLang="en-US" dirty="0"/>
              <a:t>트렌드 및 개인화된 정보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확장 가능성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OTT </a:t>
            </a:r>
            <a:r>
              <a:rPr lang="ko-KR" altLang="en-US" dirty="0" smtClean="0"/>
              <a:t>구독 및 현재 상영 영화 예매 연동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스프링부트</a:t>
            </a:r>
            <a:r>
              <a:rPr lang="ko-KR" altLang="en-US" dirty="0"/>
              <a:t> 또는 </a:t>
            </a:r>
            <a:r>
              <a:rPr lang="ko-KR" altLang="en-US" dirty="0" err="1" smtClean="0"/>
              <a:t>플러터로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2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845464" y="1090569"/>
            <a:ext cx="10501073" cy="4832058"/>
          </a:xfrm>
          <a:prstGeom prst="rect">
            <a:avLst/>
          </a:prstGeom>
          <a:ln>
            <a:noFill/>
          </a:ln>
          <a:effectLst/>
        </p:spPr>
        <p:txBody>
          <a:bodyPr numCol="3" spcCol="324000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</a:rPr>
              <a:t>운영 체제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-Windows 11 Pro (64-bit, build 22631)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하드웨어 사</a:t>
            </a:r>
            <a:r>
              <a:rPr lang="ko-KR" altLang="en-US" sz="1200" dirty="0">
                <a:latin typeface="+mn-ea"/>
              </a:rPr>
              <a:t>양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-CPU: </a:t>
            </a:r>
            <a:r>
              <a:rPr lang="ko-KR" altLang="en-US" sz="1200" dirty="0">
                <a:latin typeface="+mn-ea"/>
              </a:rPr>
              <a:t>11th </a:t>
            </a:r>
            <a:r>
              <a:rPr lang="ko-KR" altLang="en-US" sz="1200" dirty="0" err="1">
                <a:latin typeface="+mn-ea"/>
              </a:rPr>
              <a:t>Gen</a:t>
            </a:r>
            <a:r>
              <a:rPr lang="ko-KR" altLang="en-US" sz="1200" dirty="0">
                <a:latin typeface="+mn-ea"/>
              </a:rPr>
              <a:t> Intel(</a:t>
            </a:r>
            <a:r>
              <a:rPr lang="ko-KR" altLang="en-US" sz="1200" dirty="0" err="1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) </a:t>
            </a:r>
            <a:r>
              <a:rPr lang="ko-KR" altLang="en-US" sz="1200" dirty="0" err="1">
                <a:latin typeface="+mn-ea"/>
              </a:rPr>
              <a:t>Core</a:t>
            </a:r>
            <a:r>
              <a:rPr lang="ko-KR" altLang="en-US" sz="1200" dirty="0">
                <a:latin typeface="+mn-ea"/>
              </a:rPr>
              <a:t>(TM) i7-11700F @ 2.50GHz   2.50 </a:t>
            </a:r>
            <a:r>
              <a:rPr lang="ko-KR" altLang="en-US" sz="1200" dirty="0" err="1" smtClean="0">
                <a:latin typeface="+mn-ea"/>
              </a:rPr>
              <a:t>GHz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-RAM: </a:t>
            </a:r>
            <a:r>
              <a:rPr lang="ko-KR" altLang="en-US" sz="1200" dirty="0" smtClean="0">
                <a:latin typeface="+mn-ea"/>
              </a:rPr>
              <a:t>16.0GB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-GPU</a:t>
            </a:r>
            <a:r>
              <a:rPr lang="en-US" altLang="ko-KR" sz="1200" dirty="0">
                <a:latin typeface="+mn-ea"/>
              </a:rPr>
              <a:t>: NVIDIA GeForce RTX </a:t>
            </a:r>
            <a:r>
              <a:rPr lang="en-US" altLang="ko-KR" sz="1200" dirty="0" smtClean="0">
                <a:latin typeface="+mn-ea"/>
              </a:rPr>
              <a:t>306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소프트웨어 및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프로그래밍 </a:t>
            </a:r>
            <a:r>
              <a:rPr lang="ko-KR" altLang="en-US" sz="1200" dirty="0">
                <a:latin typeface="+mn-ea"/>
              </a:rPr>
              <a:t>언어</a:t>
            </a:r>
            <a:r>
              <a:rPr lang="en-US" altLang="ko-KR" sz="1200" dirty="0">
                <a:latin typeface="+mn-ea"/>
              </a:rPr>
              <a:t>: Python, Java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편집기</a:t>
            </a:r>
            <a:r>
              <a:rPr lang="en-US" altLang="ko-KR" sz="1200" dirty="0">
                <a:latin typeface="+mn-ea"/>
              </a:rPr>
              <a:t>: Visual Studio Code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빌드 </a:t>
            </a:r>
            <a:r>
              <a:rPr lang="ko-KR" altLang="en-US" sz="1200" dirty="0">
                <a:latin typeface="+mn-ea"/>
              </a:rPr>
              <a:t>도구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Gradle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버전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GitHub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패키지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pip, </a:t>
            </a:r>
            <a:r>
              <a:rPr lang="en-US" altLang="ko-KR" sz="1200" dirty="0" err="1" smtClean="0">
                <a:latin typeface="+mn-ea"/>
              </a:rPr>
              <a:t>conda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개발 프레임워크 및 라이브러리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백엔드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프레임워크</a:t>
            </a:r>
            <a:r>
              <a:rPr lang="en-US" altLang="ko-KR" sz="1200" dirty="0">
                <a:latin typeface="+mn-ea"/>
              </a:rPr>
              <a:t>: Spring Boot, Flutter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프론트엔드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라이브러리</a:t>
            </a:r>
            <a:r>
              <a:rPr lang="en-US" altLang="ko-KR" sz="12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라이브러리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BeautifulSoup</a:t>
            </a:r>
            <a:r>
              <a:rPr lang="en-US" altLang="ko-KR" sz="1200" dirty="0">
                <a:latin typeface="+mn-ea"/>
              </a:rPr>
              <a:t>, Selenium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데이터베이스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-MySQL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및 배포 환경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프랫폼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컨테이너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Apache</a:t>
            </a: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테스트 및 품질 관리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테스트 도구</a:t>
            </a:r>
            <a:r>
              <a:rPr lang="en-US" altLang="ko-KR" sz="1200" dirty="0" smtClean="0">
                <a:latin typeface="+mn-ea"/>
              </a:rPr>
              <a:t>: Selenium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코드 품질 관리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ESLint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Prettier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네트워크 및 기타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협업 도구</a:t>
            </a:r>
            <a:r>
              <a:rPr lang="en-US" altLang="ko-KR" sz="1200" dirty="0" smtClean="0">
                <a:latin typeface="+mn-ea"/>
              </a:rPr>
              <a:t>: GitHub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8346" y="201336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개발 환경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80437" y="1306478"/>
            <a:ext cx="4575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원활한 협업을 위해 </a:t>
            </a:r>
            <a:r>
              <a:rPr lang="ko-KR" altLang="en-US" sz="1200" dirty="0" err="1" smtClean="0">
                <a:latin typeface="+mn-ea"/>
              </a:rPr>
              <a:t>깃허브</a:t>
            </a:r>
            <a:r>
              <a:rPr lang="ko-KR" altLang="en-US" sz="1200" dirty="0" smtClean="0">
                <a:latin typeface="+mn-ea"/>
              </a:rPr>
              <a:t> 레포지토리를 생성했다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https</a:t>
            </a:r>
            <a:r>
              <a:rPr lang="ko-KR" altLang="en-US" sz="1200" dirty="0">
                <a:latin typeface="+mn-ea"/>
              </a:rPr>
              <a:t>://github.com/business-sixtick/recommend_movie.git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01" y="2099426"/>
            <a:ext cx="5378135" cy="3700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28346" y="201336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개발 환경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9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986069" y="1216393"/>
            <a:ext cx="10219862" cy="4585871"/>
            <a:chOff x="471065" y="1753288"/>
            <a:chExt cx="10219862" cy="4585871"/>
          </a:xfrm>
        </p:grpSpPr>
        <p:sp>
          <p:nvSpPr>
            <p:cNvPr id="5" name="TextBox 4"/>
            <p:cNvSpPr txBox="1"/>
            <p:nvPr/>
          </p:nvSpPr>
          <p:spPr>
            <a:xfrm>
              <a:off x="471065" y="1753288"/>
              <a:ext cx="3094256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</a:rPr>
                <a:t>계정 생성 후 루트 권한 부여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사용자 </a:t>
              </a:r>
              <a:r>
                <a:rPr lang="ko-KR" altLang="en-US" sz="1100" dirty="0" smtClean="0">
                  <a:latin typeface="+mn-ea"/>
                </a:rPr>
                <a:t>계정 </a:t>
              </a:r>
              <a:r>
                <a:rPr lang="ko-KR" altLang="en-US" sz="1100" dirty="0" smtClean="0">
                  <a:latin typeface="+mn-ea"/>
                </a:rPr>
                <a:t>생성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sixtick@sixtick-sub2</a:t>
              </a:r>
              <a:r>
                <a:rPr lang="en-US" altLang="ko-KR" sz="1100" dirty="0">
                  <a:latin typeface="+mn-ea"/>
                </a:rPr>
                <a:t>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adduser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ahncy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a</a:t>
              </a:r>
              <a:r>
                <a:rPr lang="en-US" altLang="ko-KR" sz="1100" dirty="0" err="1" smtClean="0">
                  <a:latin typeface="+mn-ea"/>
                </a:rPr>
                <a:t>hncy</a:t>
              </a:r>
              <a:r>
                <a:rPr lang="ko-KR" altLang="en-US" sz="1100" dirty="0" smtClean="0">
                  <a:latin typeface="+mn-ea"/>
                </a:rPr>
                <a:t>라는 사용자에게 루트 권한을 부여하기 위해 </a:t>
              </a:r>
              <a:r>
                <a:rPr lang="en-US" altLang="ko-KR" sz="1100" dirty="0" err="1" smtClean="0">
                  <a:latin typeface="+mn-ea"/>
                </a:rPr>
                <a:t>visudo</a:t>
              </a:r>
              <a:r>
                <a:rPr lang="ko-KR" altLang="en-US" sz="1100" dirty="0" smtClean="0">
                  <a:latin typeface="+mn-ea"/>
                </a:rPr>
                <a:t>라는 명령어를 이용해 </a:t>
              </a:r>
              <a:r>
                <a:rPr lang="en-US" altLang="ko-KR" sz="1100" dirty="0" err="1" smtClean="0">
                  <a:latin typeface="+mn-ea"/>
                </a:rPr>
                <a:t>sudoers</a:t>
              </a:r>
              <a:r>
                <a:rPr lang="en-US" altLang="ko-KR" sz="1100" dirty="0" smtClean="0">
                  <a:latin typeface="+mn-ea"/>
                </a:rPr>
                <a:t> </a:t>
              </a:r>
              <a:r>
                <a:rPr lang="ko-KR" altLang="en-US" sz="1100" dirty="0" smtClean="0">
                  <a:latin typeface="+mn-ea"/>
                </a:rPr>
                <a:t>파일을 편집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root@sixtick-sub2:~#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visudo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파일의 끝 부분에 다음과 같은 </a:t>
              </a:r>
              <a:r>
                <a:rPr lang="ko-KR" altLang="en-US" sz="1100" dirty="0" smtClean="0">
                  <a:latin typeface="+mn-ea"/>
                </a:rPr>
                <a:t>내용 추가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a</a:t>
              </a:r>
              <a:r>
                <a:rPr lang="en-US" altLang="ko-KR" sz="1100" dirty="0" err="1" smtClean="0">
                  <a:latin typeface="+mn-ea"/>
                </a:rPr>
                <a:t>hncy</a:t>
              </a:r>
              <a:r>
                <a:rPr lang="ko-KR" altLang="en-US" sz="1100" dirty="0" smtClean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ALL</a:t>
              </a:r>
              <a:r>
                <a:rPr lang="en-US" altLang="ko-KR" sz="1100" dirty="0">
                  <a:latin typeface="+mn-ea"/>
                </a:rPr>
                <a:t>=(ALL) </a:t>
              </a:r>
              <a:r>
                <a:rPr lang="en-US" altLang="ko-KR" sz="1100" dirty="0" smtClean="0">
                  <a:latin typeface="+mn-ea"/>
                </a:rPr>
                <a:t>ALL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루트 권한 부여 확인 완료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 smtClean="0">
                  <a:latin typeface="+mn-ea"/>
                </a:rPr>
                <a:t>whoami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root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3868" y="1753288"/>
              <a:ext cx="3094256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+mn-ea"/>
                </a:rPr>
                <a:t>MySQL </a:t>
              </a:r>
              <a:r>
                <a:rPr lang="ko-KR" altLang="en-US" sz="1400" b="1" dirty="0" smtClean="0">
                  <a:latin typeface="+mn-ea"/>
                </a:rPr>
                <a:t>설치를 위한 준비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최신 패키지 목록을 다운로드하여 업데이트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이때 이미 설치된 패키지는 변경되지 </a:t>
              </a:r>
              <a:r>
                <a:rPr lang="ko-KR" altLang="en-US" sz="1100" dirty="0" smtClean="0">
                  <a:latin typeface="+mn-ea"/>
                </a:rPr>
                <a:t>않</a:t>
              </a:r>
              <a:r>
                <a:rPr lang="ko-KR" altLang="en-US" sz="1100" dirty="0" smtClean="0">
                  <a:latin typeface="+mn-ea"/>
                </a:rPr>
                <a:t>는다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</a:t>
              </a:r>
              <a:r>
                <a:rPr lang="en-US" altLang="ko-KR" sz="1100" dirty="0" smtClean="0">
                  <a:latin typeface="+mn-ea"/>
                </a:rPr>
                <a:t>update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이미 설치된 패키지를 최신 버전으로 업데이트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</a:t>
              </a:r>
              <a:r>
                <a:rPr lang="en-US" altLang="ko-KR" sz="1100" dirty="0" smtClean="0">
                  <a:latin typeface="+mn-ea"/>
                </a:rPr>
                <a:t>upgrade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MySQL </a:t>
              </a:r>
              <a:r>
                <a:rPr lang="ko-KR" altLang="en-US" sz="1100" dirty="0" smtClean="0">
                  <a:latin typeface="+mn-ea"/>
                </a:rPr>
                <a:t>설치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apt install </a:t>
              </a:r>
              <a:r>
                <a:rPr lang="en-US" altLang="ko-KR" sz="1100" dirty="0" err="1" smtClean="0">
                  <a:latin typeface="+mn-ea"/>
                </a:rPr>
                <a:t>mysql</a:t>
              </a:r>
              <a:r>
                <a:rPr lang="en-US" altLang="ko-KR" sz="1100" dirty="0" smtClean="0">
                  <a:latin typeface="+mn-ea"/>
                </a:rPr>
                <a:t>-server</a:t>
              </a: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설치 점검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 --version</a:t>
              </a: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  </a:t>
              </a:r>
              <a:r>
                <a:rPr lang="en-US" altLang="ko-KR" sz="1100" dirty="0" err="1">
                  <a:latin typeface="+mn-ea"/>
                </a:rPr>
                <a:t>Ver</a:t>
              </a:r>
              <a:r>
                <a:rPr lang="en-US" altLang="ko-KR" sz="1100" dirty="0">
                  <a:latin typeface="+mn-ea"/>
                </a:rPr>
                <a:t> 8.0.40-0ubuntu0.24.04.1 for Linux on x86_64 ((Ubuntu))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6671" y="1753288"/>
              <a:ext cx="3094256" cy="4585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+mn-ea"/>
                </a:rPr>
                <a:t>외부에서 </a:t>
              </a:r>
              <a:r>
                <a:rPr lang="en-US" altLang="ko-KR" sz="1400" b="1" dirty="0" smtClean="0">
                  <a:latin typeface="+mn-ea"/>
                </a:rPr>
                <a:t>MySQL</a:t>
              </a:r>
              <a:r>
                <a:rPr lang="ko-KR" altLang="en-US" sz="1400" b="1" dirty="0" smtClean="0">
                  <a:latin typeface="+mn-ea"/>
                </a:rPr>
                <a:t>에 </a:t>
              </a:r>
              <a:r>
                <a:rPr lang="ko-KR" altLang="en-US" sz="1400" b="1" dirty="0" smtClean="0">
                  <a:latin typeface="+mn-ea"/>
                </a:rPr>
                <a:t>접속 가능하도록 설정</a:t>
              </a:r>
              <a:endParaRPr lang="en-US" altLang="ko-KR" sz="1400" b="1" dirty="0" smtClean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smtClean="0">
                  <a:latin typeface="+mn-ea"/>
                </a:rPr>
                <a:t>MySQL </a:t>
              </a:r>
              <a:r>
                <a:rPr lang="ko-KR" altLang="en-US" sz="1100" dirty="0" smtClean="0">
                  <a:latin typeface="+mn-ea"/>
                </a:rPr>
                <a:t>서버의 설정 파일 편집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ahncy@sixtick-sub2:~$ </a:t>
              </a:r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nano</a:t>
              </a:r>
              <a:r>
                <a:rPr lang="en-US" altLang="ko-KR" sz="1100" dirty="0">
                  <a:latin typeface="+mn-ea"/>
                </a:rPr>
                <a:t> /</a:t>
              </a:r>
              <a:r>
                <a:rPr lang="en-US" altLang="ko-KR" sz="1100" dirty="0" err="1">
                  <a:latin typeface="+mn-ea"/>
                </a:rPr>
                <a:t>etc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mysql.conf.d</a:t>
              </a:r>
              <a:r>
                <a:rPr lang="en-US" altLang="ko-KR" sz="1100" dirty="0">
                  <a:latin typeface="+mn-ea"/>
                </a:rPr>
                <a:t>/</a:t>
              </a:r>
              <a:r>
                <a:rPr lang="en-US" altLang="ko-KR" sz="1100" dirty="0" err="1">
                  <a:latin typeface="+mn-ea"/>
                </a:rPr>
                <a:t>mysqld.cnf</a:t>
              </a:r>
              <a:endParaRPr lang="en-US" altLang="ko-KR" sz="1100" dirty="0" smtClean="0">
                <a:latin typeface="+mn-ea"/>
              </a:endParaRPr>
            </a:p>
            <a:p>
              <a:endParaRPr lang="en-US" altLang="ko-KR" sz="1100" dirty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모든 외부 </a:t>
              </a:r>
              <a:r>
                <a:rPr lang="en-US" altLang="ko-KR" sz="1100" dirty="0" smtClean="0">
                  <a:latin typeface="+mn-ea"/>
                </a:rPr>
                <a:t>IP</a:t>
              </a:r>
              <a:r>
                <a:rPr lang="ko-KR" altLang="en-US" sz="1100" dirty="0" smtClean="0">
                  <a:latin typeface="+mn-ea"/>
                </a:rPr>
                <a:t>에서 접속할 수 있도록 </a:t>
              </a:r>
              <a:r>
                <a:rPr lang="en-US" altLang="ko-KR" sz="1100" dirty="0" smtClean="0">
                  <a:latin typeface="+mn-ea"/>
                </a:rPr>
                <a:t>bind-address </a:t>
              </a:r>
              <a:r>
                <a:rPr lang="ko-KR" altLang="en-US" sz="1100" dirty="0" smtClean="0">
                  <a:latin typeface="+mn-ea"/>
                </a:rPr>
                <a:t>수정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>
                  <a:latin typeface="+mn-ea"/>
                </a:rPr>
                <a:t>bind-address = </a:t>
              </a:r>
              <a:r>
                <a:rPr lang="en-US" altLang="ko-KR" sz="1100" dirty="0" smtClean="0">
                  <a:latin typeface="+mn-ea"/>
                </a:rPr>
                <a:t>127.0.0.1 </a:t>
              </a:r>
              <a:r>
                <a:rPr lang="en-US" altLang="ko-KR" sz="1100" dirty="0" smtClean="0"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en-US" altLang="ko-KR" sz="1100" dirty="0">
                  <a:latin typeface="+mn-ea"/>
                </a:rPr>
                <a:t>bind-address = </a:t>
              </a:r>
              <a:r>
                <a:rPr lang="en-US" altLang="ko-KR" sz="1100" dirty="0" smtClean="0">
                  <a:latin typeface="+mn-ea"/>
                </a:rPr>
                <a:t>0.0.0.0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설정을 반영하기 위해 </a:t>
              </a:r>
              <a:r>
                <a:rPr lang="ko-KR" altLang="en-US" sz="1100" dirty="0" err="1" smtClean="0">
                  <a:latin typeface="+mn-ea"/>
                </a:rPr>
                <a:t>재시작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sudo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systemctl</a:t>
              </a:r>
              <a:r>
                <a:rPr lang="en-US" altLang="ko-KR" sz="1100" dirty="0">
                  <a:latin typeface="+mn-ea"/>
                </a:rPr>
                <a:t> restart </a:t>
              </a:r>
              <a:r>
                <a:rPr lang="en-US" altLang="ko-KR" sz="1100" dirty="0" err="1">
                  <a:latin typeface="+mn-ea"/>
                </a:rPr>
                <a:t>mysql</a:t>
              </a:r>
              <a:endParaRPr lang="en-US" altLang="ko-KR" sz="1100" dirty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외부 사용자 생성과 모든 외부 </a:t>
              </a:r>
              <a:r>
                <a:rPr lang="en-US" altLang="ko-KR" sz="1100" dirty="0" smtClean="0">
                  <a:latin typeface="+mn-ea"/>
                </a:rPr>
                <a:t>IP </a:t>
              </a:r>
              <a:r>
                <a:rPr lang="ko-KR" altLang="en-US" sz="1100" dirty="0" smtClean="0">
                  <a:latin typeface="+mn-ea"/>
                </a:rPr>
                <a:t>주소의 접속을 허용</a:t>
              </a:r>
              <a:endParaRPr lang="en-US" altLang="ko-KR" sz="1100" dirty="0" smtClean="0">
                <a:latin typeface="+mn-ea"/>
              </a:endParaRPr>
            </a:p>
            <a:p>
              <a:r>
                <a:rPr lang="en-US" altLang="ko-KR" sz="1100" dirty="0" err="1" smtClean="0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CREATE USER </a:t>
              </a:r>
              <a:r>
                <a:rPr lang="en-US" altLang="ko-KR" sz="1100" dirty="0" smtClean="0">
                  <a:latin typeface="+mn-ea"/>
                </a:rPr>
                <a:t>＇</a:t>
              </a:r>
              <a:r>
                <a:rPr lang="en-US" altLang="ko-KR" sz="1100" dirty="0" err="1" smtClean="0">
                  <a:latin typeface="+mn-ea"/>
                </a:rPr>
                <a:t>ahncho</a:t>
              </a:r>
              <a:r>
                <a:rPr lang="en-US" altLang="ko-KR" sz="1100" dirty="0" smtClean="0">
                  <a:latin typeface="+mn-ea"/>
                </a:rPr>
                <a:t>＇@＇%＇ </a:t>
              </a:r>
              <a:r>
                <a:rPr lang="en-US" altLang="ko-KR" sz="1100" dirty="0">
                  <a:latin typeface="+mn-ea"/>
                </a:rPr>
                <a:t>IDENTIFIED BY </a:t>
              </a:r>
              <a:r>
                <a:rPr lang="en-US" altLang="ko-KR" sz="1100" dirty="0" smtClean="0">
                  <a:latin typeface="+mn-ea"/>
                </a:rPr>
                <a:t>&lt;</a:t>
              </a:r>
              <a:r>
                <a:rPr lang="en-US" altLang="ko-KR" sz="1100" dirty="0" err="1" smtClean="0">
                  <a:latin typeface="+mn-ea"/>
                </a:rPr>
                <a:t>passwd</a:t>
              </a:r>
              <a:r>
                <a:rPr lang="en-US" altLang="ko-KR" sz="1100" dirty="0" smtClean="0">
                  <a:latin typeface="+mn-ea"/>
                </a:rPr>
                <a:t>&gt;;</a:t>
              </a:r>
              <a:endParaRPr lang="en-US" altLang="ko-KR" sz="1100" dirty="0">
                <a:latin typeface="+mn-ea"/>
              </a:endParaRP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사용자에게 </a:t>
              </a:r>
              <a:r>
                <a:rPr lang="ko-KR" altLang="en-US" sz="1100" dirty="0" smtClean="0">
                  <a:latin typeface="+mn-ea"/>
                </a:rPr>
                <a:t>모든 권한 부여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GRANT ALL PRIVILEGES ON *.* TO '</a:t>
              </a:r>
              <a:r>
                <a:rPr lang="en-US" altLang="ko-KR" sz="1100" dirty="0" err="1">
                  <a:latin typeface="+mn-ea"/>
                </a:rPr>
                <a:t>ahncho</a:t>
              </a:r>
              <a:r>
                <a:rPr lang="en-US" altLang="ko-KR" sz="1100" dirty="0">
                  <a:latin typeface="+mn-ea"/>
                </a:rPr>
                <a:t>'@'%';</a:t>
              </a:r>
            </a:p>
            <a:p>
              <a:endParaRPr lang="en-US" altLang="ko-KR" sz="1100" dirty="0" smtClean="0">
                <a:latin typeface="+mn-ea"/>
              </a:endParaRPr>
            </a:p>
            <a:p>
              <a:r>
                <a:rPr lang="ko-KR" altLang="en-US" sz="1100" dirty="0" smtClean="0">
                  <a:latin typeface="+mn-ea"/>
                </a:rPr>
                <a:t>권한 설정을 즉시 반영</a:t>
              </a:r>
              <a:endParaRPr lang="en-US" altLang="ko-KR" sz="1100" dirty="0">
                <a:latin typeface="+mn-ea"/>
              </a:endParaRPr>
            </a:p>
            <a:p>
              <a:r>
                <a:rPr lang="en-US" altLang="ko-KR" sz="1100" dirty="0" err="1">
                  <a:latin typeface="+mn-ea"/>
                </a:rPr>
                <a:t>mysql</a:t>
              </a:r>
              <a:r>
                <a:rPr lang="en-US" altLang="ko-KR" sz="1100" dirty="0">
                  <a:latin typeface="+mn-ea"/>
                </a:rPr>
                <a:t>&gt; FLUSH PRIVILEGES</a:t>
              </a:r>
              <a:r>
                <a:rPr lang="en-US" altLang="ko-KR" sz="1100" dirty="0" smtClean="0">
                  <a:latin typeface="+mn-ea"/>
                </a:rPr>
                <a:t>;</a:t>
              </a:r>
              <a:endParaRPr lang="en-US" altLang="ko-KR" sz="11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35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318" y="1216290"/>
            <a:ext cx="3429846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외부에서 </a:t>
            </a:r>
            <a:r>
              <a:rPr lang="en-US" altLang="ko-KR" sz="1400" b="1" dirty="0">
                <a:latin typeface="+mn-ea"/>
              </a:rPr>
              <a:t>MySQL </a:t>
            </a:r>
            <a:r>
              <a:rPr lang="ko-KR" altLang="en-US" sz="1400" b="1" dirty="0" smtClean="0">
                <a:latin typeface="+mn-ea"/>
              </a:rPr>
              <a:t>접속 및 데이터베이스의 테이블 생성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생성한 외부 사용자로 </a:t>
            </a:r>
            <a:r>
              <a:rPr lang="en-US" altLang="ko-KR" sz="1100" dirty="0" smtClean="0">
                <a:latin typeface="+mn-ea"/>
              </a:rPr>
              <a:t>MySQL </a:t>
            </a:r>
            <a:r>
              <a:rPr lang="ko-KR" altLang="en-US" sz="1100" dirty="0" smtClean="0">
                <a:latin typeface="+mn-ea"/>
              </a:rPr>
              <a:t>접속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PS C:\Users\acy&gt; </a:t>
            </a:r>
            <a:r>
              <a:rPr lang="en-US" altLang="ko-KR" sz="1100" dirty="0" err="1" smtClean="0">
                <a:latin typeface="+mn-ea"/>
              </a:rPr>
              <a:t>mysql</a:t>
            </a:r>
            <a:r>
              <a:rPr lang="en-US" altLang="ko-KR" sz="1100" dirty="0" smtClean="0">
                <a:latin typeface="+mn-ea"/>
              </a:rPr>
              <a:t> –u </a:t>
            </a:r>
            <a:r>
              <a:rPr lang="en-US" altLang="ko-KR" sz="1100" dirty="0" err="1" smtClean="0">
                <a:latin typeface="+mn-ea"/>
              </a:rPr>
              <a:t>ahncho</a:t>
            </a:r>
            <a:r>
              <a:rPr lang="en-US" altLang="ko-KR" sz="1100" dirty="0" smtClean="0">
                <a:latin typeface="+mn-ea"/>
              </a:rPr>
              <a:t> –p –h 192.168.0.26 –P 3306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데이터베이스 생성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mysql</a:t>
            </a:r>
            <a:r>
              <a:rPr lang="en-US" altLang="ko-KR" sz="1100" dirty="0">
                <a:latin typeface="+mn-ea"/>
              </a:rPr>
              <a:t>&gt; create database movie</a:t>
            </a:r>
            <a:r>
              <a:rPr lang="en-US" altLang="ko-KR" sz="1100" dirty="0" smtClean="0">
                <a:latin typeface="+mn-ea"/>
              </a:rPr>
              <a:t>;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해당 데이터베이스에서 테이블 생성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Mysql</a:t>
            </a:r>
            <a:r>
              <a:rPr lang="en-US" altLang="ko-KR" sz="1100" dirty="0" smtClean="0">
                <a:latin typeface="+mn-ea"/>
              </a:rPr>
              <a:t>&gt; create </a:t>
            </a:r>
            <a:r>
              <a:rPr lang="en-US" altLang="ko-KR" sz="1100" dirty="0">
                <a:latin typeface="+mn-ea"/>
              </a:rPr>
              <a:t>table posters </a:t>
            </a:r>
            <a:r>
              <a:rPr lang="en-US" altLang="ko-KR" sz="1100" dirty="0" smtClean="0">
                <a:latin typeface="+mn-ea"/>
              </a:rPr>
              <a:t>(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id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>
                <a:latin typeface="+mn-ea"/>
              </a:rPr>
              <a:t> auto-increment primary key</a:t>
            </a:r>
            <a:r>
              <a:rPr lang="en-US" altLang="ko-KR" sz="1100" dirty="0" smtClean="0">
                <a:latin typeface="+mn-ea"/>
              </a:rPr>
              <a:t>,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    image </a:t>
            </a:r>
            <a:r>
              <a:rPr lang="en-US" altLang="ko-KR" sz="1100" dirty="0" err="1">
                <a:latin typeface="+mn-ea"/>
              </a:rPr>
              <a:t>longblob</a:t>
            </a:r>
            <a:r>
              <a:rPr lang="en-US" altLang="ko-KR" sz="1100" dirty="0">
                <a:latin typeface="+mn-ea"/>
              </a:rPr>
              <a:t> not null, </a:t>
            </a:r>
          </a:p>
          <a:p>
            <a:r>
              <a:rPr lang="en-US" altLang="ko-KR" sz="1100" dirty="0">
                <a:latin typeface="+mn-ea"/>
              </a:rPr>
              <a:t>    title varchar(255)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relYear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int</a:t>
            </a:r>
            <a:r>
              <a:rPr lang="en-US" altLang="ko-KR" sz="1100" dirty="0">
                <a:latin typeface="+mn-ea"/>
              </a:rPr>
              <a:t> not null,</a:t>
            </a:r>
          </a:p>
          <a:p>
            <a:r>
              <a:rPr lang="en-US" altLang="ko-KR" sz="1100" dirty="0">
                <a:latin typeface="+mn-ea"/>
              </a:rPr>
              <a:t>    rating varchar(20)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runTime</a:t>
            </a:r>
            <a:r>
              <a:rPr lang="en-US" altLang="ko-KR" sz="1100" dirty="0">
                <a:latin typeface="+mn-ea"/>
              </a:rPr>
              <a:t> float not null,</a:t>
            </a:r>
          </a:p>
          <a:p>
            <a:r>
              <a:rPr lang="en-US" altLang="ko-KR" sz="1100" dirty="0">
                <a:latin typeface="+mn-ea"/>
              </a:rPr>
              <a:t>    genre varchar(255) not null,</a:t>
            </a:r>
          </a:p>
          <a:p>
            <a:r>
              <a:rPr lang="en-US" altLang="ko-KR" sz="1100" dirty="0">
                <a:latin typeface="+mn-ea"/>
              </a:rPr>
              <a:t>    director varchar(255) not null,</a:t>
            </a:r>
          </a:p>
          <a:p>
            <a:r>
              <a:rPr lang="en-US" altLang="ko-KR" sz="1100" dirty="0">
                <a:latin typeface="+mn-ea"/>
              </a:rPr>
              <a:t>    story varchar(2000) not null,</a:t>
            </a:r>
          </a:p>
          <a:p>
            <a:r>
              <a:rPr lang="en-US" altLang="ko-KR" sz="1100" dirty="0">
                <a:latin typeface="+mn-ea"/>
              </a:rPr>
              <a:t>    actor varchar(255) not null,</a:t>
            </a:r>
          </a:p>
          <a:p>
            <a:r>
              <a:rPr lang="en-US" altLang="ko-KR" sz="1100" dirty="0">
                <a:latin typeface="+mn-ea"/>
              </a:rPr>
              <a:t>    prod varchar(255) not null,</a:t>
            </a:r>
          </a:p>
          <a:p>
            <a:r>
              <a:rPr lang="en-US" altLang="ko-KR" sz="1100" dirty="0">
                <a:latin typeface="+mn-ea"/>
              </a:rPr>
              <a:t>    nation varchar(255) not null,</a:t>
            </a:r>
          </a:p>
          <a:p>
            <a:r>
              <a:rPr lang="en-US" altLang="ko-KR" sz="1100" dirty="0">
                <a:latin typeface="+mn-ea"/>
              </a:rPr>
              <a:t>    </a:t>
            </a:r>
            <a:r>
              <a:rPr lang="en-US" altLang="ko-KR" sz="1100" dirty="0" err="1">
                <a:latin typeface="+mn-ea"/>
              </a:rPr>
              <a:t>etc</a:t>
            </a:r>
            <a:r>
              <a:rPr lang="en-US" altLang="ko-KR" sz="1100" dirty="0">
                <a:latin typeface="+mn-ea"/>
              </a:rPr>
              <a:t> varchar(255)</a:t>
            </a:r>
          </a:p>
          <a:p>
            <a:r>
              <a:rPr lang="en-US" altLang="ko-KR" sz="1100" dirty="0">
                <a:latin typeface="+mn-ea"/>
              </a:rPr>
              <a:t>);</a:t>
            </a:r>
          </a:p>
          <a:p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77" y="1888799"/>
            <a:ext cx="5847261" cy="34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3978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1905</TotalTime>
  <Words>1450</Words>
  <Application>Microsoft Office PowerPoint</Application>
  <PresentationFormat>와이드스크린</PresentationFormat>
  <Paragraphs>317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HY중고딕</vt:lpstr>
      <vt:lpstr>맑은 고딕</vt:lpstr>
      <vt:lpstr>Arial</vt:lpstr>
      <vt:lpstr>Consolas</vt:lpstr>
      <vt:lpstr>Corbel</vt:lpstr>
      <vt:lpstr>Wingdings</vt:lpstr>
      <vt:lpstr>Wingdings 2</vt:lpstr>
      <vt:lpstr>틀</vt:lpstr>
      <vt:lpstr>영화 검색 및 추천 시스템</vt:lpstr>
      <vt:lpstr>프로젝트 일정</vt:lpstr>
      <vt:lpstr>프로젝트 개요 및 주요 기능</vt:lpstr>
      <vt:lpstr>시스템 구조 및 기술 스택</vt:lpstr>
      <vt:lpstr>기대 효과 및 확장 가능성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검색 및 추천 시스템</dc:title>
  <dc:creator>acy</dc:creator>
  <cp:lastModifiedBy>acy</cp:lastModifiedBy>
  <cp:revision>66</cp:revision>
  <dcterms:created xsi:type="dcterms:W3CDTF">2024-12-06T04:51:19Z</dcterms:created>
  <dcterms:modified xsi:type="dcterms:W3CDTF">2024-12-11T09:04:25Z</dcterms:modified>
</cp:coreProperties>
</file>