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0" roundtripDataSignature="AMtx7miyhYRUBPA3JTJugosUWBYmxFyY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stackexchange.com/questions/17781/derivation-of-closed-form-lasso-solution/17786#17786"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2506934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Variance estimate from Fan Guo &amp; Hao 2012. Cross-validated sum of squares where ˆsL,λˆ is the number of non-zero covariates. Mean RSS with more conservative estimates the more non-zero covariates.</a:t>
            </a:r>
            <a:endParaRPr/>
          </a:p>
          <a:p>
            <a:pPr indent="0" lvl="0" marL="0" rtl="0" algn="l">
              <a:spcBef>
                <a:spcPts val="0"/>
              </a:spcBef>
              <a:spcAft>
                <a:spcPts val="0"/>
              </a:spcAft>
              <a:buNone/>
            </a:pPr>
            <a:r>
              <a:rPr lang="en-US"/>
              <a:t>Soft-thresholding form from Donoho and Johnstone 1994. In both cases where an OLS Beta is negative or positive, we must compare to the lasso case in terms of the loss function. </a:t>
            </a:r>
            <a:r>
              <a:rPr lang="en-US" u="sng">
                <a:solidFill>
                  <a:schemeClr val="hlink"/>
                </a:solidFill>
                <a:hlinkClick r:id="rId2"/>
              </a:rPr>
              <a:t>https://stats.stackexchange.com/questions/17781/derivation-of-closed-form-lasso-solution/17786#17786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8" name="Google Shape;228;g1225069347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5a79c1c6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25a79c1c6f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5a79c1c6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25a79c1c6f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25069347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25069347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5a79c1c6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25a79c1c6f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5a79c1c6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25a79c1c6f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5a79c1c6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25a79c1c6f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242bc3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22242bc33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5a79c1c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25a79c1c6f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a79c1c6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25a79c1c6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5a79c1c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25a79c1c6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5a79c1c6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25a79c1c6f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5a79c1c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25a79c1c6f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a79c1c6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25a79c1c6f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23"/>
          <p:cNvSpPr txBox="1"/>
          <p:nvPr>
            <p:ph type="ctrTitle"/>
          </p:nvPr>
        </p:nvSpPr>
        <p:spPr>
          <a:xfrm>
            <a:off x="685800" y="2590800"/>
            <a:ext cx="7772400" cy="10096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FFFFFF"/>
              </a:buClr>
              <a:buSzPts val="4400"/>
              <a:buFont typeface="Georgia"/>
              <a:buNone/>
              <a:defRPr b="0" i="0" sz="4400" u="none" cap="none" strike="noStrike">
                <a:solidFill>
                  <a:srgbClr val="FFFFFF"/>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3"/>
          <p:cNvSpPr txBox="1"/>
          <p:nvPr>
            <p:ph idx="1" type="subTitle"/>
          </p:nvPr>
        </p:nvSpPr>
        <p:spPr>
          <a:xfrm>
            <a:off x="1371600" y="4191000"/>
            <a:ext cx="6400800" cy="1371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FFFFFF"/>
              </a:buClr>
              <a:buSzPts val="3200"/>
              <a:buFont typeface="Arial"/>
              <a:buNone/>
              <a:defRPr b="0" i="0" sz="3200" u="none" cap="none" strike="noStrike">
                <a:solidFill>
                  <a:srgbClr val="FFFFFF"/>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5"/>
          <p:cNvSpPr/>
          <p:nvPr>
            <p:ph idx="2" type="pic"/>
          </p:nvPr>
        </p:nvSpPr>
        <p:spPr>
          <a:xfrm>
            <a:off x="1792288" y="1066800"/>
            <a:ext cx="5486400" cy="3660774"/>
          </a:xfrm>
          <a:prstGeom prst="rect">
            <a:avLst/>
          </a:prstGeom>
          <a:noFill/>
          <a:ln>
            <a:noFill/>
          </a:ln>
        </p:spPr>
      </p:sp>
      <p:sp>
        <p:nvSpPr>
          <p:cNvPr id="65" name="Google Shape;65;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3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3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35"/>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6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1" name="Google Shape;81;p3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3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36"/>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Georgia"/>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7" name="Google Shape;87;p3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3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37"/>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38"/>
          <p:cNvSpPr txBox="1"/>
          <p:nvPr>
            <p:ph type="title"/>
          </p:nvPr>
        </p:nvSpPr>
        <p:spPr>
          <a:xfrm>
            <a:off x="457200" y="274638"/>
            <a:ext cx="6477000" cy="7159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3" name="Google Shape;93;p3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4" name="Google Shape;94;p3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3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38"/>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39"/>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0" name="Google Shape;100;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1" name="Google Shape;101;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2" name="Google Shape;102;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3" name="Google Shape;103;p3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3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39"/>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40"/>
          <p:cNvSpPr txBox="1"/>
          <p:nvPr>
            <p:ph type="title"/>
          </p:nvPr>
        </p:nvSpPr>
        <p:spPr>
          <a:xfrm>
            <a:off x="457200" y="274638"/>
            <a:ext cx="6477000" cy="7159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4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40"/>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4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4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41"/>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p4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2"/>
          <p:cNvSpPr txBox="1"/>
          <p:nvPr>
            <p:ph idx="1" type="body"/>
          </p:nvPr>
        </p:nvSpPr>
        <p:spPr>
          <a:xfrm>
            <a:off x="3575050" y="1435100"/>
            <a:ext cx="5111750" cy="46910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8" name="Google Shape;118;p4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9" name="Google Shape;119;p4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0" name="Google Shape;120;p4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1" name="Google Shape;121;p42"/>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4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43"/>
          <p:cNvSpPr/>
          <p:nvPr>
            <p:ph idx="2" type="pic"/>
          </p:nvPr>
        </p:nvSpPr>
        <p:spPr>
          <a:xfrm>
            <a:off x="1792288" y="1066799"/>
            <a:ext cx="5486400" cy="3660775"/>
          </a:xfrm>
          <a:prstGeom prst="rect">
            <a:avLst/>
          </a:prstGeom>
          <a:noFill/>
          <a:ln>
            <a:noFill/>
          </a:ln>
        </p:spPr>
      </p:sp>
      <p:sp>
        <p:nvSpPr>
          <p:cNvPr id="125" name="Google Shape;125;p4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6" name="Google Shape;126;p4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7" name="Google Shape;127;p4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8" name="Google Shape;128;p43"/>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5"/>
          <p:cNvSpPr txBox="1"/>
          <p:nvPr>
            <p:ph type="title"/>
          </p:nvPr>
        </p:nvSpPr>
        <p:spPr>
          <a:xfrm>
            <a:off x="457200" y="274638"/>
            <a:ext cx="6400800" cy="7159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5"/>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 name="Google Shape;15;p2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5"/>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6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1" name="Google Shape;21;p2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8"/>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Georgia"/>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2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2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29"/>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30"/>
          <p:cNvSpPr txBox="1"/>
          <p:nvPr>
            <p:ph type="title"/>
          </p:nvPr>
        </p:nvSpPr>
        <p:spPr>
          <a:xfrm>
            <a:off x="457200" y="274638"/>
            <a:ext cx="6400800" cy="7159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3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3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30"/>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31"/>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0" name="Google Shape;40;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 name="Google Shape;41;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2" name="Google Shape;42;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 name="Google Shape;43;p3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3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31"/>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32"/>
          <p:cNvSpPr txBox="1"/>
          <p:nvPr>
            <p:ph type="title"/>
          </p:nvPr>
        </p:nvSpPr>
        <p:spPr>
          <a:xfrm>
            <a:off x="457200" y="274638"/>
            <a:ext cx="6629400" cy="7159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3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32"/>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3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3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33"/>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4"/>
          <p:cNvSpPr txBox="1"/>
          <p:nvPr>
            <p:ph idx="1" type="body"/>
          </p:nvPr>
        </p:nvSpPr>
        <p:spPr>
          <a:xfrm>
            <a:off x="3575050" y="1435100"/>
            <a:ext cx="5111750" cy="46910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3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3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34"/>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274638"/>
            <a:ext cx="6629400" cy="715962"/>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600"/>
              <a:buFont typeface="Georgia"/>
              <a:buNone/>
              <a:defRPr b="0" i="0" sz="36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Georgia"/>
                <a:ea typeface="Georgia"/>
                <a:cs typeface="Georgia"/>
                <a:sym typeface="Georg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9" name="Shape 69"/>
        <p:cNvGrpSpPr/>
        <p:nvPr/>
      </p:nvGrpSpPr>
      <p:grpSpPr>
        <a:xfrm>
          <a:off x="0" y="0"/>
          <a:ext cx="0" cy="0"/>
          <a:chOff x="0" y="0"/>
          <a:chExt cx="0" cy="0"/>
        </a:xfrm>
      </p:grpSpPr>
      <p:sp>
        <p:nvSpPr>
          <p:cNvPr id="70" name="Google Shape;70;p26"/>
          <p:cNvSpPr txBox="1"/>
          <p:nvPr>
            <p:ph type="title"/>
          </p:nvPr>
        </p:nvSpPr>
        <p:spPr>
          <a:xfrm>
            <a:off x="457200" y="274638"/>
            <a:ext cx="6477000" cy="715962"/>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600"/>
              <a:buFont typeface="Georgia"/>
              <a:buNone/>
              <a:defRPr b="0" i="0" sz="36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26"/>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Georgia"/>
                <a:ea typeface="Georgia"/>
                <a:cs typeface="Georgia"/>
                <a:sym typeface="Georg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glmnet.stanford.edu/articles/glmnet.html#logistic-regression-family-binomial-" TargetMode="External"/><Relationship Id="rId4" Type="http://schemas.openxmlformats.org/officeDocument/2006/relationships/hyperlink" Target="https://github.com/business-ui/AdvStatsModel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type="ctrTitle"/>
          </p:nvPr>
        </p:nvSpPr>
        <p:spPr>
          <a:xfrm>
            <a:off x="685800" y="2125012"/>
            <a:ext cx="7772400" cy="838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FF"/>
              </a:buClr>
              <a:buSzPts val="4400"/>
              <a:buFont typeface="Georgia"/>
              <a:buNone/>
            </a:pPr>
            <a:r>
              <a:rPr lang="en-US"/>
              <a:t>Advanced Statistical Modeling</a:t>
            </a:r>
            <a:endParaRPr/>
          </a:p>
        </p:txBody>
      </p:sp>
      <p:sp>
        <p:nvSpPr>
          <p:cNvPr id="134" name="Google Shape;134;p1"/>
          <p:cNvSpPr txBox="1"/>
          <p:nvPr>
            <p:ph idx="1" type="subTitle"/>
          </p:nvPr>
        </p:nvSpPr>
        <p:spPr>
          <a:xfrm>
            <a:off x="1371600" y="3946405"/>
            <a:ext cx="6400800" cy="137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FFFF"/>
              </a:buClr>
              <a:buSzPts val="3200"/>
              <a:buNone/>
            </a:pPr>
            <a:r>
              <a:rPr lang="en-US">
                <a:latin typeface="Arial"/>
                <a:ea typeface="Arial"/>
                <a:cs typeface="Arial"/>
                <a:sym typeface="Arial"/>
              </a:rPr>
              <a:t>Ridge, Lasso, and </a:t>
            </a:r>
            <a:endParaRPr/>
          </a:p>
          <a:p>
            <a:pPr indent="0" lvl="0" marL="0" rtl="0" algn="ctr">
              <a:spcBef>
                <a:spcPts val="640"/>
              </a:spcBef>
              <a:spcAft>
                <a:spcPts val="0"/>
              </a:spcAft>
              <a:buClr>
                <a:srgbClr val="FFFFFF"/>
              </a:buClr>
              <a:buSzPts val="3200"/>
              <a:buNone/>
            </a:pPr>
            <a:r>
              <a:rPr lang="en-US">
                <a:latin typeface="Arial"/>
                <a:ea typeface="Arial"/>
                <a:cs typeface="Arial"/>
                <a:sym typeface="Arial"/>
              </a:rPr>
              <a:t>Elastic Net Regression</a:t>
            </a:r>
            <a:endParaRPr/>
          </a:p>
        </p:txBody>
      </p:sp>
      <p:sp>
        <p:nvSpPr>
          <p:cNvPr id="135" name="Google Shape;135;p1"/>
          <p:cNvSpPr txBox="1"/>
          <p:nvPr/>
        </p:nvSpPr>
        <p:spPr>
          <a:xfrm>
            <a:off x="3048000" y="3212068"/>
            <a:ext cx="3048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1800" u="none" cap="none" strike="noStrike">
                <a:solidFill>
                  <a:srgbClr val="FFFFFF"/>
                </a:solidFill>
                <a:latin typeface="Georgia"/>
                <a:ea typeface="Georgia"/>
                <a:cs typeface="Georgia"/>
                <a:sym typeface="Georgia"/>
              </a:rPr>
              <a:t>4/25/2022</a:t>
            </a:r>
            <a:endParaRPr/>
          </a:p>
        </p:txBody>
      </p:sp>
      <p:sp>
        <p:nvSpPr>
          <p:cNvPr id="136" name="Google Shape;136;p1"/>
          <p:cNvSpPr txBox="1"/>
          <p:nvPr/>
        </p:nvSpPr>
        <p:spPr>
          <a:xfrm>
            <a:off x="2819400" y="5467608"/>
            <a:ext cx="3810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rgbClr val="FFFFFF"/>
                </a:solidFill>
                <a:latin typeface="Georgia"/>
                <a:ea typeface="Georgia"/>
                <a:cs typeface="Georgia"/>
                <a:sym typeface="Georgia"/>
              </a:rPr>
              <a:t>Ryan Miller and </a:t>
            </a:r>
            <a:endParaRPr/>
          </a:p>
          <a:p>
            <a:pPr indent="0" lvl="0" marL="0" marR="0" rtl="0" algn="ctr">
              <a:spcBef>
                <a:spcPts val="0"/>
              </a:spcBef>
              <a:spcAft>
                <a:spcPts val="0"/>
              </a:spcAft>
              <a:buNone/>
            </a:pPr>
            <a:r>
              <a:rPr b="0" i="0" lang="en-US" sz="2400" u="none" cap="none" strike="noStrike">
                <a:solidFill>
                  <a:srgbClr val="FFFFFF"/>
                </a:solidFill>
                <a:latin typeface="Georgia"/>
                <a:ea typeface="Georgia"/>
                <a:cs typeface="Georgia"/>
                <a:sym typeface="Georgia"/>
              </a:rPr>
              <a:t>Ryan Henderson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Bias Variance Trade-Off</a:t>
            </a:r>
            <a:endParaRPr/>
          </a:p>
        </p:txBody>
      </p:sp>
      <p:pic>
        <p:nvPicPr>
          <p:cNvPr id="197" name="Google Shape;197;p4"/>
          <p:cNvPicPr preferRelativeResize="0"/>
          <p:nvPr/>
        </p:nvPicPr>
        <p:blipFill>
          <a:blip r:embed="rId3">
            <a:alphaModFix/>
          </a:blip>
          <a:stretch>
            <a:fillRect/>
          </a:stretch>
        </p:blipFill>
        <p:spPr>
          <a:xfrm>
            <a:off x="457200" y="1371600"/>
            <a:ext cx="8117937" cy="510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Georgia"/>
              <a:buNone/>
            </a:pPr>
            <a:r>
              <a:rPr lang="en-US"/>
              <a:t>Regularization General Principle</a:t>
            </a:r>
            <a:endParaRPr/>
          </a:p>
        </p:txBody>
      </p:sp>
      <p:sp>
        <p:nvSpPr>
          <p:cNvPr id="203" name="Google Shape;203;p5"/>
          <p:cNvSpPr txBox="1"/>
          <p:nvPr>
            <p:ph idx="1" type="body"/>
          </p:nvPr>
        </p:nvSpPr>
        <p:spPr>
          <a:xfrm>
            <a:off x="301200" y="1358400"/>
            <a:ext cx="8541600" cy="5105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800"/>
              <a:t>The goal is to mitigate </a:t>
            </a:r>
            <a:r>
              <a:rPr lang="en-US" sz="2800"/>
              <a:t>variance for </a:t>
            </a:r>
            <a:r>
              <a:rPr lang="en-US" sz="2800"/>
              <a:t>out-of-sample predictions.</a:t>
            </a:r>
            <a:endParaRPr sz="2800"/>
          </a:p>
          <a:p>
            <a:pPr indent="0" lvl="0" marL="0" rtl="0" algn="l">
              <a:spcBef>
                <a:spcPts val="360"/>
              </a:spcBef>
              <a:spcAft>
                <a:spcPts val="0"/>
              </a:spcAft>
              <a:buNone/>
            </a:pPr>
            <a:r>
              <a:t/>
            </a:r>
            <a:endParaRPr sz="1400"/>
          </a:p>
          <a:p>
            <a:pPr indent="0" lvl="0" marL="0" rtl="0" algn="l">
              <a:spcBef>
                <a:spcPts val="360"/>
              </a:spcBef>
              <a:spcAft>
                <a:spcPts val="0"/>
              </a:spcAft>
              <a:buNone/>
            </a:pPr>
            <a:r>
              <a:rPr lang="en-US" sz="2800"/>
              <a:t>We introduce a bias term to the loss/deviance function [for any EDM] and solve for the minimum.</a:t>
            </a:r>
            <a:endParaRPr sz="2800"/>
          </a:p>
          <a:p>
            <a:pPr indent="-387350" lvl="0" marL="457200" rtl="0" algn="l">
              <a:spcBef>
                <a:spcPts val="360"/>
              </a:spcBef>
              <a:spcAft>
                <a:spcPts val="0"/>
              </a:spcAft>
              <a:buSzPts val="2500"/>
              <a:buChar char="•"/>
            </a:pPr>
            <a:r>
              <a:rPr lang="en-US" sz="2500"/>
              <a:t>λ × sum of squared coefficients, </a:t>
            </a:r>
            <a:endParaRPr sz="2500"/>
          </a:p>
          <a:p>
            <a:pPr indent="-387350" lvl="0" marL="457200" rtl="0" algn="l">
              <a:spcBef>
                <a:spcPts val="0"/>
              </a:spcBef>
              <a:spcAft>
                <a:spcPts val="0"/>
              </a:spcAft>
              <a:buSzPts val="2500"/>
              <a:buChar char="•"/>
            </a:pPr>
            <a:r>
              <a:rPr lang="en-US" sz="2500"/>
              <a:t>λ × </a:t>
            </a:r>
            <a:r>
              <a:rPr lang="en-US" sz="2500"/>
              <a:t>sum of coefficient absolute values,</a:t>
            </a:r>
            <a:endParaRPr sz="2500"/>
          </a:p>
          <a:p>
            <a:pPr indent="-387350" lvl="0" marL="457200" rtl="0" algn="l">
              <a:spcBef>
                <a:spcPts val="0"/>
              </a:spcBef>
              <a:spcAft>
                <a:spcPts val="0"/>
              </a:spcAft>
              <a:buSzPts val="2500"/>
              <a:buChar char="•"/>
            </a:pPr>
            <a:r>
              <a:rPr lang="en-US" sz="2500"/>
              <a:t>λ × some mixture of the two above treatments</a:t>
            </a:r>
            <a:endParaRPr sz="2500"/>
          </a:p>
          <a:p>
            <a:pPr indent="0" lvl="0" marL="0" rtl="0" algn="l">
              <a:spcBef>
                <a:spcPts val="360"/>
              </a:spcBef>
              <a:spcAft>
                <a:spcPts val="0"/>
              </a:spcAft>
              <a:buNone/>
            </a:pPr>
            <a:r>
              <a:t/>
            </a:r>
            <a:endParaRPr sz="1400"/>
          </a:p>
          <a:p>
            <a:pPr indent="0" lvl="0" marL="0" rtl="0" algn="l">
              <a:spcBef>
                <a:spcPts val="360"/>
              </a:spcBef>
              <a:spcAft>
                <a:spcPts val="0"/>
              </a:spcAft>
              <a:buNone/>
            </a:pPr>
            <a:r>
              <a:rPr lang="en-US" sz="2800"/>
              <a:t>λ and the best mixture are found via cross-validation. λ ranges from </a:t>
            </a:r>
            <a:r>
              <a:rPr lang="en-US" sz="2800">
                <a:latin typeface="Arial"/>
                <a:ea typeface="Arial"/>
                <a:cs typeface="Arial"/>
                <a:sym typeface="Arial"/>
              </a:rPr>
              <a:t>0</a:t>
            </a:r>
            <a:r>
              <a:rPr lang="en-US" sz="2800"/>
              <a:t> to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txBox="1"/>
          <p:nvPr>
            <p:ph type="title"/>
          </p:nvPr>
        </p:nvSpPr>
        <p:spPr>
          <a:xfrm>
            <a:off x="457200" y="274656"/>
            <a:ext cx="6553200" cy="1096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Georgia"/>
              <a:buNone/>
            </a:pPr>
            <a:r>
              <a:rPr lang="en-US"/>
              <a:t>Regularization General Principle (cont.)</a:t>
            </a:r>
            <a:endParaRPr/>
          </a:p>
        </p:txBody>
      </p:sp>
      <p:pic>
        <p:nvPicPr>
          <p:cNvPr id="209" name="Google Shape;209;p6"/>
          <p:cNvPicPr preferRelativeResize="0"/>
          <p:nvPr/>
        </p:nvPicPr>
        <p:blipFill>
          <a:blip r:embed="rId3">
            <a:alphaModFix/>
          </a:blip>
          <a:stretch>
            <a:fillRect/>
          </a:stretch>
        </p:blipFill>
        <p:spPr>
          <a:xfrm>
            <a:off x="152400" y="1523847"/>
            <a:ext cx="8742475" cy="414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Ridge Regression</a:t>
            </a:r>
            <a:endParaRPr/>
          </a:p>
        </p:txBody>
      </p:sp>
      <p:sp>
        <p:nvSpPr>
          <p:cNvPr id="215" name="Google Shape;215;p7"/>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lnSpcReduction="20000"/>
          </a:bodyPr>
          <a:lstStyle/>
          <a:p>
            <a:pPr indent="-139700" lvl="0" marL="342900" rtl="0" algn="l">
              <a:spcBef>
                <a:spcPts val="0"/>
              </a:spcBef>
              <a:spcAft>
                <a:spcPts val="0"/>
              </a:spcAft>
              <a:buClr>
                <a:schemeClr val="dk1"/>
              </a:buClr>
              <a:buSzPts val="3200"/>
              <a:buNone/>
            </a:pPr>
            <a:r>
              <a:rPr lang="en-US" sz="2800"/>
              <a:t>Loss Function:</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rPr lang="en-US" sz="2800"/>
              <a:t>Variance: </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rPr lang="en-US" sz="2800"/>
              <a:t>OLS Variance for comparison:</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rPr lang="en-US" sz="2800"/>
              <a:t>Key Points: </a:t>
            </a:r>
            <a:endParaRPr sz="2800"/>
          </a:p>
          <a:p>
            <a:pPr indent="-381000" lvl="0" marL="457200" rtl="0" algn="l">
              <a:spcBef>
                <a:spcPts val="0"/>
              </a:spcBef>
              <a:spcAft>
                <a:spcPts val="0"/>
              </a:spcAft>
              <a:buSzPts val="2400"/>
              <a:buChar char="•"/>
            </a:pPr>
            <a:r>
              <a:rPr lang="en-US" sz="2400"/>
              <a:t>Coefficients will only reach </a:t>
            </a:r>
            <a:r>
              <a:rPr lang="en-US" sz="2400">
                <a:latin typeface="Arial"/>
                <a:ea typeface="Arial"/>
                <a:cs typeface="Arial"/>
                <a:sym typeface="Arial"/>
              </a:rPr>
              <a:t>0</a:t>
            </a:r>
            <a:r>
              <a:rPr lang="en-US" sz="2400"/>
              <a:t> if  </a:t>
            </a:r>
            <a:r>
              <a:rPr lang="en-US" sz="2400"/>
              <a:t>λ</a:t>
            </a:r>
            <a:r>
              <a:rPr lang="en-US" sz="2400"/>
              <a:t> is at +</a:t>
            </a:r>
            <a:r>
              <a:rPr lang="en-US" sz="2400"/>
              <a:t>∞. </a:t>
            </a:r>
            <a:br>
              <a:rPr lang="en-US" sz="2400"/>
            </a:br>
            <a:r>
              <a:rPr lang="en-US" sz="2400"/>
              <a:t>(doesn’t do variable selection)</a:t>
            </a:r>
            <a:endParaRPr sz="2400"/>
          </a:p>
          <a:p>
            <a:pPr indent="-381000" lvl="0" marL="457200" rtl="0" algn="l">
              <a:spcBef>
                <a:spcPts val="0"/>
              </a:spcBef>
              <a:spcAft>
                <a:spcPts val="0"/>
              </a:spcAft>
              <a:buSzPts val="2400"/>
              <a:buChar char="•"/>
            </a:pPr>
            <a:r>
              <a:rPr lang="en-US" sz="2400"/>
              <a:t>Only useful when all or nearly all coefficients are significant due to low outlier tolerance and tolerance for irrelevant features. </a:t>
            </a:r>
            <a:endParaRPr sz="2400"/>
          </a:p>
          <a:p>
            <a:pPr indent="-381000" lvl="0" marL="457200" rtl="0" algn="l">
              <a:spcBef>
                <a:spcPts val="0"/>
              </a:spcBef>
              <a:spcAft>
                <a:spcPts val="0"/>
              </a:spcAft>
              <a:buSzPts val="2400"/>
              <a:buChar char="•"/>
            </a:pPr>
            <a:r>
              <a:rPr lang="en-US" sz="2400"/>
              <a:t>Used to approximate Lasso’s closed form: ∑ꞵ²/|ꞵ|</a:t>
            </a:r>
            <a:endParaRPr sz="2400"/>
          </a:p>
          <a:p>
            <a:pPr indent="-139700" lvl="0" marL="342900" rtl="0" algn="l">
              <a:spcBef>
                <a:spcPts val="0"/>
              </a:spcBef>
              <a:spcAft>
                <a:spcPts val="0"/>
              </a:spcAft>
              <a:buClr>
                <a:schemeClr val="dk1"/>
              </a:buClr>
              <a:buSzPts val="3200"/>
              <a:buNone/>
            </a:pPr>
            <a:r>
              <a:t/>
            </a:r>
            <a:endParaRPr/>
          </a:p>
        </p:txBody>
      </p:sp>
      <p:pic>
        <p:nvPicPr>
          <p:cNvPr id="216" name="Google Shape;216;p7"/>
          <p:cNvPicPr preferRelativeResize="0"/>
          <p:nvPr/>
        </p:nvPicPr>
        <p:blipFill>
          <a:blip r:embed="rId3">
            <a:alphaModFix/>
          </a:blip>
          <a:stretch>
            <a:fillRect/>
          </a:stretch>
        </p:blipFill>
        <p:spPr>
          <a:xfrm>
            <a:off x="3318922" y="1119750"/>
            <a:ext cx="4958225" cy="1140475"/>
          </a:xfrm>
          <a:prstGeom prst="rect">
            <a:avLst/>
          </a:prstGeom>
          <a:noFill/>
          <a:ln>
            <a:noFill/>
          </a:ln>
        </p:spPr>
      </p:pic>
      <p:pic>
        <p:nvPicPr>
          <p:cNvPr id="217" name="Google Shape;217;p7"/>
          <p:cNvPicPr preferRelativeResize="0"/>
          <p:nvPr/>
        </p:nvPicPr>
        <p:blipFill>
          <a:blip r:embed="rId4">
            <a:alphaModFix/>
          </a:blip>
          <a:stretch>
            <a:fillRect/>
          </a:stretch>
        </p:blipFill>
        <p:spPr>
          <a:xfrm>
            <a:off x="2324399" y="2272913"/>
            <a:ext cx="5153348" cy="715950"/>
          </a:xfrm>
          <a:prstGeom prst="rect">
            <a:avLst/>
          </a:prstGeom>
          <a:noFill/>
          <a:ln>
            <a:noFill/>
          </a:ln>
        </p:spPr>
      </p:pic>
      <p:pic>
        <p:nvPicPr>
          <p:cNvPr id="218" name="Google Shape;218;p7"/>
          <p:cNvPicPr preferRelativeResize="0"/>
          <p:nvPr/>
        </p:nvPicPr>
        <p:blipFill>
          <a:blip r:embed="rId5">
            <a:alphaModFix/>
          </a:blip>
          <a:stretch>
            <a:fillRect/>
          </a:stretch>
        </p:blipFill>
        <p:spPr>
          <a:xfrm>
            <a:off x="5526600" y="2988875"/>
            <a:ext cx="1951150" cy="62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Ridge Regression</a:t>
            </a:r>
            <a:endParaRPr/>
          </a:p>
        </p:txBody>
      </p:sp>
      <p:sp>
        <p:nvSpPr>
          <p:cNvPr id="224" name="Google Shape;224;p8"/>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a:t>How loss is minimized:</a:t>
            </a:r>
            <a:endParaRPr/>
          </a:p>
        </p:txBody>
      </p:sp>
      <p:pic>
        <p:nvPicPr>
          <p:cNvPr id="225" name="Google Shape;225;p8"/>
          <p:cNvPicPr preferRelativeResize="0"/>
          <p:nvPr/>
        </p:nvPicPr>
        <p:blipFill>
          <a:blip r:embed="rId3">
            <a:alphaModFix/>
          </a:blip>
          <a:stretch>
            <a:fillRect/>
          </a:stretch>
        </p:blipFill>
        <p:spPr>
          <a:xfrm>
            <a:off x="1972500" y="2365278"/>
            <a:ext cx="5199000" cy="228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2250693471_0_1"/>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Lasso</a:t>
            </a:r>
            <a:r>
              <a:rPr lang="en-US"/>
              <a:t> Regression</a:t>
            </a:r>
            <a:endParaRPr/>
          </a:p>
        </p:txBody>
      </p:sp>
      <p:sp>
        <p:nvSpPr>
          <p:cNvPr id="231" name="Google Shape;231;g12250693471_0_1"/>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lnSpcReduction="20000"/>
          </a:bodyPr>
          <a:lstStyle/>
          <a:p>
            <a:pPr indent="-139700" lvl="0" marL="342900" rtl="0" algn="l">
              <a:spcBef>
                <a:spcPts val="0"/>
              </a:spcBef>
              <a:spcAft>
                <a:spcPts val="0"/>
              </a:spcAft>
              <a:buClr>
                <a:schemeClr val="dk1"/>
              </a:buClr>
              <a:buSzPts val="3200"/>
              <a:buNone/>
            </a:pPr>
            <a:r>
              <a:rPr lang="en-US" sz="2800"/>
              <a:t>Loss Function:</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rPr lang="en-US" sz="2800"/>
              <a:t>Variance Estimate: </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rPr lang="en-US" sz="2800"/>
              <a:t>Optimization: </a:t>
            </a:r>
            <a:endParaRPr sz="2800"/>
          </a:p>
          <a:p>
            <a:pPr indent="-406400" lvl="0" marL="457200" rtl="0" algn="l">
              <a:spcBef>
                <a:spcPts val="0"/>
              </a:spcBef>
              <a:spcAft>
                <a:spcPts val="0"/>
              </a:spcAft>
              <a:buSzPts val="2800"/>
              <a:buChar char="•"/>
            </a:pPr>
            <a:r>
              <a:rPr lang="en-US" sz="2800"/>
              <a:t>Soft-thresholding form:</a:t>
            </a:r>
            <a:endParaRPr sz="2800"/>
          </a:p>
          <a:p>
            <a:pPr indent="-406400" lvl="0" marL="457200" rtl="0" algn="l">
              <a:spcBef>
                <a:spcPts val="0"/>
              </a:spcBef>
              <a:spcAft>
                <a:spcPts val="0"/>
              </a:spcAft>
              <a:buSzPts val="2800"/>
              <a:buChar char="•"/>
            </a:pPr>
            <a:r>
              <a:rPr lang="en-US" sz="2800"/>
              <a:t>Calculable Convergence: </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rPr lang="en-US" sz="2800"/>
              <a:t>Key Points: </a:t>
            </a:r>
            <a:endParaRPr sz="2800"/>
          </a:p>
          <a:p>
            <a:pPr indent="-381000" lvl="0" marL="457200" rtl="0" algn="l">
              <a:spcBef>
                <a:spcPts val="0"/>
              </a:spcBef>
              <a:spcAft>
                <a:spcPts val="0"/>
              </a:spcAft>
              <a:buSzPts val="2400"/>
              <a:buChar char="•"/>
            </a:pPr>
            <a:r>
              <a:rPr lang="en-US" sz="2400"/>
              <a:t>Coefficients will reach </a:t>
            </a:r>
            <a:r>
              <a:rPr lang="en-US" sz="2400">
                <a:latin typeface="Arial"/>
                <a:ea typeface="Arial"/>
                <a:cs typeface="Arial"/>
                <a:sym typeface="Arial"/>
              </a:rPr>
              <a:t>0</a:t>
            </a:r>
            <a:r>
              <a:rPr lang="en-US" sz="2400"/>
              <a:t> if  λ is sufficiently large. </a:t>
            </a:r>
            <a:endParaRPr sz="2400"/>
          </a:p>
          <a:p>
            <a:pPr indent="-381000" lvl="0" marL="457200" rtl="0" algn="l">
              <a:spcBef>
                <a:spcPts val="0"/>
              </a:spcBef>
              <a:spcAft>
                <a:spcPts val="0"/>
              </a:spcAft>
              <a:buSzPts val="2400"/>
              <a:buChar char="•"/>
            </a:pPr>
            <a:r>
              <a:rPr lang="en-US" sz="2400"/>
              <a:t>Performs variable selection </a:t>
            </a:r>
            <a:endParaRPr sz="2400"/>
          </a:p>
          <a:p>
            <a:pPr indent="-381000" lvl="0" marL="457200" rtl="0" algn="l">
              <a:spcBef>
                <a:spcPts val="0"/>
              </a:spcBef>
              <a:spcAft>
                <a:spcPts val="0"/>
              </a:spcAft>
              <a:buSzPts val="2400"/>
              <a:buChar char="•"/>
            </a:pPr>
            <a:r>
              <a:rPr lang="en-US" sz="2400"/>
              <a:t>Absolute value gives non-linearity and no derivation</a:t>
            </a:r>
            <a:endParaRPr sz="2400"/>
          </a:p>
          <a:p>
            <a:pPr indent="-381000" lvl="0" marL="457200" rtl="0" algn="l">
              <a:spcBef>
                <a:spcPts val="0"/>
              </a:spcBef>
              <a:spcAft>
                <a:spcPts val="0"/>
              </a:spcAft>
              <a:buSzPts val="2400"/>
              <a:buChar char="•"/>
            </a:pPr>
            <a:r>
              <a:rPr lang="en-US" sz="2400"/>
              <a:t>Significance tests are still being studied.</a:t>
            </a:r>
            <a:endParaRPr sz="2400"/>
          </a:p>
          <a:p>
            <a:pPr indent="-139700" lvl="0" marL="342900" rtl="0" algn="l">
              <a:spcBef>
                <a:spcPts val="0"/>
              </a:spcBef>
              <a:spcAft>
                <a:spcPts val="0"/>
              </a:spcAft>
              <a:buClr>
                <a:schemeClr val="dk1"/>
              </a:buClr>
              <a:buSzPts val="3200"/>
              <a:buNone/>
            </a:pPr>
            <a:r>
              <a:t/>
            </a:r>
            <a:endParaRPr/>
          </a:p>
        </p:txBody>
      </p:sp>
      <p:pic>
        <p:nvPicPr>
          <p:cNvPr id="232" name="Google Shape;232;g12250693471_0_1"/>
          <p:cNvPicPr preferRelativeResize="0"/>
          <p:nvPr/>
        </p:nvPicPr>
        <p:blipFill>
          <a:blip r:embed="rId3">
            <a:alphaModFix/>
          </a:blip>
          <a:stretch>
            <a:fillRect/>
          </a:stretch>
        </p:blipFill>
        <p:spPr>
          <a:xfrm>
            <a:off x="3470075" y="990762"/>
            <a:ext cx="4958224" cy="1320213"/>
          </a:xfrm>
          <a:prstGeom prst="rect">
            <a:avLst/>
          </a:prstGeom>
          <a:noFill/>
          <a:ln>
            <a:noFill/>
          </a:ln>
        </p:spPr>
      </p:pic>
      <p:pic>
        <p:nvPicPr>
          <p:cNvPr id="233" name="Google Shape;233;g12250693471_0_1"/>
          <p:cNvPicPr preferRelativeResize="0"/>
          <p:nvPr/>
        </p:nvPicPr>
        <p:blipFill>
          <a:blip r:embed="rId4">
            <a:alphaModFix/>
          </a:blip>
          <a:stretch>
            <a:fillRect/>
          </a:stretch>
        </p:blipFill>
        <p:spPr>
          <a:xfrm>
            <a:off x="5021272" y="3179716"/>
            <a:ext cx="3527426" cy="666246"/>
          </a:xfrm>
          <a:prstGeom prst="rect">
            <a:avLst/>
          </a:prstGeom>
          <a:noFill/>
          <a:ln>
            <a:noFill/>
          </a:ln>
        </p:spPr>
      </p:pic>
      <p:pic>
        <p:nvPicPr>
          <p:cNvPr id="234" name="Google Shape;234;g12250693471_0_1"/>
          <p:cNvPicPr preferRelativeResize="0"/>
          <p:nvPr/>
        </p:nvPicPr>
        <p:blipFill>
          <a:blip r:embed="rId5">
            <a:alphaModFix/>
          </a:blip>
          <a:stretch>
            <a:fillRect/>
          </a:stretch>
        </p:blipFill>
        <p:spPr>
          <a:xfrm>
            <a:off x="5021287" y="3693550"/>
            <a:ext cx="2930614" cy="666225"/>
          </a:xfrm>
          <a:prstGeom prst="rect">
            <a:avLst/>
          </a:prstGeom>
          <a:noFill/>
          <a:ln>
            <a:noFill/>
          </a:ln>
        </p:spPr>
      </p:pic>
      <p:pic>
        <p:nvPicPr>
          <p:cNvPr id="235" name="Google Shape;235;g12250693471_0_1"/>
          <p:cNvPicPr preferRelativeResize="0"/>
          <p:nvPr/>
        </p:nvPicPr>
        <p:blipFill>
          <a:blip r:embed="rId6">
            <a:alphaModFix/>
          </a:blip>
          <a:stretch>
            <a:fillRect/>
          </a:stretch>
        </p:blipFill>
        <p:spPr>
          <a:xfrm>
            <a:off x="3872100" y="2183775"/>
            <a:ext cx="3582724" cy="92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Lasso Regression</a:t>
            </a:r>
            <a:endParaRPr/>
          </a:p>
        </p:txBody>
      </p:sp>
      <p:sp>
        <p:nvSpPr>
          <p:cNvPr id="241" name="Google Shape;241;p9"/>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a:t>How it does variable selection:</a:t>
            </a:r>
            <a:endParaRPr/>
          </a:p>
        </p:txBody>
      </p:sp>
      <p:pic>
        <p:nvPicPr>
          <p:cNvPr id="242" name="Google Shape;242;p9"/>
          <p:cNvPicPr preferRelativeResize="0"/>
          <p:nvPr/>
        </p:nvPicPr>
        <p:blipFill>
          <a:blip r:embed="rId3">
            <a:alphaModFix/>
          </a:blip>
          <a:stretch>
            <a:fillRect/>
          </a:stretch>
        </p:blipFill>
        <p:spPr>
          <a:xfrm>
            <a:off x="719125" y="2082075"/>
            <a:ext cx="7705725"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1"/>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Elastic Net Regression</a:t>
            </a:r>
            <a:endParaRPr/>
          </a:p>
        </p:txBody>
      </p:sp>
      <p:sp>
        <p:nvSpPr>
          <p:cNvPr id="248" name="Google Shape;248;p11"/>
          <p:cNvSpPr txBox="1"/>
          <p:nvPr>
            <p:ph idx="1" type="body"/>
          </p:nvPr>
        </p:nvSpPr>
        <p:spPr>
          <a:xfrm>
            <a:off x="457200" y="1371600"/>
            <a:ext cx="8229600" cy="5212200"/>
          </a:xfrm>
          <a:prstGeom prst="rect">
            <a:avLst/>
          </a:prstGeom>
          <a:noFill/>
          <a:ln>
            <a:noFill/>
          </a:ln>
        </p:spPr>
        <p:txBody>
          <a:bodyPr anchorCtr="0" anchor="t" bIns="45700" lIns="91425" spcFirstLastPara="1" rIns="91425" wrap="square" tIns="45700">
            <a:normAutofit lnSpcReduction="20000"/>
          </a:bodyPr>
          <a:lstStyle/>
          <a:p>
            <a:pPr indent="-139700" lvl="0" marL="342900" rtl="0" algn="l">
              <a:spcBef>
                <a:spcPts val="0"/>
              </a:spcBef>
              <a:spcAft>
                <a:spcPts val="0"/>
              </a:spcAft>
              <a:buClr>
                <a:schemeClr val="dk1"/>
              </a:buClr>
              <a:buSzPts val="3200"/>
              <a:buNone/>
            </a:pPr>
            <a:r>
              <a:rPr lang="en-US" sz="2800"/>
              <a:t>Loss Function:</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t/>
            </a:r>
            <a:endParaRPr sz="2800"/>
          </a:p>
          <a:p>
            <a:pPr indent="0" lvl="0" marL="0" rtl="0" algn="l">
              <a:spcBef>
                <a:spcPts val="0"/>
              </a:spcBef>
              <a:spcAft>
                <a:spcPts val="0"/>
              </a:spcAft>
              <a:buClr>
                <a:schemeClr val="dk1"/>
              </a:buClr>
              <a:buSzPts val="3200"/>
              <a:buNone/>
            </a:pPr>
            <a:r>
              <a:t/>
            </a:r>
            <a:endParaRPr sz="2800"/>
          </a:p>
          <a:p>
            <a:pPr indent="0" lvl="0" marL="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rPr lang="en-US" sz="2800"/>
              <a:t>Key Points: </a:t>
            </a:r>
            <a:endParaRPr sz="2800"/>
          </a:p>
          <a:p>
            <a:pPr indent="-381000" lvl="0" marL="457200" rtl="0" algn="l">
              <a:spcBef>
                <a:spcPts val="0"/>
              </a:spcBef>
              <a:spcAft>
                <a:spcPts val="0"/>
              </a:spcAft>
              <a:buSzPts val="2400"/>
              <a:buChar char="•"/>
            </a:pPr>
            <a:r>
              <a:rPr lang="en-US" sz="2400"/>
              <a:t>Combines penalties of Ridge and Lasso by adding both to the residual sum of squares to be minimized</a:t>
            </a:r>
            <a:endParaRPr sz="2400"/>
          </a:p>
          <a:p>
            <a:pPr indent="-381000" lvl="0" marL="457200" rtl="0" algn="l">
              <a:spcBef>
                <a:spcPts val="0"/>
              </a:spcBef>
              <a:spcAft>
                <a:spcPts val="0"/>
              </a:spcAft>
              <a:buSzPts val="2400"/>
              <a:buChar char="•"/>
            </a:pPr>
            <a:r>
              <a:rPr lang="en-US" sz="2400"/>
              <a:t>Method allows for possibility of both Ridge and Lasso: </a:t>
            </a:r>
            <a:br>
              <a:rPr lang="en-US" sz="2400"/>
            </a:br>
            <a:r>
              <a:rPr lang="en-US" sz="2400"/>
              <a:t>if λ2 = 0, the penalty is the Lasso penalty, and if λ1 = 0, the penalty is the Ridge penalty</a:t>
            </a:r>
            <a:endParaRPr sz="2400"/>
          </a:p>
          <a:p>
            <a:pPr indent="-381000" lvl="0" marL="457200" rtl="0" algn="l">
              <a:spcBef>
                <a:spcPts val="0"/>
              </a:spcBef>
              <a:spcAft>
                <a:spcPts val="0"/>
              </a:spcAft>
              <a:buSzPts val="2400"/>
              <a:buChar char="•"/>
            </a:pPr>
            <a:r>
              <a:rPr lang="en-US" sz="2400"/>
              <a:t>Combination of these penalties allows for the strengths of Lasso, such as simultaneous automatic variable selection and continuous shrinkage, and the strengths of Ridge, the selection of correlated variables.</a:t>
            </a:r>
            <a:endParaRPr sz="2800"/>
          </a:p>
        </p:txBody>
      </p:sp>
      <p:pic>
        <p:nvPicPr>
          <p:cNvPr id="249" name="Google Shape;249;p11"/>
          <p:cNvPicPr preferRelativeResize="0"/>
          <p:nvPr/>
        </p:nvPicPr>
        <p:blipFill>
          <a:blip r:embed="rId3">
            <a:alphaModFix/>
          </a:blip>
          <a:stretch>
            <a:fillRect/>
          </a:stretch>
        </p:blipFill>
        <p:spPr>
          <a:xfrm>
            <a:off x="1140475" y="1783650"/>
            <a:ext cx="6863050" cy="1266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2"/>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Elastic Net Regression</a:t>
            </a:r>
            <a:endParaRPr/>
          </a:p>
        </p:txBody>
      </p:sp>
      <p:sp>
        <p:nvSpPr>
          <p:cNvPr id="255" name="Google Shape;255;p12"/>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sz="2800"/>
              <a:t>In the naive Elastic Net definition, the tuning parameters are set by the following equation:</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t/>
            </a:r>
            <a:endParaRPr sz="2800"/>
          </a:p>
          <a:p>
            <a:pPr indent="-139700" lvl="0" marL="342900" rtl="0" algn="l">
              <a:spcBef>
                <a:spcPts val="0"/>
              </a:spcBef>
              <a:spcAft>
                <a:spcPts val="0"/>
              </a:spcAft>
              <a:buClr>
                <a:schemeClr val="dk1"/>
              </a:buClr>
              <a:buSzPts val="3200"/>
              <a:buNone/>
            </a:pPr>
            <a:r>
              <a:rPr lang="en-US" sz="2800"/>
              <a:t>With this α value, the naive Elastic Net penalized residual sum of squares to be minimized becomes the following loss function:</a:t>
            </a:r>
            <a:endParaRPr sz="2800"/>
          </a:p>
          <a:p>
            <a:pPr indent="-139700" lvl="0" marL="342900" rtl="0" algn="l">
              <a:spcBef>
                <a:spcPts val="0"/>
              </a:spcBef>
              <a:spcAft>
                <a:spcPts val="0"/>
              </a:spcAft>
              <a:buClr>
                <a:schemeClr val="dk1"/>
              </a:buClr>
              <a:buSzPts val="3200"/>
              <a:buNone/>
            </a:pPr>
            <a:r>
              <a:t/>
            </a:r>
            <a:endParaRPr sz="2800"/>
          </a:p>
        </p:txBody>
      </p:sp>
      <p:pic>
        <p:nvPicPr>
          <p:cNvPr id="256" name="Google Shape;256;p12"/>
          <p:cNvPicPr preferRelativeResize="0"/>
          <p:nvPr/>
        </p:nvPicPr>
        <p:blipFill>
          <a:blip r:embed="rId3">
            <a:alphaModFix/>
          </a:blip>
          <a:stretch>
            <a:fillRect/>
          </a:stretch>
        </p:blipFill>
        <p:spPr>
          <a:xfrm>
            <a:off x="3138488" y="2350263"/>
            <a:ext cx="2867025" cy="638175"/>
          </a:xfrm>
          <a:prstGeom prst="rect">
            <a:avLst/>
          </a:prstGeom>
          <a:noFill/>
          <a:ln>
            <a:noFill/>
          </a:ln>
        </p:spPr>
      </p:pic>
      <p:pic>
        <p:nvPicPr>
          <p:cNvPr id="257" name="Google Shape;257;p12"/>
          <p:cNvPicPr preferRelativeResize="0"/>
          <p:nvPr/>
        </p:nvPicPr>
        <p:blipFill>
          <a:blip r:embed="rId4">
            <a:alphaModFix/>
          </a:blip>
          <a:stretch>
            <a:fillRect/>
          </a:stretch>
        </p:blipFill>
        <p:spPr>
          <a:xfrm>
            <a:off x="1809750" y="4680450"/>
            <a:ext cx="5524500" cy="129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25a79c1c6f_0_86"/>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Elastic Net Regression</a:t>
            </a:r>
            <a:endParaRPr/>
          </a:p>
        </p:txBody>
      </p:sp>
      <p:sp>
        <p:nvSpPr>
          <p:cNvPr id="263" name="Google Shape;263;g125a79c1c6f_0_86"/>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sz="2800"/>
              <a:t>The naive Elastic Net regularization does not have great prediction performance unless it is very close to Ridge Regression or Lasso Regression. Because shrinkage occurs with both penalties, there is double shrinkage. To correct this problem, the naive Elastic Net regression coefficients are rescaled with the following equation:</a:t>
            </a:r>
            <a:endParaRPr sz="2800"/>
          </a:p>
          <a:p>
            <a:pPr indent="-139700" lvl="0" marL="342900" rtl="0" algn="l">
              <a:spcBef>
                <a:spcPts val="0"/>
              </a:spcBef>
              <a:spcAft>
                <a:spcPts val="0"/>
              </a:spcAft>
              <a:buClr>
                <a:schemeClr val="dk1"/>
              </a:buClr>
              <a:buSzPts val="3200"/>
              <a:buNone/>
            </a:pPr>
            <a:r>
              <a:t/>
            </a:r>
            <a:endParaRPr sz="2800"/>
          </a:p>
        </p:txBody>
      </p:sp>
      <p:pic>
        <p:nvPicPr>
          <p:cNvPr id="264" name="Google Shape;264;g125a79c1c6f_0_86"/>
          <p:cNvPicPr preferRelativeResize="0"/>
          <p:nvPr/>
        </p:nvPicPr>
        <p:blipFill>
          <a:blip r:embed="rId3">
            <a:alphaModFix/>
          </a:blip>
          <a:stretch>
            <a:fillRect/>
          </a:stretch>
        </p:blipFill>
        <p:spPr>
          <a:xfrm>
            <a:off x="2381250" y="5063475"/>
            <a:ext cx="4381500" cy="57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title"/>
          </p:nvPr>
        </p:nvSpPr>
        <p:spPr>
          <a:xfrm>
            <a:off x="457200" y="274638"/>
            <a:ext cx="64008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Contents</a:t>
            </a:r>
            <a:endParaRPr/>
          </a:p>
        </p:txBody>
      </p:sp>
      <p:sp>
        <p:nvSpPr>
          <p:cNvPr id="142" name="Google Shape;142;p2"/>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Ordinary Least Squares</a:t>
            </a:r>
            <a:endParaRPr/>
          </a:p>
          <a:p>
            <a:pPr indent="-342900" lvl="0" marL="457200" rtl="0" algn="l">
              <a:spcBef>
                <a:spcPts val="0"/>
              </a:spcBef>
              <a:spcAft>
                <a:spcPts val="0"/>
              </a:spcAft>
              <a:buSzPts val="1800"/>
              <a:buChar char="•"/>
            </a:pPr>
            <a:r>
              <a:rPr lang="en-US"/>
              <a:t>Regularization General Principle</a:t>
            </a:r>
            <a:endParaRPr/>
          </a:p>
          <a:p>
            <a:pPr indent="-342900" lvl="0" marL="457200" rtl="0" algn="l">
              <a:spcBef>
                <a:spcPts val="0"/>
              </a:spcBef>
              <a:spcAft>
                <a:spcPts val="0"/>
              </a:spcAft>
              <a:buSzPts val="1800"/>
              <a:buChar char="•"/>
            </a:pPr>
            <a:r>
              <a:rPr lang="en-US"/>
              <a:t>Ridge Regression</a:t>
            </a:r>
            <a:endParaRPr/>
          </a:p>
          <a:p>
            <a:pPr indent="-342900" lvl="0" marL="457200" rtl="0" algn="l">
              <a:spcBef>
                <a:spcPts val="0"/>
              </a:spcBef>
              <a:spcAft>
                <a:spcPts val="0"/>
              </a:spcAft>
              <a:buSzPts val="1800"/>
              <a:buChar char="•"/>
            </a:pPr>
            <a:r>
              <a:rPr lang="en-US"/>
              <a:t>Lasso Regression</a:t>
            </a:r>
            <a:endParaRPr/>
          </a:p>
          <a:p>
            <a:pPr indent="-342900" lvl="0" marL="457200" rtl="0" algn="l">
              <a:spcBef>
                <a:spcPts val="0"/>
              </a:spcBef>
              <a:spcAft>
                <a:spcPts val="0"/>
              </a:spcAft>
              <a:buSzPts val="1800"/>
              <a:buChar char="•"/>
            </a:pPr>
            <a:r>
              <a:rPr lang="en-US"/>
              <a:t>Elastic Net Regression</a:t>
            </a:r>
            <a:endParaRPr/>
          </a:p>
          <a:p>
            <a:pPr indent="-342900" lvl="0" marL="457200" rtl="0" algn="l">
              <a:spcBef>
                <a:spcPts val="0"/>
              </a:spcBef>
              <a:spcAft>
                <a:spcPts val="0"/>
              </a:spcAft>
              <a:buSzPts val="1800"/>
              <a:buChar char="•"/>
            </a:pPr>
            <a:r>
              <a:rPr lang="en-US"/>
              <a:t>Simple Example</a:t>
            </a:r>
            <a:endParaRPr/>
          </a:p>
          <a:p>
            <a:pPr indent="-342900" lvl="0" marL="457200" rtl="0" algn="l">
              <a:spcBef>
                <a:spcPts val="0"/>
              </a:spcBef>
              <a:spcAft>
                <a:spcPts val="0"/>
              </a:spcAft>
              <a:buSzPts val="1800"/>
              <a:buChar char="•"/>
            </a:pPr>
            <a:r>
              <a:rPr lang="en-US"/>
              <a:t>Glmnet Regression Models Example</a:t>
            </a:r>
            <a:endParaRPr/>
          </a:p>
          <a:p>
            <a:pPr indent="-342900" lvl="0" marL="457200" rtl="0" algn="l">
              <a:spcBef>
                <a:spcPts val="0"/>
              </a:spcBef>
              <a:spcAft>
                <a:spcPts val="0"/>
              </a:spcAft>
              <a:buSzPts val="1800"/>
              <a:buChar char="•"/>
            </a:pPr>
            <a:r>
              <a:rPr lang="en-US"/>
              <a:t>CARET Training Best Tuned Model Example</a:t>
            </a:r>
            <a:endParaRPr/>
          </a:p>
          <a:p>
            <a:pPr indent="-342900" lvl="0" marL="457200" rtl="0" algn="l">
              <a:spcBef>
                <a:spcPts val="0"/>
              </a:spcBef>
              <a:spcAft>
                <a:spcPts val="0"/>
              </a:spcAft>
              <a:buSzPts val="1800"/>
              <a:buChar char="•"/>
            </a:pPr>
            <a:r>
              <a:rPr lang="en-US"/>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25a79c1c6f_0_95"/>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Glmnet Function</a:t>
            </a:r>
            <a:endParaRPr/>
          </a:p>
        </p:txBody>
      </p:sp>
      <p:sp>
        <p:nvSpPr>
          <p:cNvPr id="270" name="Google Shape;270;g125a79c1c6f_0_95"/>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1100"/>
              <a:buNone/>
            </a:pPr>
            <a:r>
              <a:rPr lang="en-US" sz="2800"/>
              <a:t>For applied use in R, the penalties for Ridge, Lasso, and Elastic Net can be simplified by using a single λ value shown in the following gaussian penalty equation used in the Glmnet function.</a:t>
            </a:r>
            <a:endParaRPr sz="2800"/>
          </a:p>
        </p:txBody>
      </p:sp>
      <p:pic>
        <p:nvPicPr>
          <p:cNvPr id="271" name="Google Shape;271;g125a79c1c6f_0_95"/>
          <p:cNvPicPr preferRelativeResize="0"/>
          <p:nvPr/>
        </p:nvPicPr>
        <p:blipFill>
          <a:blip r:embed="rId3">
            <a:alphaModFix/>
          </a:blip>
          <a:stretch>
            <a:fillRect/>
          </a:stretch>
        </p:blipFill>
        <p:spPr>
          <a:xfrm>
            <a:off x="1195375" y="3513413"/>
            <a:ext cx="6753225" cy="2105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Simple Example</a:t>
            </a:r>
            <a:endParaRPr/>
          </a:p>
        </p:txBody>
      </p:sp>
      <p:sp>
        <p:nvSpPr>
          <p:cNvPr id="277" name="Google Shape;277;p13"/>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AutoNum type="arabicPeriod"/>
            </a:pPr>
            <a:r>
              <a:rPr lang="en-US"/>
              <a:t>Load and Preprocess</a:t>
            </a:r>
            <a:endParaRPr/>
          </a:p>
          <a:p>
            <a:pPr indent="-342900" lvl="0" marL="457200" rtl="0" algn="l">
              <a:spcBef>
                <a:spcPts val="0"/>
              </a:spcBef>
              <a:spcAft>
                <a:spcPts val="0"/>
              </a:spcAft>
              <a:buSzPts val="1800"/>
              <a:buAutoNum type="arabicPeriod"/>
            </a:pPr>
            <a:r>
              <a:rPr lang="en-US"/>
              <a:t>Train-Test Split</a:t>
            </a:r>
            <a:endParaRPr/>
          </a:p>
          <a:p>
            <a:pPr indent="-342900" lvl="0" marL="457200" rtl="0" algn="l">
              <a:spcBef>
                <a:spcPts val="0"/>
              </a:spcBef>
              <a:spcAft>
                <a:spcPts val="0"/>
              </a:spcAft>
              <a:buSzPts val="1800"/>
              <a:buAutoNum type="arabicPeriod"/>
            </a:pPr>
            <a:r>
              <a:rPr lang="en-US"/>
              <a:t>Train the Models</a:t>
            </a:r>
            <a:endParaRPr/>
          </a:p>
          <a:p>
            <a:pPr indent="-342900" lvl="0" marL="457200" rtl="0" algn="l">
              <a:spcBef>
                <a:spcPts val="0"/>
              </a:spcBef>
              <a:spcAft>
                <a:spcPts val="0"/>
              </a:spcAft>
              <a:buSzPts val="1800"/>
              <a:buAutoNum type="arabicPeriod"/>
            </a:pPr>
            <a:r>
              <a:rPr lang="en-US"/>
              <a:t>Compare In-Sample RSS</a:t>
            </a:r>
            <a:endParaRPr/>
          </a:p>
          <a:p>
            <a:pPr indent="-342900" lvl="0" marL="457200" rtl="0" algn="l">
              <a:spcBef>
                <a:spcPts val="0"/>
              </a:spcBef>
              <a:spcAft>
                <a:spcPts val="0"/>
              </a:spcAft>
              <a:buSzPts val="1800"/>
              <a:buAutoNum type="arabicPeriod"/>
            </a:pPr>
            <a:r>
              <a:rPr lang="en-US"/>
              <a:t>Compare In-Sample R-Squared</a:t>
            </a:r>
            <a:endParaRPr/>
          </a:p>
          <a:p>
            <a:pPr indent="-342900" lvl="0" marL="457200" rtl="0" algn="l">
              <a:spcBef>
                <a:spcPts val="0"/>
              </a:spcBef>
              <a:spcAft>
                <a:spcPts val="0"/>
              </a:spcAft>
              <a:buSzPts val="1800"/>
              <a:buAutoNum type="arabicPeriod"/>
            </a:pPr>
            <a:r>
              <a:rPr lang="en-US"/>
              <a:t>Compare Coefficients</a:t>
            </a:r>
            <a:endParaRPr/>
          </a:p>
          <a:p>
            <a:pPr indent="-342900" lvl="0" marL="457200" rtl="0" algn="l">
              <a:spcBef>
                <a:spcPts val="0"/>
              </a:spcBef>
              <a:spcAft>
                <a:spcPts val="0"/>
              </a:spcAft>
              <a:buSzPts val="1800"/>
              <a:buAutoNum type="arabicPeriod"/>
            </a:pPr>
            <a:r>
              <a:rPr lang="en-US"/>
              <a:t>Compare Out-of-Sample R-Squared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Simple Example Code</a:t>
            </a:r>
            <a:endParaRPr/>
          </a:p>
        </p:txBody>
      </p:sp>
      <p:sp>
        <p:nvSpPr>
          <p:cNvPr id="283" name="Google Shape;283;p14"/>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84" name="Google Shape;284;p14"/>
          <p:cNvPicPr preferRelativeResize="0"/>
          <p:nvPr/>
        </p:nvPicPr>
        <p:blipFill>
          <a:blip r:embed="rId3">
            <a:alphaModFix/>
          </a:blip>
          <a:stretch>
            <a:fillRect/>
          </a:stretch>
        </p:blipFill>
        <p:spPr>
          <a:xfrm>
            <a:off x="457200" y="1011711"/>
            <a:ext cx="8229600" cy="55085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2250693471_0_27"/>
          <p:cNvSpPr txBox="1"/>
          <p:nvPr>
            <p:ph type="title"/>
          </p:nvPr>
        </p:nvSpPr>
        <p:spPr>
          <a:xfrm>
            <a:off x="457200" y="274638"/>
            <a:ext cx="6553200" cy="71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Gradient Analysis</a:t>
            </a:r>
            <a:endParaRPr/>
          </a:p>
        </p:txBody>
      </p:sp>
      <p:sp>
        <p:nvSpPr>
          <p:cNvPr id="290" name="Google Shape;290;g12250693471_0_27"/>
          <p:cNvSpPr txBox="1"/>
          <p:nvPr>
            <p:ph idx="1" type="body"/>
          </p:nvPr>
        </p:nvSpPr>
        <p:spPr>
          <a:xfrm>
            <a:off x="457200" y="1371600"/>
            <a:ext cx="8229600" cy="51054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I’m going to show a 3D example of each regression function’s loss gradients using Plotly. Then I will show the contour plots.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Glmnet</a:t>
            </a:r>
            <a:endParaRPr/>
          </a:p>
        </p:txBody>
      </p:sp>
      <p:sp>
        <p:nvSpPr>
          <p:cNvPr id="296" name="Google Shape;296;p15"/>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AutoNum type="arabicPeriod"/>
            </a:pPr>
            <a:r>
              <a:rPr lang="en-US"/>
              <a:t>Load and Preprocess</a:t>
            </a:r>
            <a:endParaRPr/>
          </a:p>
          <a:p>
            <a:pPr indent="-342900" lvl="0" marL="457200" rtl="0" algn="l">
              <a:spcBef>
                <a:spcPts val="0"/>
              </a:spcBef>
              <a:spcAft>
                <a:spcPts val="0"/>
              </a:spcAft>
              <a:buSzPts val="1800"/>
              <a:buAutoNum type="arabicPeriod"/>
            </a:pPr>
            <a:r>
              <a:rPr lang="en-US"/>
              <a:t>Train-Test Split</a:t>
            </a:r>
            <a:endParaRPr/>
          </a:p>
          <a:p>
            <a:pPr indent="-342900" lvl="0" marL="457200" rtl="0" algn="l">
              <a:spcBef>
                <a:spcPts val="0"/>
              </a:spcBef>
              <a:spcAft>
                <a:spcPts val="0"/>
              </a:spcAft>
              <a:buSzPts val="1800"/>
              <a:buAutoNum type="arabicPeriod"/>
            </a:pPr>
            <a:r>
              <a:rPr lang="en-US"/>
              <a:t>Train the Models</a:t>
            </a:r>
            <a:endParaRPr/>
          </a:p>
          <a:p>
            <a:pPr indent="-342900" lvl="0" marL="457200" rtl="0" algn="l">
              <a:spcBef>
                <a:spcPts val="0"/>
              </a:spcBef>
              <a:spcAft>
                <a:spcPts val="0"/>
              </a:spcAft>
              <a:buSzPts val="1800"/>
              <a:buAutoNum type="arabicPeriod"/>
            </a:pPr>
            <a:r>
              <a:rPr lang="en-US"/>
              <a:t>View MSE Plot and Lambda Plot</a:t>
            </a:r>
            <a:endParaRPr/>
          </a:p>
          <a:p>
            <a:pPr indent="-342900" lvl="0" marL="457200" rtl="0" algn="l">
              <a:spcBef>
                <a:spcPts val="0"/>
              </a:spcBef>
              <a:spcAft>
                <a:spcPts val="0"/>
              </a:spcAft>
              <a:buSzPts val="1800"/>
              <a:buAutoNum type="arabicPeriod"/>
            </a:pPr>
            <a:r>
              <a:rPr lang="en-US"/>
              <a:t>Compare In-Sample RSS</a:t>
            </a:r>
            <a:endParaRPr/>
          </a:p>
          <a:p>
            <a:pPr indent="-342900" lvl="0" marL="457200" rtl="0" algn="l">
              <a:spcBef>
                <a:spcPts val="0"/>
              </a:spcBef>
              <a:spcAft>
                <a:spcPts val="0"/>
              </a:spcAft>
              <a:buSzPts val="1800"/>
              <a:buAutoNum type="arabicPeriod"/>
            </a:pPr>
            <a:r>
              <a:rPr lang="en-US"/>
              <a:t>Compare Coefficients</a:t>
            </a:r>
            <a:endParaRPr/>
          </a:p>
          <a:p>
            <a:pPr indent="-342900" lvl="0" marL="457200" rtl="0" algn="l">
              <a:spcBef>
                <a:spcPts val="0"/>
              </a:spcBef>
              <a:spcAft>
                <a:spcPts val="0"/>
              </a:spcAft>
              <a:buSzPts val="1800"/>
              <a:buAutoNum type="arabicPeriod"/>
            </a:pPr>
            <a:r>
              <a:rPr lang="en-US"/>
              <a:t>Compare Out-of-Sample R-Squared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Glmnet Results</a:t>
            </a:r>
            <a:endParaRPr/>
          </a:p>
        </p:txBody>
      </p:sp>
      <p:pic>
        <p:nvPicPr>
          <p:cNvPr id="302" name="Google Shape;302;p16"/>
          <p:cNvPicPr preferRelativeResize="0"/>
          <p:nvPr/>
        </p:nvPicPr>
        <p:blipFill>
          <a:blip r:embed="rId3">
            <a:alphaModFix/>
          </a:blip>
          <a:stretch>
            <a:fillRect/>
          </a:stretch>
        </p:blipFill>
        <p:spPr>
          <a:xfrm>
            <a:off x="286925" y="1371600"/>
            <a:ext cx="8570150" cy="4999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CARET Training</a:t>
            </a:r>
            <a:endParaRPr/>
          </a:p>
        </p:txBody>
      </p:sp>
      <p:sp>
        <p:nvSpPr>
          <p:cNvPr id="308" name="Google Shape;308;p17"/>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Using the CARET train function, we can f</a:t>
            </a:r>
            <a:r>
              <a:rPr lang="en-US"/>
              <a:t>it predictive models over different tuning parameters. </a:t>
            </a:r>
            <a:endParaRPr/>
          </a:p>
          <a:p>
            <a:pPr indent="-342900" lvl="0" marL="457200" rtl="0" algn="l">
              <a:spcBef>
                <a:spcPts val="0"/>
              </a:spcBef>
              <a:spcAft>
                <a:spcPts val="0"/>
              </a:spcAft>
              <a:buSzPts val="1800"/>
              <a:buChar char="•"/>
            </a:pPr>
            <a:r>
              <a:rPr lang="en-US"/>
              <a:t>We can specify the regression model as glmnet, set k-fold cross validation, and choose granularity settings within the function. </a:t>
            </a:r>
            <a:endParaRPr/>
          </a:p>
          <a:p>
            <a:pPr indent="-342900" lvl="0" marL="457200" rtl="0" algn="l">
              <a:spcBef>
                <a:spcPts val="0"/>
              </a:spcBef>
              <a:spcAft>
                <a:spcPts val="0"/>
              </a:spcAft>
              <a:buSzPts val="1800"/>
              <a:buChar char="•"/>
            </a:pPr>
            <a:r>
              <a:rPr lang="en-US"/>
              <a:t>The best tuned model is selected by minimizing the RMSE by default.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25a79c1c6f_0_29"/>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Conclusion - </a:t>
            </a:r>
            <a:r>
              <a:rPr lang="en-US" sz="3200"/>
              <a:t>Ridge Regression</a:t>
            </a:r>
            <a:endParaRPr/>
          </a:p>
        </p:txBody>
      </p:sp>
      <p:sp>
        <p:nvSpPr>
          <p:cNvPr id="314" name="Google Shape;314;g125a79c1c6f_0_29"/>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0" lvl="0" marL="457200" rtl="0" algn="l">
              <a:spcBef>
                <a:spcPts val="0"/>
              </a:spcBef>
              <a:spcAft>
                <a:spcPts val="0"/>
              </a:spcAft>
              <a:buNone/>
            </a:pPr>
            <a:r>
              <a:rPr lang="en-US"/>
              <a:t>Strengths: </a:t>
            </a:r>
            <a:endParaRPr/>
          </a:p>
          <a:p>
            <a:pPr indent="-342900" lvl="0" marL="457200" rtl="0" algn="l">
              <a:spcBef>
                <a:spcPts val="0"/>
              </a:spcBef>
              <a:spcAft>
                <a:spcPts val="0"/>
              </a:spcAft>
              <a:buSzPts val="1800"/>
              <a:buChar char="•"/>
            </a:pPr>
            <a:r>
              <a:rPr lang="en-US"/>
              <a:t>Penalty allows for better parameter estimation in a regression model</a:t>
            </a:r>
            <a:br>
              <a:rPr lang="en-US"/>
            </a:br>
            <a:endParaRPr/>
          </a:p>
          <a:p>
            <a:pPr indent="0" lvl="0" marL="457200" rtl="0" algn="l">
              <a:spcBef>
                <a:spcPts val="0"/>
              </a:spcBef>
              <a:spcAft>
                <a:spcPts val="0"/>
              </a:spcAft>
              <a:buNone/>
            </a:pPr>
            <a:r>
              <a:rPr lang="en-US"/>
              <a:t>Drawbacks:</a:t>
            </a:r>
            <a:endParaRPr/>
          </a:p>
          <a:p>
            <a:pPr indent="-342900" lvl="0" marL="457200" rtl="0" algn="l">
              <a:spcBef>
                <a:spcPts val="0"/>
              </a:spcBef>
              <a:spcAft>
                <a:spcPts val="0"/>
              </a:spcAft>
              <a:buSzPts val="1800"/>
              <a:buChar char="•"/>
            </a:pPr>
            <a:r>
              <a:rPr lang="en-US"/>
              <a:t>Can never remove any parameters from the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25a79c1c6f_0_36"/>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Conclusion - </a:t>
            </a:r>
            <a:r>
              <a:rPr lang="en-US" sz="3200"/>
              <a:t>Lasso Regression</a:t>
            </a:r>
            <a:endParaRPr/>
          </a:p>
        </p:txBody>
      </p:sp>
      <p:sp>
        <p:nvSpPr>
          <p:cNvPr id="320" name="Google Shape;320;g125a79c1c6f_0_36"/>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lnSpcReduction="20000"/>
          </a:bodyPr>
          <a:lstStyle/>
          <a:p>
            <a:pPr indent="457200" lvl="0" marL="0" rtl="0" algn="l">
              <a:spcBef>
                <a:spcPts val="0"/>
              </a:spcBef>
              <a:spcAft>
                <a:spcPts val="0"/>
              </a:spcAft>
              <a:buNone/>
            </a:pPr>
            <a:r>
              <a:rPr lang="en-US"/>
              <a:t>Strengths: </a:t>
            </a:r>
            <a:endParaRPr/>
          </a:p>
          <a:p>
            <a:pPr indent="-342900" lvl="0" marL="457200" rtl="0" algn="l">
              <a:spcBef>
                <a:spcPts val="0"/>
              </a:spcBef>
              <a:spcAft>
                <a:spcPts val="0"/>
              </a:spcAft>
              <a:buSzPts val="1800"/>
              <a:buChar char="•"/>
            </a:pPr>
            <a:r>
              <a:rPr lang="en-US"/>
              <a:t>Penalty allows for better parameter estimation in a regression model</a:t>
            </a:r>
            <a:endParaRPr/>
          </a:p>
          <a:p>
            <a:pPr indent="-342900" lvl="0" marL="457200" rtl="0" algn="l">
              <a:spcBef>
                <a:spcPts val="0"/>
              </a:spcBef>
              <a:spcAft>
                <a:spcPts val="0"/>
              </a:spcAft>
              <a:buSzPts val="1800"/>
              <a:buChar char="•"/>
            </a:pPr>
            <a:r>
              <a:rPr lang="en-US"/>
              <a:t>Has ability to remove parameters from model</a:t>
            </a:r>
            <a:br>
              <a:rPr lang="en-US"/>
            </a:br>
            <a:endParaRPr/>
          </a:p>
          <a:p>
            <a:pPr indent="0" lvl="0" marL="457200" rtl="0" algn="l">
              <a:spcBef>
                <a:spcPts val="0"/>
              </a:spcBef>
              <a:spcAft>
                <a:spcPts val="0"/>
              </a:spcAft>
              <a:buNone/>
            </a:pPr>
            <a:r>
              <a:rPr lang="en-US"/>
              <a:t>Drawbacks:</a:t>
            </a:r>
            <a:endParaRPr/>
          </a:p>
          <a:p>
            <a:pPr indent="-342900" lvl="0" marL="457200" rtl="0" algn="l">
              <a:spcBef>
                <a:spcPts val="0"/>
              </a:spcBef>
              <a:spcAft>
                <a:spcPts val="0"/>
              </a:spcAft>
              <a:buSzPts val="1800"/>
              <a:buChar char="•"/>
            </a:pPr>
            <a:r>
              <a:rPr lang="en-US"/>
              <a:t>L</a:t>
            </a:r>
            <a:r>
              <a:rPr lang="en-US"/>
              <a:t>imited variable selection when the number of predictors is greater than the sample size</a:t>
            </a:r>
            <a:endParaRPr/>
          </a:p>
          <a:p>
            <a:pPr indent="-342900" lvl="0" marL="457200" rtl="0" algn="l">
              <a:spcBef>
                <a:spcPts val="0"/>
              </a:spcBef>
              <a:spcAft>
                <a:spcPts val="0"/>
              </a:spcAft>
              <a:buSzPts val="1800"/>
              <a:buChar char="•"/>
            </a:pPr>
            <a:r>
              <a:rPr lang="en-US"/>
              <a:t>Has trouble selecting between highly correlated predictors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25a79c1c6f_0_43"/>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Conclusion - </a:t>
            </a:r>
            <a:r>
              <a:rPr lang="en-US" sz="3200"/>
              <a:t>Elastic Net</a:t>
            </a:r>
            <a:endParaRPr/>
          </a:p>
        </p:txBody>
      </p:sp>
      <p:sp>
        <p:nvSpPr>
          <p:cNvPr id="326" name="Google Shape;326;g125a79c1c6f_0_43"/>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lnSpcReduction="10000"/>
          </a:bodyPr>
          <a:lstStyle/>
          <a:p>
            <a:pPr indent="457200" lvl="0" marL="0" rtl="0" algn="l">
              <a:spcBef>
                <a:spcPts val="0"/>
              </a:spcBef>
              <a:spcAft>
                <a:spcPts val="0"/>
              </a:spcAft>
              <a:buNone/>
            </a:pPr>
            <a:r>
              <a:rPr lang="en-US"/>
              <a:t>Strengths: </a:t>
            </a:r>
            <a:endParaRPr/>
          </a:p>
          <a:p>
            <a:pPr indent="-342900" lvl="0" marL="457200" rtl="0" algn="l">
              <a:spcBef>
                <a:spcPts val="0"/>
              </a:spcBef>
              <a:spcAft>
                <a:spcPts val="0"/>
              </a:spcAft>
              <a:buSzPts val="1800"/>
              <a:buChar char="•"/>
            </a:pPr>
            <a:r>
              <a:rPr lang="en-US"/>
              <a:t>Penalty allows for better parameter estimation in a regression model</a:t>
            </a:r>
            <a:endParaRPr/>
          </a:p>
          <a:p>
            <a:pPr indent="-342900" lvl="0" marL="457200" rtl="0" algn="l">
              <a:spcBef>
                <a:spcPts val="0"/>
              </a:spcBef>
              <a:spcAft>
                <a:spcPts val="0"/>
              </a:spcAft>
              <a:buSzPts val="1800"/>
              <a:buChar char="•"/>
            </a:pPr>
            <a:r>
              <a:rPr lang="en-US"/>
              <a:t>Has ability to remove parameters from model</a:t>
            </a:r>
            <a:endParaRPr/>
          </a:p>
          <a:p>
            <a:pPr indent="-342900" lvl="0" marL="457200" rtl="0" algn="l">
              <a:spcBef>
                <a:spcPts val="0"/>
              </a:spcBef>
              <a:spcAft>
                <a:spcPts val="0"/>
              </a:spcAft>
              <a:buSzPts val="1800"/>
              <a:buChar char="•"/>
            </a:pPr>
            <a:r>
              <a:rPr lang="en-US"/>
              <a:t>P</a:t>
            </a:r>
            <a:r>
              <a:rPr lang="en-US"/>
              <a:t>ermits a data set where the number of predictors is greater than the sample size</a:t>
            </a:r>
            <a:br>
              <a:rPr lang="en-US"/>
            </a:br>
            <a:endParaRPr/>
          </a:p>
          <a:p>
            <a:pPr indent="0" lvl="0" marL="457200" rtl="0" algn="l">
              <a:spcBef>
                <a:spcPts val="0"/>
              </a:spcBef>
              <a:spcAft>
                <a:spcPts val="0"/>
              </a:spcAft>
              <a:buNone/>
            </a:pPr>
            <a:r>
              <a:rPr lang="en-US"/>
              <a:t>Drawbacks:</a:t>
            </a:r>
            <a:endParaRPr/>
          </a:p>
          <a:p>
            <a:pPr indent="-342900" lvl="0" marL="457200" rtl="0" algn="l">
              <a:spcBef>
                <a:spcPts val="0"/>
              </a:spcBef>
              <a:spcAft>
                <a:spcPts val="0"/>
              </a:spcAft>
              <a:buSzPts val="1800"/>
              <a:buChar char="•"/>
            </a:pPr>
            <a:r>
              <a:rPr lang="en-US"/>
              <a:t>Higher processing demands</a:t>
            </a:r>
            <a:endParaRPr/>
          </a:p>
          <a:p>
            <a:pPr indent="-342900" lvl="0" marL="457200" rtl="0" algn="l">
              <a:spcBef>
                <a:spcPts val="0"/>
              </a:spcBef>
              <a:spcAft>
                <a:spcPts val="0"/>
              </a:spcAft>
              <a:buSzPts val="1800"/>
              <a:buChar char="•"/>
            </a:pPr>
            <a:r>
              <a:rPr lang="en-US"/>
              <a:t>More complex model selection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22242bc33c_0_0"/>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Introduction</a:t>
            </a:r>
            <a:endParaRPr/>
          </a:p>
        </p:txBody>
      </p:sp>
      <p:sp>
        <p:nvSpPr>
          <p:cNvPr id="148" name="Google Shape;148;g122242bc33c_0_0"/>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Ridge, Lasso, and Elastic Net are regularization methods </a:t>
            </a:r>
            <a:r>
              <a:rPr lang="en-US"/>
              <a:t>that can be used in regression analysis in an attempt to improve the accuracy and prediction ability of a regression model. </a:t>
            </a:r>
            <a:br>
              <a:rPr lang="en-US"/>
            </a:br>
            <a:endParaRPr/>
          </a:p>
          <a:p>
            <a:pPr indent="-342900" lvl="0" marL="457200" rtl="0" algn="l">
              <a:spcBef>
                <a:spcPts val="0"/>
              </a:spcBef>
              <a:spcAft>
                <a:spcPts val="0"/>
              </a:spcAft>
              <a:buSzPts val="1800"/>
              <a:buChar char="•"/>
            </a:pPr>
            <a:r>
              <a:rPr lang="en-US"/>
              <a:t>The main concept behind these regularization methods is to sacrifice some amount of bias in the model to reduce the variance of predicted values.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Conclusion - Examples</a:t>
            </a:r>
            <a:endParaRPr/>
          </a:p>
        </p:txBody>
      </p:sp>
      <p:sp>
        <p:nvSpPr>
          <p:cNvPr id="332" name="Google Shape;332;p20"/>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Similar results between models, flexibility of what model to use based on what metric you choose to base decision on</a:t>
            </a:r>
            <a:br>
              <a:rPr lang="en-US"/>
            </a:br>
            <a:endParaRPr/>
          </a:p>
          <a:p>
            <a:pPr indent="-342900" lvl="0" marL="457200" rtl="0" algn="l">
              <a:spcBef>
                <a:spcPts val="0"/>
              </a:spcBef>
              <a:spcAft>
                <a:spcPts val="0"/>
              </a:spcAft>
              <a:buSzPts val="1800"/>
              <a:buChar char="•"/>
            </a:pPr>
            <a:r>
              <a:rPr lang="en-US"/>
              <a:t>Possible advantage of less predictors being used depending on how model is used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Links</a:t>
            </a:r>
            <a:endParaRPr/>
          </a:p>
        </p:txBody>
      </p:sp>
      <p:sp>
        <p:nvSpPr>
          <p:cNvPr id="338" name="Google Shape;338;p21"/>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u="sng">
                <a:solidFill>
                  <a:schemeClr val="hlink"/>
                </a:solidFill>
                <a:hlinkClick r:id="rId3"/>
              </a:rPr>
              <a:t>https://glmnet.stanford.edu/articles/glmnet.html#logistic-regression-family-binomial-</a:t>
            </a:r>
            <a:endParaRPr/>
          </a:p>
          <a:p>
            <a:pPr indent="-139700" lvl="0" marL="342900" rtl="0" algn="l">
              <a:spcBef>
                <a:spcPts val="0"/>
              </a:spcBef>
              <a:spcAft>
                <a:spcPts val="0"/>
              </a:spcAft>
              <a:buClr>
                <a:schemeClr val="dk1"/>
              </a:buClr>
              <a:buSzPts val="3200"/>
              <a:buNone/>
            </a:pPr>
            <a:r>
              <a:t/>
            </a:r>
            <a:endParaRPr/>
          </a:p>
          <a:p>
            <a:pPr indent="-139700" lvl="0" marL="342900" rtl="0" algn="l">
              <a:spcBef>
                <a:spcPts val="0"/>
              </a:spcBef>
              <a:spcAft>
                <a:spcPts val="0"/>
              </a:spcAft>
              <a:buClr>
                <a:schemeClr val="dk1"/>
              </a:buClr>
              <a:buSzPts val="3200"/>
              <a:buNone/>
            </a:pPr>
            <a:r>
              <a:rPr lang="en-US"/>
              <a:t>I added my files to my personal github:</a:t>
            </a:r>
            <a:endParaRPr/>
          </a:p>
          <a:p>
            <a:pPr indent="-139700" lvl="0" marL="342900" rtl="0" algn="l">
              <a:spcBef>
                <a:spcPts val="0"/>
              </a:spcBef>
              <a:spcAft>
                <a:spcPts val="0"/>
              </a:spcAft>
              <a:buClr>
                <a:schemeClr val="dk1"/>
              </a:buClr>
              <a:buSzPts val="3200"/>
              <a:buNone/>
            </a:pPr>
            <a:r>
              <a:rPr lang="en-US" u="sng">
                <a:solidFill>
                  <a:schemeClr val="hlink"/>
                </a:solidFill>
                <a:hlinkClick r:id="rId4"/>
              </a:rPr>
              <a:t>https://github.com/business-ui/AdvStatsModeling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25a79c1c6f_0_49"/>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t/>
            </a:r>
            <a:endParaRPr/>
          </a:p>
        </p:txBody>
      </p:sp>
      <p:sp>
        <p:nvSpPr>
          <p:cNvPr id="344" name="Google Shape;344;g125a79c1c6f_0_49"/>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25a79c1c6f_0_2"/>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Introduction</a:t>
            </a:r>
            <a:endParaRPr/>
          </a:p>
        </p:txBody>
      </p:sp>
      <p:sp>
        <p:nvSpPr>
          <p:cNvPr id="154" name="Google Shape;154;g125a79c1c6f_0_2"/>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The Ordinary Least Squares method of obtaining a simple linear model has widely acknowledged problems in prediction and interpretation, so regularization methods have been used to solve these issues.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Ridge, Lasso, and Elastic Net impose their own penalties to a regression model </a:t>
            </a:r>
            <a:r>
              <a:rPr lang="en-US"/>
              <a:t>based on the β values obtained in the model</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25a79c1c6f_0_7"/>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Introduction</a:t>
            </a:r>
            <a:endParaRPr/>
          </a:p>
        </p:txBody>
      </p:sp>
      <p:sp>
        <p:nvSpPr>
          <p:cNvPr id="160" name="Google Shape;160;g125a79c1c6f_0_7"/>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Ridge Penalty - </a:t>
            </a:r>
            <a:br>
              <a:rPr lang="en-US"/>
            </a:b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Lasso </a:t>
            </a:r>
            <a:r>
              <a:rPr lang="en-US"/>
              <a:t>Penalty</a:t>
            </a:r>
            <a:r>
              <a:rPr lang="en-US"/>
              <a:t> - </a:t>
            </a:r>
            <a:br>
              <a:rPr lang="en-US"/>
            </a:br>
            <a:br>
              <a:rPr lang="en-US"/>
            </a:br>
            <a:endParaRPr/>
          </a:p>
          <a:p>
            <a:pPr indent="-342900" lvl="0" marL="457200" rtl="0" algn="l">
              <a:spcBef>
                <a:spcPts val="0"/>
              </a:spcBef>
              <a:spcAft>
                <a:spcPts val="0"/>
              </a:spcAft>
              <a:buSzPts val="1800"/>
              <a:buChar char="•"/>
            </a:pPr>
            <a:r>
              <a:rPr lang="en-US"/>
              <a:t>Elastic Net Penalty -</a:t>
            </a:r>
            <a:br>
              <a:rPr lang="en-US"/>
            </a:br>
            <a:endParaRPr/>
          </a:p>
          <a:p>
            <a:pPr indent="0" lvl="0" marL="457200" rtl="0" algn="l">
              <a:spcBef>
                <a:spcPts val="0"/>
              </a:spcBef>
              <a:spcAft>
                <a:spcPts val="0"/>
              </a:spcAft>
              <a:buNone/>
            </a:pPr>
            <a:br>
              <a:rPr lang="en-US"/>
            </a:br>
            <a:r>
              <a:rPr lang="en-US" sz="2000"/>
              <a:t>W</a:t>
            </a:r>
            <a:r>
              <a:rPr lang="en-US" sz="2000"/>
              <a:t>here λ are tuning parameters,  </a:t>
            </a:r>
            <a:r>
              <a:rPr lang="en-US" sz="2000"/>
              <a:t>p is the number of predictors, and β are the regression coefficients </a:t>
            </a:r>
            <a:endParaRPr sz="2000"/>
          </a:p>
        </p:txBody>
      </p:sp>
      <p:pic>
        <p:nvPicPr>
          <p:cNvPr id="161" name="Google Shape;161;g125a79c1c6f_0_7"/>
          <p:cNvPicPr preferRelativeResize="0"/>
          <p:nvPr/>
        </p:nvPicPr>
        <p:blipFill>
          <a:blip r:embed="rId3">
            <a:alphaModFix/>
          </a:blip>
          <a:stretch>
            <a:fillRect/>
          </a:stretch>
        </p:blipFill>
        <p:spPr>
          <a:xfrm>
            <a:off x="3755550" y="1097272"/>
            <a:ext cx="1632875" cy="1228075"/>
          </a:xfrm>
          <a:prstGeom prst="rect">
            <a:avLst/>
          </a:prstGeom>
          <a:noFill/>
          <a:ln>
            <a:noFill/>
          </a:ln>
        </p:spPr>
      </p:pic>
      <p:pic>
        <p:nvPicPr>
          <p:cNvPr id="162" name="Google Shape;162;g125a79c1c6f_0_7"/>
          <p:cNvPicPr preferRelativeResize="0"/>
          <p:nvPr/>
        </p:nvPicPr>
        <p:blipFill>
          <a:blip r:embed="rId4">
            <a:alphaModFix/>
          </a:blip>
          <a:stretch>
            <a:fillRect/>
          </a:stretch>
        </p:blipFill>
        <p:spPr>
          <a:xfrm>
            <a:off x="3755550" y="2537401"/>
            <a:ext cx="1632875" cy="1333528"/>
          </a:xfrm>
          <a:prstGeom prst="rect">
            <a:avLst/>
          </a:prstGeom>
          <a:noFill/>
          <a:ln>
            <a:noFill/>
          </a:ln>
        </p:spPr>
      </p:pic>
      <p:pic>
        <p:nvPicPr>
          <p:cNvPr id="163" name="Google Shape;163;g125a79c1c6f_0_7"/>
          <p:cNvPicPr preferRelativeResize="0"/>
          <p:nvPr/>
        </p:nvPicPr>
        <p:blipFill>
          <a:blip r:embed="rId5">
            <a:alphaModFix/>
          </a:blip>
          <a:stretch>
            <a:fillRect/>
          </a:stretch>
        </p:blipFill>
        <p:spPr>
          <a:xfrm>
            <a:off x="4739150" y="3977475"/>
            <a:ext cx="3606242" cy="133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txBox="1"/>
          <p:nvPr>
            <p:ph type="title"/>
          </p:nvPr>
        </p:nvSpPr>
        <p:spPr>
          <a:xfrm>
            <a:off x="457200" y="274638"/>
            <a:ext cx="6553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Ordinary Least Squares</a:t>
            </a:r>
            <a:endParaRPr/>
          </a:p>
        </p:txBody>
      </p:sp>
      <p:sp>
        <p:nvSpPr>
          <p:cNvPr id="169" name="Google Shape;169;p3"/>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a:t>Basic Linear Regression Model:</a:t>
            </a:r>
            <a:endParaRPr/>
          </a:p>
          <a:p>
            <a:pPr indent="-139700" lvl="0" marL="342900" rtl="0" algn="l">
              <a:spcBef>
                <a:spcPts val="0"/>
              </a:spcBef>
              <a:spcAft>
                <a:spcPts val="0"/>
              </a:spcAft>
              <a:buClr>
                <a:schemeClr val="dk1"/>
              </a:buClr>
              <a:buSzPts val="3200"/>
              <a:buNone/>
            </a:pPr>
            <a:r>
              <a:t/>
            </a:r>
            <a:endParaRPr/>
          </a:p>
          <a:p>
            <a:pPr indent="-139700" lvl="0" marL="342900" rtl="0" algn="l">
              <a:spcBef>
                <a:spcPts val="0"/>
              </a:spcBef>
              <a:spcAft>
                <a:spcPts val="0"/>
              </a:spcAft>
              <a:buClr>
                <a:schemeClr val="dk1"/>
              </a:buClr>
              <a:buSzPts val="3200"/>
              <a:buNone/>
            </a:pPr>
            <a:r>
              <a:t/>
            </a:r>
            <a:endParaRPr/>
          </a:p>
          <a:p>
            <a:pPr indent="-139700" lvl="0" marL="342900" rtl="0" algn="l">
              <a:spcBef>
                <a:spcPts val="0"/>
              </a:spcBef>
              <a:spcAft>
                <a:spcPts val="0"/>
              </a:spcAft>
              <a:buClr>
                <a:schemeClr val="dk1"/>
              </a:buClr>
              <a:buSzPts val="3200"/>
              <a:buNone/>
            </a:pPr>
            <a:r>
              <a:t/>
            </a:r>
            <a:endParaRPr/>
          </a:p>
          <a:p>
            <a:pPr indent="-139700" lvl="0" marL="342900" rtl="0" algn="l">
              <a:spcBef>
                <a:spcPts val="0"/>
              </a:spcBef>
              <a:spcAft>
                <a:spcPts val="0"/>
              </a:spcAft>
              <a:buClr>
                <a:schemeClr val="dk1"/>
              </a:buClr>
              <a:buSzPts val="1100"/>
              <a:buNone/>
            </a:pPr>
            <a:r>
              <a:rPr lang="en-US"/>
              <a:t>where Y is the response variable, X are the predictor variables, β are the regression coefficients, ϵ is the error term, and p is the number of predictors.</a:t>
            </a:r>
            <a:endParaRPr/>
          </a:p>
          <a:p>
            <a:pPr indent="-139700" lvl="0" marL="342900" rtl="0" algn="l">
              <a:spcBef>
                <a:spcPts val="0"/>
              </a:spcBef>
              <a:spcAft>
                <a:spcPts val="0"/>
              </a:spcAft>
              <a:buClr>
                <a:schemeClr val="dk1"/>
              </a:buClr>
              <a:buSzPts val="3200"/>
              <a:buNone/>
            </a:pPr>
            <a:r>
              <a:t/>
            </a:r>
            <a:endParaRPr/>
          </a:p>
          <a:p>
            <a:pPr indent="-139700" lvl="0" marL="342900" rtl="0" algn="l">
              <a:spcBef>
                <a:spcPts val="0"/>
              </a:spcBef>
              <a:spcAft>
                <a:spcPts val="0"/>
              </a:spcAft>
              <a:buClr>
                <a:schemeClr val="dk1"/>
              </a:buClr>
              <a:buSzPts val="3200"/>
              <a:buNone/>
            </a:pPr>
            <a:r>
              <a:t/>
            </a:r>
            <a:endParaRPr/>
          </a:p>
        </p:txBody>
      </p:sp>
      <p:pic>
        <p:nvPicPr>
          <p:cNvPr id="170" name="Google Shape;170;p3"/>
          <p:cNvPicPr preferRelativeResize="0"/>
          <p:nvPr/>
        </p:nvPicPr>
        <p:blipFill>
          <a:blip r:embed="rId3">
            <a:alphaModFix/>
          </a:blip>
          <a:stretch>
            <a:fillRect/>
          </a:stretch>
        </p:blipFill>
        <p:spPr>
          <a:xfrm>
            <a:off x="1443025" y="2369313"/>
            <a:ext cx="6257925" cy="60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25a79c1c6f_0_57"/>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Ordinary Least Squares</a:t>
            </a:r>
            <a:endParaRPr/>
          </a:p>
        </p:txBody>
      </p:sp>
      <p:sp>
        <p:nvSpPr>
          <p:cNvPr id="176" name="Google Shape;176;g125a79c1c6f_0_57"/>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a:t>We can make predictions based on the following formula by determining the estimated regression coefficients.</a:t>
            </a:r>
            <a:endParaRPr/>
          </a:p>
        </p:txBody>
      </p:sp>
      <p:pic>
        <p:nvPicPr>
          <p:cNvPr id="177" name="Google Shape;177;g125a79c1c6f_0_57"/>
          <p:cNvPicPr preferRelativeResize="0"/>
          <p:nvPr/>
        </p:nvPicPr>
        <p:blipFill>
          <a:blip r:embed="rId3">
            <a:alphaModFix/>
          </a:blip>
          <a:stretch>
            <a:fillRect/>
          </a:stretch>
        </p:blipFill>
        <p:spPr>
          <a:xfrm>
            <a:off x="1871650" y="3429000"/>
            <a:ext cx="5400675" cy="59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25a79c1c6f_0_65"/>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Ordinary Least Squares</a:t>
            </a:r>
            <a:endParaRPr/>
          </a:p>
        </p:txBody>
      </p:sp>
      <p:sp>
        <p:nvSpPr>
          <p:cNvPr id="183" name="Google Shape;183;g125a79c1c6f_0_65"/>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a:t>The regression coefficients can be solved by minimizing the following residual sum of squares equations.</a:t>
            </a:r>
            <a:endParaRPr/>
          </a:p>
        </p:txBody>
      </p:sp>
      <p:pic>
        <p:nvPicPr>
          <p:cNvPr id="184" name="Google Shape;184;g125a79c1c6f_0_65"/>
          <p:cNvPicPr preferRelativeResize="0"/>
          <p:nvPr/>
        </p:nvPicPr>
        <p:blipFill>
          <a:blip r:embed="rId3">
            <a:alphaModFix/>
          </a:blip>
          <a:stretch>
            <a:fillRect/>
          </a:stretch>
        </p:blipFill>
        <p:spPr>
          <a:xfrm>
            <a:off x="1257300" y="3175775"/>
            <a:ext cx="6629400" cy="223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25a79c1c6f_0_72"/>
          <p:cNvSpPr txBox="1"/>
          <p:nvPr>
            <p:ph type="title"/>
          </p:nvPr>
        </p:nvSpPr>
        <p:spPr>
          <a:xfrm>
            <a:off x="457200" y="274638"/>
            <a:ext cx="65532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Georgia"/>
              <a:buNone/>
            </a:pPr>
            <a:r>
              <a:rPr lang="en-US"/>
              <a:t>Ordinary Least Squares</a:t>
            </a:r>
            <a:endParaRPr/>
          </a:p>
        </p:txBody>
      </p:sp>
      <p:sp>
        <p:nvSpPr>
          <p:cNvPr id="190" name="Google Shape;190;g125a79c1c6f_0_72"/>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1100"/>
              <a:buNone/>
            </a:pPr>
            <a:r>
              <a:rPr lang="en-US"/>
              <a:t>The calculated β values that minimize the RSS become the regression coefficients. The residual sum of squares with the regression coefficients shown below will be used in the following methods.</a:t>
            </a:r>
            <a:endParaRPr/>
          </a:p>
        </p:txBody>
      </p:sp>
      <p:pic>
        <p:nvPicPr>
          <p:cNvPr id="191" name="Google Shape;191;g125a79c1c6f_0_72"/>
          <p:cNvPicPr preferRelativeResize="0"/>
          <p:nvPr/>
        </p:nvPicPr>
        <p:blipFill>
          <a:blip r:embed="rId3">
            <a:alphaModFix/>
          </a:blip>
          <a:stretch>
            <a:fillRect/>
          </a:stretch>
        </p:blipFill>
        <p:spPr>
          <a:xfrm>
            <a:off x="1943100" y="4300625"/>
            <a:ext cx="5257800" cy="129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2012-04-09T18:23:59Z</dcterms:created>
  <dc:creator>Brittany Boyd</dc:creator>
</cp:coreProperties>
</file>