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98" r:id="rId2"/>
    <p:sldId id="317" r:id="rId3"/>
    <p:sldId id="314" r:id="rId4"/>
    <p:sldId id="318" r:id="rId5"/>
    <p:sldId id="319" r:id="rId6"/>
    <p:sldId id="320" r:id="rId7"/>
    <p:sldId id="321" r:id="rId8"/>
    <p:sldId id="322" r:id="rId9"/>
    <p:sldId id="316" r:id="rId10"/>
    <p:sldId id="300" r:id="rId11"/>
    <p:sldId id="301" r:id="rId12"/>
    <p:sldId id="302" r:id="rId13"/>
    <p:sldId id="276" r:id="rId14"/>
    <p:sldId id="304" r:id="rId15"/>
    <p:sldId id="288" r:id="rId16"/>
    <p:sldId id="294" r:id="rId17"/>
    <p:sldId id="278" r:id="rId18"/>
    <p:sldId id="308" r:id="rId19"/>
    <p:sldId id="309" r:id="rId20"/>
    <p:sldId id="272" r:id="rId21"/>
    <p:sldId id="305" r:id="rId22"/>
    <p:sldId id="271" r:id="rId23"/>
    <p:sldId id="306" r:id="rId24"/>
    <p:sldId id="274" r:id="rId25"/>
    <p:sldId id="290" r:id="rId26"/>
    <p:sldId id="281" r:id="rId27"/>
    <p:sldId id="282" r:id="rId28"/>
    <p:sldId id="297" r:id="rId29"/>
    <p:sldId id="310" r:id="rId30"/>
    <p:sldId id="311" r:id="rId31"/>
    <p:sldId id="291" r:id="rId32"/>
    <p:sldId id="312" r:id="rId33"/>
    <p:sldId id="313" r:id="rId34"/>
    <p:sldId id="323" r:id="rId35"/>
    <p:sldId id="324"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27" autoAdjust="0"/>
  </p:normalViewPr>
  <p:slideViewPr>
    <p:cSldViewPr>
      <p:cViewPr varScale="1">
        <p:scale>
          <a:sx n="107" d="100"/>
          <a:sy n="107" d="100"/>
        </p:scale>
        <p:origin x="1664"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AB01F3-4DA7-4EB2-BF71-EE29E9E25D43}" type="datetimeFigureOut">
              <a:rPr lang="en-US" smtClean="0"/>
              <a:pPr/>
              <a:t>7/22/21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E2F965-9A6F-48B8-9134-4471018BED82}" type="slidenum">
              <a:rPr lang="en-US" smtClean="0"/>
              <a:pPr/>
              <a:t>‹#›</a:t>
            </a:fld>
            <a:endParaRPr lang="en-US"/>
          </a:p>
        </p:txBody>
      </p:sp>
    </p:spTree>
    <p:extLst>
      <p:ext uri="{BB962C8B-B14F-4D97-AF65-F5344CB8AC3E}">
        <p14:creationId xmlns:p14="http://schemas.microsoft.com/office/powerpoint/2010/main" val="31970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jboss.org/hibernate/stable/validator/reference/en-US/html_singl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ocs.oracle.com/javaee/6/api/javax/validation/Constraint.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docs.oracle.com/javaee/6/api/javax/validation/ConstraintValidator.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ackoverflow.com/questions/49606316/java-bean-validation-2-0-vs-hibernate-validato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beanvalidation.org/2.0/spec/" TargetMode="External"/><Relationship Id="rId3" Type="http://schemas.openxmlformats.org/officeDocument/2006/relationships/hyperlink" Target="http://fisheye.jboss.org/browse/Hibernate/core/trunk/annotations/src/main/java/org/hibernate/cfg/beanvalidation/BeanValidationEventListener.java" TargetMode="External"/><Relationship Id="rId7" Type="http://schemas.openxmlformats.org/officeDocument/2006/relationships/hyperlink" Target="https://beanvalidation.org/2.0/spec/2.0.0.final/diff/diff-to-1.1/"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stackoverflow.com/questions/49606316/java-bean-validation-2-0-vs-hibernate-validator" TargetMode="External"/><Relationship Id="rId5" Type="http://schemas.openxmlformats.org/officeDocument/2006/relationships/hyperlink" Target="https://stackoverflow.com/questions/22824843/what-does-reference-implementation-mean" TargetMode="External"/><Relationship Id="rId4" Type="http://schemas.openxmlformats.org/officeDocument/2006/relationships/hyperlink" Target="http://in.relation.to/2018/07/18/hibernate-validator-6011-final-ou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csdn.net/liyuan932_a/article/details/80089431"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tackoverflow.com/questions/25650152/enabling-hibernate-validation-fail-fast-in-java-confi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Often the same validation logic is implemented in each layer which is time consuming and error-prone. To avoid duplication of these validations, developers often bundle validation logic directly into the domain model, cluttering domain classes with validation code which is really metadata about the class itself.</a:t>
            </a:r>
          </a:p>
          <a:p>
            <a:endParaRPr lang="en-US" sz="1200" b="0" i="0" kern="1200" dirty="0">
              <a:solidFill>
                <a:schemeClr val="tx1"/>
              </a:solidFill>
              <a:effectLst/>
              <a:latin typeface="+mn-lt"/>
              <a:ea typeface="+mn-ea"/>
              <a:cs typeface="+mn-cs"/>
            </a:endParaRPr>
          </a:p>
          <a:p>
            <a:r>
              <a:rPr lang="en-US" dirty="0">
                <a:hlinkClick r:id="rId3"/>
              </a:rPr>
              <a:t>https://docs.jboss.org/hibernate/stable/validator/reference/en-US/html_single/#preface</a:t>
            </a:r>
            <a:endParaRPr lang="en-US" dirty="0"/>
          </a:p>
        </p:txBody>
      </p:sp>
      <p:sp>
        <p:nvSpPr>
          <p:cNvPr id="4" name="Slide Number Placeholder 3"/>
          <p:cNvSpPr>
            <a:spLocks noGrp="1"/>
          </p:cNvSpPr>
          <p:nvPr>
            <p:ph type="sldNum" sz="quarter" idx="10"/>
          </p:nvPr>
        </p:nvSpPr>
        <p:spPr/>
        <p:txBody>
          <a:bodyPr/>
          <a:lstStyle/>
          <a:p>
            <a:fld id="{03E2F965-9A6F-48B8-9134-4471018BED82}" type="slidenum">
              <a:rPr lang="en-US" smtClean="0"/>
              <a:pPr/>
              <a:t>2</a:t>
            </a:fld>
            <a:endParaRPr lang="en-US"/>
          </a:p>
        </p:txBody>
      </p:sp>
    </p:spTree>
    <p:extLst>
      <p:ext uri="{BB962C8B-B14F-4D97-AF65-F5344CB8AC3E}">
        <p14:creationId xmlns:p14="http://schemas.microsoft.com/office/powerpoint/2010/main" val="666758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https://stackoverflow.com/questions/43574426/how-to-resolve-java-lang-noclassdeffounderror-javax-xml-bind-jaxbexception-in-j</a:t>
            </a:r>
          </a:p>
        </p:txBody>
      </p:sp>
      <p:sp>
        <p:nvSpPr>
          <p:cNvPr id="4" name="Slide Number Placeholder 3"/>
          <p:cNvSpPr>
            <a:spLocks noGrp="1"/>
          </p:cNvSpPr>
          <p:nvPr>
            <p:ph type="sldNum" sz="quarter" idx="10"/>
          </p:nvPr>
        </p:nvSpPr>
        <p:spPr/>
        <p:txBody>
          <a:bodyPr/>
          <a:lstStyle/>
          <a:p>
            <a:fld id="{03E2F965-9A6F-48B8-9134-4471018BED82}" type="slidenum">
              <a:rPr lang="en-US" smtClean="0"/>
              <a:pPr/>
              <a:t>16</a:t>
            </a:fld>
            <a:endParaRPr lang="en-US"/>
          </a:p>
        </p:txBody>
      </p:sp>
    </p:spTree>
    <p:extLst>
      <p:ext uri="{BB962C8B-B14F-4D97-AF65-F5344CB8AC3E}">
        <p14:creationId xmlns:p14="http://schemas.microsoft.com/office/powerpoint/2010/main" val="3483249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example isn’t the original one. </a:t>
            </a:r>
            <a:r>
              <a:rPr lang="en-US"/>
              <a:t>It’s </a:t>
            </a:r>
            <a:endParaRPr lang="en-US" dirty="0"/>
          </a:p>
        </p:txBody>
      </p:sp>
      <p:sp>
        <p:nvSpPr>
          <p:cNvPr id="4" name="Slide Number Placeholder 3"/>
          <p:cNvSpPr>
            <a:spLocks noGrp="1"/>
          </p:cNvSpPr>
          <p:nvPr>
            <p:ph type="sldNum" sz="quarter" idx="10"/>
          </p:nvPr>
        </p:nvSpPr>
        <p:spPr/>
        <p:txBody>
          <a:bodyPr/>
          <a:lstStyle/>
          <a:p>
            <a:fld id="{03E2F965-9A6F-48B8-9134-4471018BED82}" type="slidenum">
              <a:rPr lang="en-US" smtClean="0"/>
              <a:pPr/>
              <a:t>18</a:t>
            </a:fld>
            <a:endParaRPr lang="en-US"/>
          </a:p>
        </p:txBody>
      </p:sp>
    </p:spTree>
    <p:extLst>
      <p:ext uri="{BB962C8B-B14F-4D97-AF65-F5344CB8AC3E}">
        <p14:creationId xmlns:p14="http://schemas.microsoft.com/office/powerpoint/2010/main" val="3773507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enable Spring </a:t>
            </a:r>
            <a:r>
              <a:rPr lang="en-US" dirty="0" err="1"/>
              <a:t>validator</a:t>
            </a:r>
            <a:r>
              <a:rPr lang="en-US" dirty="0"/>
              <a:t>, either</a:t>
            </a:r>
            <a:r>
              <a:rPr lang="en-US" baseline="0" dirty="0"/>
              <a:t> use @Valid + @</a:t>
            </a:r>
            <a:r>
              <a:rPr lang="en-US" baseline="0" dirty="0" err="1"/>
              <a:t>InitBinder</a:t>
            </a:r>
            <a:r>
              <a:rPr lang="en-US" baseline="0" dirty="0"/>
              <a:t>  or Manual do it.</a:t>
            </a:r>
          </a:p>
        </p:txBody>
      </p:sp>
      <p:sp>
        <p:nvSpPr>
          <p:cNvPr id="4" name="Slide Number Placeholder 3"/>
          <p:cNvSpPr>
            <a:spLocks noGrp="1"/>
          </p:cNvSpPr>
          <p:nvPr>
            <p:ph type="sldNum" sz="quarter" idx="10"/>
          </p:nvPr>
        </p:nvSpPr>
        <p:spPr/>
        <p:txBody>
          <a:bodyPr/>
          <a:lstStyle/>
          <a:p>
            <a:fld id="{03E2F965-9A6F-48B8-9134-4471018BED82}" type="slidenum">
              <a:rPr lang="en-US" smtClean="0"/>
              <a:pPr/>
              <a:t>19</a:t>
            </a:fld>
            <a:endParaRPr lang="en-US"/>
          </a:p>
        </p:txBody>
      </p:sp>
    </p:spTree>
    <p:extLst>
      <p:ext uri="{BB962C8B-B14F-4D97-AF65-F5344CB8AC3E}">
        <p14:creationId xmlns:p14="http://schemas.microsoft.com/office/powerpoint/2010/main" val="259169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https://stackoverflow.com/questions/4512826/empty-validatedby-in-constraint</a:t>
            </a:r>
          </a:p>
        </p:txBody>
      </p:sp>
      <p:sp>
        <p:nvSpPr>
          <p:cNvPr id="4" name="Slide Number Placeholder 3"/>
          <p:cNvSpPr>
            <a:spLocks noGrp="1"/>
          </p:cNvSpPr>
          <p:nvPr>
            <p:ph type="sldNum" sz="quarter" idx="10"/>
          </p:nvPr>
        </p:nvSpPr>
        <p:spPr/>
        <p:txBody>
          <a:bodyPr/>
          <a:lstStyle/>
          <a:p>
            <a:fld id="{03E2F965-9A6F-48B8-9134-4471018BED82}" type="slidenum">
              <a:rPr lang="en-US" smtClean="0"/>
              <a:pPr/>
              <a:t>21</a:t>
            </a:fld>
            <a:endParaRPr lang="en-US"/>
          </a:p>
        </p:txBody>
      </p:sp>
    </p:spTree>
    <p:extLst>
      <p:ext uri="{BB962C8B-B14F-4D97-AF65-F5344CB8AC3E}">
        <p14:creationId xmlns:p14="http://schemas.microsoft.com/office/powerpoint/2010/main" val="1010748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latin typeface="+mn-lt"/>
                <a:ea typeface="+mn-ea"/>
                <a:cs typeface="+mn-cs"/>
              </a:rPr>
              <a:t>http://dolszewski.com/spring/custom-validation-annotation-in-spring/</a:t>
            </a:r>
          </a:p>
          <a:p>
            <a:r>
              <a:rPr lang="en-US" sz="1200" b="0" i="0" kern="1200">
                <a:solidFill>
                  <a:schemeClr val="tx1"/>
                </a:solidFill>
                <a:latin typeface="+mn-lt"/>
                <a:ea typeface="+mn-ea"/>
                <a:cs typeface="+mn-cs"/>
              </a:rPr>
              <a:t>https://www.baeldung.com/spring-mvc-custom-validator</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More interesting is the </a:t>
            </a:r>
            <a:r>
              <a:rPr lang="en-US" sz="1200" b="0" i="1" kern="1200" dirty="0">
                <a:solidFill>
                  <a:schemeClr val="tx1"/>
                </a:solidFill>
                <a:latin typeface="+mn-lt"/>
                <a:ea typeface="+mn-ea"/>
                <a:cs typeface="+mn-cs"/>
              </a:rPr>
              <a:t>@Constraint</a:t>
            </a:r>
            <a:r>
              <a:rPr lang="en-US" sz="1200" b="0" i="0" kern="1200" dirty="0">
                <a:solidFill>
                  <a:schemeClr val="tx1"/>
                </a:solidFill>
                <a:latin typeface="+mn-lt"/>
                <a:ea typeface="+mn-ea"/>
                <a:cs typeface="+mn-cs"/>
              </a:rPr>
              <a:t> annotation, which actually marks our annotation for use as a validation constraint. In the </a:t>
            </a:r>
            <a:r>
              <a:rPr lang="en-US" sz="1200" b="0" i="1" kern="1200" dirty="0" err="1">
                <a:solidFill>
                  <a:schemeClr val="tx1"/>
                </a:solidFill>
                <a:latin typeface="+mn-lt"/>
                <a:ea typeface="+mn-ea"/>
                <a:cs typeface="+mn-cs"/>
              </a:rPr>
              <a:t>validatedBy</a:t>
            </a:r>
            <a:r>
              <a:rPr lang="en-US" sz="1200" b="0" i="0" kern="1200" dirty="0">
                <a:solidFill>
                  <a:schemeClr val="tx1"/>
                </a:solidFill>
                <a:latin typeface="+mn-lt"/>
                <a:ea typeface="+mn-ea"/>
                <a:cs typeface="+mn-cs"/>
              </a:rPr>
              <a:t> attribute, we should declare the class that will contain actual validation logic.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a:t>
            </a:r>
            <a:r>
              <a:rPr lang="en-US" sz="1200" b="0" i="1" kern="1200" dirty="0">
                <a:solidFill>
                  <a:schemeClr val="tx1"/>
                </a:solidFill>
                <a:latin typeface="+mn-lt"/>
                <a:ea typeface="+mn-ea"/>
                <a:cs typeface="+mn-cs"/>
              </a:rPr>
              <a:t>message() </a:t>
            </a:r>
            <a:r>
              <a:rPr lang="en-US" sz="1200" b="0" i="0" kern="1200" dirty="0">
                <a:solidFill>
                  <a:schemeClr val="tx1"/>
                </a:solidFill>
                <a:latin typeface="+mn-lt"/>
                <a:ea typeface="+mn-ea"/>
                <a:cs typeface="+mn-cs"/>
              </a:rPr>
              <a:t>is the error message that is showed in the user interface and the additional code is most boilerplate code to conforms to the Spring standards.</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a:t>
            </a:r>
            <a:r>
              <a:rPr lang="en-US" sz="1200" b="0" i="0" u="none" strike="noStrike" kern="1200" dirty="0">
                <a:solidFill>
                  <a:schemeClr val="tx1"/>
                </a:solidFill>
                <a:latin typeface="+mn-lt"/>
                <a:ea typeface="+mn-ea"/>
                <a:cs typeface="+mn-cs"/>
                <a:hlinkClick r:id="rId3"/>
              </a:rPr>
              <a:t>@Constraint</a:t>
            </a:r>
            <a:r>
              <a:rPr lang="en-US" sz="1200" b="0" i="0" kern="1200" dirty="0">
                <a:solidFill>
                  <a:schemeClr val="tx1"/>
                </a:solidFill>
                <a:latin typeface="+mn-lt"/>
                <a:ea typeface="+mn-ea"/>
                <a:cs typeface="+mn-cs"/>
              </a:rPr>
              <a:t> annotation is what connects our annotation interface to our validation class. It must implement the </a:t>
            </a:r>
            <a:r>
              <a:rPr lang="en-US" sz="1200" b="0" i="0" u="none" strike="noStrike" kern="1200" dirty="0" err="1">
                <a:solidFill>
                  <a:schemeClr val="tx1"/>
                </a:solidFill>
                <a:latin typeface="+mn-lt"/>
                <a:ea typeface="+mn-ea"/>
                <a:cs typeface="+mn-cs"/>
                <a:hlinkClick r:id="rId4"/>
              </a:rPr>
              <a:t>ConstraintValidator</a:t>
            </a:r>
            <a:r>
              <a:rPr lang="en-US" sz="1200" b="0" i="0" kern="1200" dirty="0">
                <a:solidFill>
                  <a:schemeClr val="tx1"/>
                </a:solidFill>
                <a:latin typeface="+mn-lt"/>
                <a:ea typeface="+mn-ea"/>
                <a:cs typeface="+mn-cs"/>
              </a:rPr>
              <a:t> interface that matches the custom annotation type and the target of the data being validated.</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other two member declarations are </a:t>
            </a:r>
            <a:r>
              <a:rPr lang="en-US" sz="1200" b="0" i="1" kern="1200" dirty="0">
                <a:solidFill>
                  <a:schemeClr val="tx1"/>
                </a:solidFill>
                <a:latin typeface="+mn-lt"/>
                <a:ea typeface="+mn-ea"/>
                <a:cs typeface="+mn-cs"/>
              </a:rPr>
              <a:t>groups</a:t>
            </a:r>
            <a:r>
              <a:rPr lang="en-US" sz="1200" b="0" i="0" kern="1200" dirty="0">
                <a:solidFill>
                  <a:schemeClr val="tx1"/>
                </a:solidFill>
                <a:latin typeface="+mn-lt"/>
                <a:ea typeface="+mn-ea"/>
                <a:cs typeface="+mn-cs"/>
              </a:rPr>
              <a:t> and </a:t>
            </a:r>
            <a:r>
              <a:rPr lang="en-US" sz="1200" b="0" i="1" kern="1200" dirty="0">
                <a:solidFill>
                  <a:schemeClr val="tx1"/>
                </a:solidFill>
                <a:latin typeface="+mn-lt"/>
                <a:ea typeface="+mn-ea"/>
                <a:cs typeface="+mn-cs"/>
              </a:rPr>
              <a:t>payload</a:t>
            </a:r>
            <a:r>
              <a:rPr lang="en-US" sz="1200" b="0" i="0" kern="1200" dirty="0">
                <a:solidFill>
                  <a:schemeClr val="tx1"/>
                </a:solidFill>
                <a:latin typeface="+mn-lt"/>
                <a:ea typeface="+mn-ea"/>
                <a:cs typeface="+mn-cs"/>
              </a:rPr>
              <a:t> and they are required by the validation run-time implementation. Failure to include either of these will also result in a run-time exception.</a:t>
            </a:r>
          </a:p>
          <a:p>
            <a:r>
              <a:rPr lang="en-US" dirty="0"/>
              <a:t>http://beanvalidation.org/1.1/spec/#constraintsdefinitionimplementation-constraintdefinition-groups</a:t>
            </a:r>
          </a:p>
        </p:txBody>
      </p:sp>
      <p:sp>
        <p:nvSpPr>
          <p:cNvPr id="4" name="Slide Number Placeholder 3"/>
          <p:cNvSpPr>
            <a:spLocks noGrp="1"/>
          </p:cNvSpPr>
          <p:nvPr>
            <p:ph type="sldNum" sz="quarter" idx="10"/>
          </p:nvPr>
        </p:nvSpPr>
        <p:spPr/>
        <p:txBody>
          <a:bodyPr/>
          <a:lstStyle/>
          <a:p>
            <a:fld id="{03E2F965-9A6F-48B8-9134-4471018BED82}" type="slidenum">
              <a:rPr lang="en-US" smtClean="0"/>
              <a:pPr/>
              <a:t>22</a:t>
            </a:fld>
            <a:endParaRPr lang="en-US"/>
          </a:p>
        </p:txBody>
      </p:sp>
    </p:spTree>
    <p:extLst>
      <p:ext uri="{BB962C8B-B14F-4D97-AF65-F5344CB8AC3E}">
        <p14:creationId xmlns:p14="http://schemas.microsoft.com/office/powerpoint/2010/main" val="3652599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E2F965-9A6F-48B8-9134-4471018BED82}" type="slidenum">
              <a:rPr lang="en-US" smtClean="0"/>
              <a:pPr/>
              <a:t>24</a:t>
            </a:fld>
            <a:endParaRPr lang="en-US"/>
          </a:p>
        </p:txBody>
      </p:sp>
    </p:spTree>
    <p:extLst>
      <p:ext uri="{BB962C8B-B14F-4D97-AF65-F5344CB8AC3E}">
        <p14:creationId xmlns:p14="http://schemas.microsoft.com/office/powerpoint/2010/main" val="2514550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does handler mapping</a:t>
            </a:r>
            <a:r>
              <a:rPr lang="en-US" baseline="0" dirty="0"/>
              <a:t> do?</a:t>
            </a:r>
            <a:endParaRPr lang="en-US" dirty="0"/>
          </a:p>
        </p:txBody>
      </p:sp>
      <p:sp>
        <p:nvSpPr>
          <p:cNvPr id="4" name="Slide Number Placeholder 3"/>
          <p:cNvSpPr>
            <a:spLocks noGrp="1"/>
          </p:cNvSpPr>
          <p:nvPr>
            <p:ph type="sldNum" sz="quarter" idx="10"/>
          </p:nvPr>
        </p:nvSpPr>
        <p:spPr/>
        <p:txBody>
          <a:bodyPr/>
          <a:lstStyle/>
          <a:p>
            <a:fld id="{03E2F965-9A6F-48B8-9134-4471018BED82}" type="slidenum">
              <a:rPr lang="en-US" smtClean="0"/>
              <a:pPr/>
              <a:t>26</a:t>
            </a:fld>
            <a:endParaRPr lang="en-US"/>
          </a:p>
        </p:txBody>
      </p:sp>
    </p:spTree>
    <p:extLst>
      <p:ext uri="{BB962C8B-B14F-4D97-AF65-F5344CB8AC3E}">
        <p14:creationId xmlns:p14="http://schemas.microsoft.com/office/powerpoint/2010/main" val="2337731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err="1"/>
              <a:t>SimpleControllerHandlerAdapter</a:t>
            </a:r>
            <a:r>
              <a:rPr lang="en-US" b="1" dirty="0"/>
              <a:t> [for interface based controllers]  -- </a:t>
            </a:r>
            <a:r>
              <a:rPr lang="en-US" sz="1200" b="1" dirty="0" err="1"/>
              <a:t>BeanNameUrlHandlerMapping</a:t>
            </a:r>
            <a:r>
              <a:rPr lang="en-US" sz="1200" b="1" dirty="0"/>
              <a:t>   ?? </a:t>
            </a:r>
            <a:r>
              <a:rPr lang="en-US" sz="1200" b="1" dirty="0" err="1"/>
              <a:t>SimpleUrlHandlerMapping</a:t>
            </a:r>
            <a:r>
              <a:rPr lang="en-US" sz="1200" b="1" dirty="0"/>
              <a:t>  ?? </a:t>
            </a:r>
            <a:r>
              <a:rPr lang="en-US" b="1" dirty="0" err="1"/>
              <a:t>ControllerClassNameHandlerMapping</a:t>
            </a: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a:t>DefaultAnnotationHandlerMapping</a:t>
            </a:r>
            <a:r>
              <a:rPr lang="en-US" sz="1200" b="1" baseline="0" dirty="0"/>
              <a:t> DEPRECATED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Spring controller </a:t>
            </a:r>
            <a:r>
              <a:rPr lang="en-US" sz="1200" b="1" baseline="0" dirty="0" err="1"/>
              <a:t>inteface</a:t>
            </a:r>
            <a:endParaRPr lang="en-US" sz="1200"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http://docs.spring.io/spring/docs/current/javadoc-api/org/springframework/web/servlet/mvc/Controller.html</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   </a:t>
            </a:r>
          </a:p>
          <a:p>
            <a:endParaRPr lang="en-US" dirty="0"/>
          </a:p>
        </p:txBody>
      </p:sp>
      <p:sp>
        <p:nvSpPr>
          <p:cNvPr id="4" name="Slide Number Placeholder 3"/>
          <p:cNvSpPr>
            <a:spLocks noGrp="1"/>
          </p:cNvSpPr>
          <p:nvPr>
            <p:ph type="sldNum" sz="quarter" idx="10"/>
          </p:nvPr>
        </p:nvSpPr>
        <p:spPr/>
        <p:txBody>
          <a:bodyPr/>
          <a:lstStyle/>
          <a:p>
            <a:fld id="{03E2F965-9A6F-48B8-9134-4471018BED82}" type="slidenum">
              <a:rPr lang="en-US" smtClean="0"/>
              <a:pPr/>
              <a:t>28</a:t>
            </a:fld>
            <a:endParaRPr lang="en-US"/>
          </a:p>
        </p:txBody>
      </p:sp>
    </p:spTree>
    <p:extLst>
      <p:ext uri="{BB962C8B-B14F-4D97-AF65-F5344CB8AC3E}">
        <p14:creationId xmlns:p14="http://schemas.microsoft.com/office/powerpoint/2010/main" val="2447710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https://docs.spring.io/spring/docs/3.0.0.M3/reference/html/ch16s04.html</a:t>
            </a:r>
          </a:p>
          <a:p>
            <a:r>
              <a:rPr lang="en-US" dirty="0"/>
              <a:t>http://www.javainterviewpoint.com/spring-mvc-handler-mapping/</a:t>
            </a:r>
          </a:p>
        </p:txBody>
      </p:sp>
      <p:sp>
        <p:nvSpPr>
          <p:cNvPr id="4" name="Slide Number Placeholder 3"/>
          <p:cNvSpPr>
            <a:spLocks noGrp="1"/>
          </p:cNvSpPr>
          <p:nvPr>
            <p:ph type="sldNum" sz="quarter" idx="10"/>
          </p:nvPr>
        </p:nvSpPr>
        <p:spPr/>
        <p:txBody>
          <a:bodyPr/>
          <a:lstStyle/>
          <a:p>
            <a:fld id="{03E2F965-9A6F-48B8-9134-4471018BED82}" type="slidenum">
              <a:rPr lang="en-US" smtClean="0"/>
              <a:pPr/>
              <a:t>29</a:t>
            </a:fld>
            <a:endParaRPr lang="en-US"/>
          </a:p>
        </p:txBody>
      </p:sp>
    </p:spTree>
    <p:extLst>
      <p:ext uri="{BB962C8B-B14F-4D97-AF65-F5344CB8AC3E}">
        <p14:creationId xmlns:p14="http://schemas.microsoft.com/office/powerpoint/2010/main" val="1689579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https://examples.javacodegeeks.com/enterprise-java/spring/mvc/spring-mvc-interceptor-tutorial/</a:t>
            </a:r>
          </a:p>
        </p:txBody>
      </p:sp>
      <p:sp>
        <p:nvSpPr>
          <p:cNvPr id="4" name="Slide Number Placeholder 3"/>
          <p:cNvSpPr>
            <a:spLocks noGrp="1"/>
          </p:cNvSpPr>
          <p:nvPr>
            <p:ph type="sldNum" sz="quarter" idx="10"/>
          </p:nvPr>
        </p:nvSpPr>
        <p:spPr/>
        <p:txBody>
          <a:bodyPr/>
          <a:lstStyle/>
          <a:p>
            <a:fld id="{03E2F965-9A6F-48B8-9134-4471018BED82}" type="slidenum">
              <a:rPr lang="en-US" smtClean="0"/>
              <a:pPr/>
              <a:t>31</a:t>
            </a:fld>
            <a:endParaRPr lang="en-US"/>
          </a:p>
        </p:txBody>
      </p:sp>
    </p:spTree>
    <p:extLst>
      <p:ext uri="{BB962C8B-B14F-4D97-AF65-F5344CB8AC3E}">
        <p14:creationId xmlns:p14="http://schemas.microsoft.com/office/powerpoint/2010/main" val="327948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Java Specification Requests</a:t>
            </a:r>
            <a:r>
              <a:rPr lang="en-US" dirty="0"/>
              <a:t> (</a:t>
            </a:r>
            <a:r>
              <a:rPr lang="en-US" b="1" dirty="0"/>
              <a:t>JSRs</a:t>
            </a:r>
            <a:r>
              <a:rPr lang="en-US" dirty="0"/>
              <a:t>) are the actual descriptions of proposed and final specifications for the </a:t>
            </a:r>
            <a:r>
              <a:rPr lang="en-US" b="1" dirty="0"/>
              <a:t>Java</a:t>
            </a:r>
            <a:r>
              <a:rPr lang="en-US" dirty="0"/>
              <a:t> platform. </a:t>
            </a:r>
          </a:p>
          <a:p>
            <a:endParaRPr lang="en-US" dirty="0"/>
          </a:p>
          <a:p>
            <a:r>
              <a:rPr lang="en-US" dirty="0"/>
              <a:t>https://stackoverflow.com/questions/48986091/hibernate-notempty-is-deprecated</a:t>
            </a:r>
          </a:p>
          <a:p>
            <a:endParaRPr lang="en-US" dirty="0"/>
          </a:p>
          <a:p>
            <a:r>
              <a:rPr lang="en-US" dirty="0">
                <a:hlinkClick r:id="rId3"/>
              </a:rPr>
              <a:t>https://stackoverflow.com/questions/49606316/java-bean-validation-2-0-vs-hibernate-validator</a:t>
            </a:r>
            <a:endParaRPr lang="en-US" dirty="0"/>
          </a:p>
        </p:txBody>
      </p:sp>
      <p:sp>
        <p:nvSpPr>
          <p:cNvPr id="4" name="Slide Number Placeholder 3"/>
          <p:cNvSpPr>
            <a:spLocks noGrp="1"/>
          </p:cNvSpPr>
          <p:nvPr>
            <p:ph type="sldNum" sz="quarter" idx="10"/>
          </p:nvPr>
        </p:nvSpPr>
        <p:spPr/>
        <p:txBody>
          <a:bodyPr/>
          <a:lstStyle/>
          <a:p>
            <a:fld id="{03E2F965-9A6F-48B8-9134-4471018BED82}" type="slidenum">
              <a:rPr lang="en-US" smtClean="0"/>
              <a:pPr/>
              <a:t>3</a:t>
            </a:fld>
            <a:endParaRPr lang="en-US"/>
          </a:p>
        </p:txBody>
      </p:sp>
    </p:spTree>
    <p:extLst>
      <p:ext uri="{BB962C8B-B14F-4D97-AF65-F5344CB8AC3E}">
        <p14:creationId xmlns:p14="http://schemas.microsoft.com/office/powerpoint/2010/main" val="791567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preHandle</a:t>
            </a:r>
            <a:r>
              <a:rPr lang="en-US" dirty="0"/>
              <a:t> – add resources…that you need in handler</a:t>
            </a:r>
          </a:p>
          <a:p>
            <a:r>
              <a:rPr lang="en-US" dirty="0" err="1"/>
              <a:t>Posthandle</a:t>
            </a:r>
            <a:r>
              <a:rPr lang="en-US" dirty="0"/>
              <a:t> – add to model for display</a:t>
            </a:r>
          </a:p>
          <a:p>
            <a:r>
              <a:rPr lang="en-US" dirty="0" err="1"/>
              <a:t>afterCompletion</a:t>
            </a:r>
            <a:r>
              <a:rPr lang="en-US" baseline="0" dirty="0"/>
              <a:t> – remove </a:t>
            </a:r>
            <a:r>
              <a:rPr lang="en-US" baseline="0" dirty="0" err="1"/>
              <a:t>FlashAttributes</a:t>
            </a:r>
            <a:r>
              <a:rPr lang="en-US" baseline="0" dirty="0"/>
              <a:t>….remove @</a:t>
            </a:r>
            <a:r>
              <a:rPr lang="en-US" baseline="0" dirty="0" err="1"/>
              <a:t>SessionAttributes</a:t>
            </a:r>
            <a:endParaRPr lang="en-US" dirty="0"/>
          </a:p>
          <a:p>
            <a:endParaRPr lang="en-US" dirty="0"/>
          </a:p>
        </p:txBody>
      </p:sp>
      <p:sp>
        <p:nvSpPr>
          <p:cNvPr id="4" name="Slide Number Placeholder 3"/>
          <p:cNvSpPr>
            <a:spLocks noGrp="1"/>
          </p:cNvSpPr>
          <p:nvPr>
            <p:ph type="sldNum" sz="quarter" idx="10"/>
          </p:nvPr>
        </p:nvSpPr>
        <p:spPr/>
        <p:txBody>
          <a:bodyPr/>
          <a:lstStyle/>
          <a:p>
            <a:fld id="{03E2F965-9A6F-48B8-9134-4471018BED82}" type="slidenum">
              <a:rPr lang="en-US" smtClean="0"/>
              <a:pPr/>
              <a:t>33</a:t>
            </a:fld>
            <a:endParaRPr lang="en-US"/>
          </a:p>
        </p:txBody>
      </p:sp>
    </p:spTree>
    <p:extLst>
      <p:ext uri="{BB962C8B-B14F-4D97-AF65-F5344CB8AC3E}">
        <p14:creationId xmlns:p14="http://schemas.microsoft.com/office/powerpoint/2010/main" val="159186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Hibernate Validator has a built-in Hibernate event listener - </a:t>
            </a:r>
            <a:r>
              <a:rPr lang="en-US" dirty="0" err="1">
                <a:hlinkClick r:id="rId3"/>
              </a:rPr>
              <a:t>org.hibernate.cfg.beanvalidation.BeanValidationEventListener</a:t>
            </a:r>
            <a:r>
              <a:rPr lang="en-US" dirty="0"/>
              <a:t> - which is part of Hibernate Annotations (as of Hibernate 3.5.x). Whenever a </a:t>
            </a:r>
            <a:r>
              <a:rPr lang="en-US" dirty="0" err="1"/>
              <a:t>PreInsertEvent</a:t>
            </a:r>
            <a:r>
              <a:rPr lang="en-US" dirty="0"/>
              <a:t>, </a:t>
            </a:r>
            <a:r>
              <a:rPr lang="en-US" dirty="0" err="1"/>
              <a:t>PreUpdateEvent</a:t>
            </a:r>
            <a:r>
              <a:rPr lang="en-US" dirty="0"/>
              <a:t> or </a:t>
            </a:r>
            <a:r>
              <a:rPr lang="en-US" dirty="0" err="1"/>
              <a:t>PreDeleteEvent</a:t>
            </a:r>
            <a:r>
              <a:rPr lang="en-US" dirty="0"/>
              <a:t> occurs, the listener will verify all constraints of the entity instance and throw an exception if any constraint is violated. .. f Hibernate Validator is present in the </a:t>
            </a:r>
            <a:r>
              <a:rPr lang="en-US" dirty="0" err="1"/>
              <a:t>classpath</a:t>
            </a:r>
            <a:r>
              <a:rPr lang="en-US" dirty="0"/>
              <a:t>, Hibernate Annotations (or Hibernate </a:t>
            </a:r>
            <a:r>
              <a:rPr lang="en-US" dirty="0" err="1"/>
              <a:t>EntityManager</a:t>
            </a:r>
            <a:r>
              <a:rPr lang="en-US" dirty="0"/>
              <a:t>) will use it transparently. To avoid validation even though Hibernate Validator is in the </a:t>
            </a:r>
            <a:r>
              <a:rPr lang="en-US" dirty="0" err="1"/>
              <a:t>classpath</a:t>
            </a:r>
            <a:r>
              <a:rPr lang="en-US" dirty="0"/>
              <a:t> set </a:t>
            </a:r>
            <a:r>
              <a:rPr lang="en-US" dirty="0" err="1"/>
              <a:t>javax.persistence.validation.mode</a:t>
            </a:r>
            <a:r>
              <a:rPr lang="en-US" dirty="0"/>
              <a:t> to none.</a:t>
            </a:r>
          </a:p>
          <a:p>
            <a:endParaRPr lang="en-US" dirty="0"/>
          </a:p>
          <a:p>
            <a:r>
              <a:rPr lang="en-US" sz="1200" b="0" i="0" kern="1200" dirty="0">
                <a:solidFill>
                  <a:schemeClr val="tx1"/>
                </a:solidFill>
                <a:latin typeface="+mn-lt"/>
                <a:ea typeface="+mn-ea"/>
                <a:cs typeface="+mn-cs"/>
              </a:rPr>
              <a:t>JDK 11 does not include JAXB anymore. Instead of relying on an external dependency and because our XML descriptors are quite simple, we decided to update our XML parsing layer to use </a:t>
            </a:r>
            <a:r>
              <a:rPr lang="en-US" sz="1200" b="0" i="0" kern="1200" dirty="0" err="1">
                <a:solidFill>
                  <a:schemeClr val="tx1"/>
                </a:solidFill>
                <a:latin typeface="+mn-lt"/>
                <a:ea typeface="+mn-ea"/>
                <a:cs typeface="+mn-cs"/>
              </a:rPr>
              <a:t>StAX</a:t>
            </a:r>
            <a:r>
              <a:rPr lang="en-US" sz="1200" b="0" i="0" kern="1200" dirty="0">
                <a:solidFill>
                  <a:schemeClr val="tx1"/>
                </a:solidFill>
                <a:latin typeface="+mn-lt"/>
                <a:ea typeface="+mn-ea"/>
                <a:cs typeface="+mn-cs"/>
              </a:rPr>
              <a:t> directly.</a:t>
            </a:r>
          </a:p>
          <a:p>
            <a:r>
              <a:rPr lang="en-US" sz="1200" b="0" i="0" kern="1200" dirty="0">
                <a:solidFill>
                  <a:schemeClr val="tx1"/>
                </a:solidFill>
                <a:latin typeface="+mn-lt"/>
                <a:ea typeface="+mn-ea"/>
                <a:cs typeface="+mn-cs"/>
              </a:rPr>
              <a:t>Thus, you can now use Hibernate Validator with JDK 11 without adding a dependency to a JAXB implementation.</a:t>
            </a:r>
          </a:p>
          <a:p>
            <a:r>
              <a:rPr lang="en-US" dirty="0">
                <a:hlinkClick r:id="rId4"/>
              </a:rPr>
              <a:t>http://in.relation.to/2018/07/18/hibernate-validator-6011-final-out/</a:t>
            </a:r>
            <a:endParaRPr lang="en-US" dirty="0"/>
          </a:p>
          <a:p>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dirty="0">
                <a:hlinkClick r:id="rId5"/>
              </a:rPr>
              <a:t>https://stackoverflow.com/questions/22824843/what-does-reference-implementation-mean</a:t>
            </a:r>
            <a:endParaRPr lang="en-US" sz="1200" b="0" i="0" kern="1200" dirty="0">
              <a:solidFill>
                <a:schemeClr val="tx1"/>
              </a:solidFill>
              <a:latin typeface="+mn-lt"/>
              <a:ea typeface="+mn-ea"/>
              <a:cs typeface="+mn-cs"/>
            </a:endParaRPr>
          </a:p>
          <a:p>
            <a:r>
              <a:rPr lang="en-US" dirty="0">
                <a:hlinkClick r:id="rId6"/>
              </a:rPr>
              <a:t>https://stackoverflow.com/questions/49606316/java-bean-validation-2-0-vs-hibernate-validator</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Bean Validation 2.0 focused on the following topics:</a:t>
            </a:r>
          </a:p>
          <a:p>
            <a:r>
              <a:rPr lang="en-US" sz="1200" b="0" i="0" kern="1200" dirty="0">
                <a:solidFill>
                  <a:schemeClr val="tx1"/>
                </a:solidFill>
                <a:latin typeface="+mn-lt"/>
                <a:ea typeface="+mn-ea"/>
                <a:cs typeface="+mn-cs"/>
              </a:rPr>
              <a:t>support for validating container elements by annotating type arguments of parameterized types e.g. List&lt;@Positive Integer&gt; </a:t>
            </a:r>
            <a:r>
              <a:rPr lang="en-US" sz="1200" b="0" i="0" kern="1200" dirty="0" err="1">
                <a:solidFill>
                  <a:schemeClr val="tx1"/>
                </a:solidFill>
                <a:latin typeface="+mn-lt"/>
                <a:ea typeface="+mn-ea"/>
                <a:cs typeface="+mn-cs"/>
              </a:rPr>
              <a:t>positiveNumbers</a:t>
            </a:r>
            <a:r>
              <a:rPr lang="en-US" sz="1200" b="0" i="0" kern="1200" dirty="0">
                <a:solidFill>
                  <a:schemeClr val="tx1"/>
                </a:solidFill>
                <a:latin typeface="+mn-lt"/>
                <a:ea typeface="+mn-ea"/>
                <a:cs typeface="+mn-cs"/>
              </a:rPr>
              <a:t>. This also includes:</a:t>
            </a:r>
          </a:p>
          <a:p>
            <a:r>
              <a:rPr lang="en-US" sz="1200" b="0" i="0" kern="1200" dirty="0">
                <a:solidFill>
                  <a:schemeClr val="tx1"/>
                </a:solidFill>
                <a:latin typeface="+mn-lt"/>
                <a:ea typeface="+mn-ea"/>
                <a:cs typeface="+mn-cs"/>
              </a:rPr>
              <a:t>more flexible cascaded validation of container types</a:t>
            </a:r>
          </a:p>
          <a:p>
            <a:r>
              <a:rPr lang="en-US" sz="1200" b="0" i="0" kern="1200" dirty="0">
                <a:solidFill>
                  <a:schemeClr val="tx1"/>
                </a:solidFill>
                <a:latin typeface="+mn-lt"/>
                <a:ea typeface="+mn-ea"/>
                <a:cs typeface="+mn-cs"/>
              </a:rPr>
              <a:t>support for </a:t>
            </a:r>
            <a:r>
              <a:rPr lang="en-US" sz="1200" b="0" i="0" kern="1200" dirty="0" err="1">
                <a:solidFill>
                  <a:schemeClr val="tx1"/>
                </a:solidFill>
                <a:latin typeface="+mn-lt"/>
                <a:ea typeface="+mn-ea"/>
                <a:cs typeface="+mn-cs"/>
              </a:rPr>
              <a:t>java.util.Optional</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support for the property types declared by JavaFX</a:t>
            </a:r>
          </a:p>
          <a:p>
            <a:r>
              <a:rPr lang="en-US" sz="1200" b="0" i="0" kern="1200" dirty="0">
                <a:solidFill>
                  <a:schemeClr val="tx1"/>
                </a:solidFill>
                <a:latin typeface="+mn-lt"/>
                <a:ea typeface="+mn-ea"/>
                <a:cs typeface="+mn-cs"/>
              </a:rPr>
              <a:t>support for custom container types</a:t>
            </a:r>
          </a:p>
          <a:p>
            <a:r>
              <a:rPr lang="en-US" sz="1200" b="0" i="0" kern="1200" dirty="0">
                <a:solidFill>
                  <a:schemeClr val="tx1"/>
                </a:solidFill>
                <a:latin typeface="+mn-lt"/>
                <a:ea typeface="+mn-ea"/>
                <a:cs typeface="+mn-cs"/>
              </a:rPr>
              <a:t>support for the new date/time data types (JSR 310) for @Past and @Future</a:t>
            </a:r>
          </a:p>
          <a:p>
            <a:r>
              <a:rPr lang="en-US" sz="1200" b="0" i="0" kern="1200" dirty="0">
                <a:solidFill>
                  <a:schemeClr val="tx1"/>
                </a:solidFill>
                <a:latin typeface="+mn-lt"/>
                <a:ea typeface="+mn-ea"/>
                <a:cs typeface="+mn-cs"/>
              </a:rPr>
              <a:t>new built-in constraints: @Email, @</a:t>
            </a:r>
            <a:r>
              <a:rPr lang="en-US" sz="1200" b="0" i="0" kern="1200" dirty="0" err="1">
                <a:solidFill>
                  <a:schemeClr val="tx1"/>
                </a:solidFill>
                <a:latin typeface="+mn-lt"/>
                <a:ea typeface="+mn-ea"/>
                <a:cs typeface="+mn-cs"/>
              </a:rPr>
              <a:t>NotEmpty</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NotBlank</a:t>
            </a:r>
            <a:r>
              <a:rPr lang="en-US" sz="1200" b="0" i="0" kern="1200" dirty="0">
                <a:solidFill>
                  <a:schemeClr val="tx1"/>
                </a:solidFill>
                <a:latin typeface="+mn-lt"/>
                <a:ea typeface="+mn-ea"/>
                <a:cs typeface="+mn-cs"/>
              </a:rPr>
              <a:t>, @Positive, @</a:t>
            </a:r>
            <a:r>
              <a:rPr lang="en-US" sz="1200" b="0" i="0" kern="1200" dirty="0" err="1">
                <a:solidFill>
                  <a:schemeClr val="tx1"/>
                </a:solidFill>
                <a:latin typeface="+mn-lt"/>
                <a:ea typeface="+mn-ea"/>
                <a:cs typeface="+mn-cs"/>
              </a:rPr>
              <a:t>PositiveOrZero</a:t>
            </a:r>
            <a:r>
              <a:rPr lang="en-US" sz="1200" b="0" i="0" kern="1200" dirty="0">
                <a:solidFill>
                  <a:schemeClr val="tx1"/>
                </a:solidFill>
                <a:latin typeface="+mn-lt"/>
                <a:ea typeface="+mn-ea"/>
                <a:cs typeface="+mn-cs"/>
              </a:rPr>
              <a:t>, @Negative, @</a:t>
            </a:r>
            <a:r>
              <a:rPr lang="en-US" sz="1200" b="0" i="0" kern="1200" dirty="0" err="1">
                <a:solidFill>
                  <a:schemeClr val="tx1"/>
                </a:solidFill>
                <a:latin typeface="+mn-lt"/>
                <a:ea typeface="+mn-ea"/>
                <a:cs typeface="+mn-cs"/>
              </a:rPr>
              <a:t>NegativeOrZero</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PastOrPresent</a:t>
            </a:r>
            <a:r>
              <a:rPr lang="en-US" sz="1200" b="0" i="0" kern="1200" dirty="0">
                <a:solidFill>
                  <a:schemeClr val="tx1"/>
                </a:solidFill>
                <a:latin typeface="+mn-lt"/>
                <a:ea typeface="+mn-ea"/>
                <a:cs typeface="+mn-cs"/>
              </a:rPr>
              <a:t> and @</a:t>
            </a:r>
            <a:r>
              <a:rPr lang="en-US" sz="1200" b="0" i="0" kern="1200" dirty="0" err="1">
                <a:solidFill>
                  <a:schemeClr val="tx1"/>
                </a:solidFill>
                <a:latin typeface="+mn-lt"/>
                <a:ea typeface="+mn-ea"/>
                <a:cs typeface="+mn-cs"/>
              </a:rPr>
              <a:t>FutureOrPresent</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leverage the JDK 8 new features (built-in constraints are marked repeatable, parameter names are retrieved via reflection)</a:t>
            </a:r>
          </a:p>
          <a:p>
            <a:r>
              <a:rPr lang="en-US" sz="1200" b="0" i="0" kern="1200" dirty="0">
                <a:solidFill>
                  <a:schemeClr val="tx1"/>
                </a:solidFill>
                <a:latin typeface="+mn-lt"/>
                <a:ea typeface="+mn-ea"/>
                <a:cs typeface="+mn-cs"/>
              </a:rPr>
              <a:t>You can consult an HTML diff between the 1.1 specification and the 2.0 specification </a:t>
            </a:r>
            <a:r>
              <a:rPr lang="en-US" sz="1200" b="0" i="0" u="none" strike="noStrike" kern="1200" dirty="0">
                <a:solidFill>
                  <a:schemeClr val="tx1"/>
                </a:solidFill>
                <a:latin typeface="+mn-lt"/>
                <a:ea typeface="+mn-ea"/>
                <a:cs typeface="+mn-cs"/>
                <a:hlinkClick r:id="rId7"/>
              </a:rPr>
              <a:t>here</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For more information, check out the </a:t>
            </a:r>
            <a:r>
              <a:rPr lang="en-US" sz="1200" b="0" i="0" u="none" strike="noStrike" kern="1200" dirty="0">
                <a:solidFill>
                  <a:schemeClr val="tx1"/>
                </a:solidFill>
                <a:latin typeface="+mn-lt"/>
                <a:ea typeface="+mn-ea"/>
                <a:cs typeface="+mn-cs"/>
                <a:hlinkClick r:id="rId8"/>
              </a:rPr>
              <a:t>full list of changes</a:t>
            </a:r>
            <a:r>
              <a:rPr lang="en-US" sz="1200" b="0" i="0" kern="1200" dirty="0">
                <a:solidFill>
                  <a:schemeClr val="tx1"/>
                </a:solidFill>
                <a:latin typeface="+mn-lt"/>
                <a:ea typeface="+mn-ea"/>
                <a:cs typeface="+mn-cs"/>
              </a:rPr>
              <a:t>.</a:t>
            </a:r>
          </a:p>
          <a:p>
            <a:r>
              <a:rPr lang="en-US" sz="1200" b="1" i="0" kern="1200" dirty="0">
                <a:solidFill>
                  <a:schemeClr val="tx1"/>
                </a:solidFill>
                <a:latin typeface="+mn-lt"/>
                <a:ea typeface="+mn-ea"/>
                <a:cs typeface="+mn-cs"/>
              </a:rPr>
              <a:t>History</a:t>
            </a:r>
          </a:p>
          <a:p>
            <a:endParaRPr lang="en-US" sz="1200" b="0" i="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03E2F965-9A6F-48B8-9134-4471018BED82}" type="slidenum">
              <a:rPr lang="en-US" smtClean="0"/>
              <a:pPr/>
              <a:t>4</a:t>
            </a:fld>
            <a:endParaRPr lang="en-US"/>
          </a:p>
        </p:txBody>
      </p:sp>
    </p:spTree>
    <p:extLst>
      <p:ext uri="{BB962C8B-B14F-4D97-AF65-F5344CB8AC3E}">
        <p14:creationId xmlns:p14="http://schemas.microsoft.com/office/powerpoint/2010/main" val="127148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2F965-9A6F-48B8-9134-4471018BED82}" type="slidenum">
              <a:rPr lang="en-US" smtClean="0"/>
              <a:pPr/>
              <a:t>7</a:t>
            </a:fld>
            <a:endParaRPr lang="en-US"/>
          </a:p>
        </p:txBody>
      </p:sp>
    </p:spTree>
    <p:extLst>
      <p:ext uri="{BB962C8B-B14F-4D97-AF65-F5344CB8AC3E}">
        <p14:creationId xmlns:p14="http://schemas.microsoft.com/office/powerpoint/2010/main" val="119855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Size of the First Name must be between 4 and 2,147,483,647</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@Size with MIN but no MAX</a:t>
            </a:r>
            <a:endParaRPr lang="en-US" dirty="0"/>
          </a:p>
        </p:txBody>
      </p:sp>
      <p:sp>
        <p:nvSpPr>
          <p:cNvPr id="4" name="Slide Number Placeholder 3"/>
          <p:cNvSpPr>
            <a:spLocks noGrp="1"/>
          </p:cNvSpPr>
          <p:nvPr>
            <p:ph type="sldNum" sz="quarter" idx="10"/>
          </p:nvPr>
        </p:nvSpPr>
        <p:spPr/>
        <p:txBody>
          <a:bodyPr/>
          <a:lstStyle/>
          <a:p>
            <a:fld id="{03E2F965-9A6F-48B8-9134-4471018BED82}" type="slidenum">
              <a:rPr lang="en-US" smtClean="0"/>
              <a:pPr/>
              <a:t>9</a:t>
            </a:fld>
            <a:endParaRPr lang="en-US"/>
          </a:p>
        </p:txBody>
      </p:sp>
    </p:spTree>
    <p:extLst>
      <p:ext uri="{BB962C8B-B14F-4D97-AF65-F5344CB8AC3E}">
        <p14:creationId xmlns:p14="http://schemas.microsoft.com/office/powerpoint/2010/main" val="54159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z="1200" b="0" i="0" kern="1200" dirty="0">
                <a:solidFill>
                  <a:schemeClr val="tx1"/>
                </a:solidFill>
                <a:latin typeface="+mn-lt"/>
                <a:ea typeface="+mn-ea"/>
                <a:cs typeface="+mn-cs"/>
              </a:rPr>
              <a:t>At first Spring will use setter-method to set value of property. And for validate value Spring will get it with getter-method. </a:t>
            </a:r>
          </a:p>
          <a:p>
            <a:pPr marL="228600" indent="-228600">
              <a:buNone/>
            </a:pPr>
            <a:r>
              <a:rPr lang="en-US" sz="1200" b="0" i="0" kern="1200" dirty="0">
                <a:solidFill>
                  <a:schemeClr val="tx1"/>
                </a:solidFill>
                <a:latin typeface="+mn-lt"/>
                <a:ea typeface="+mn-ea"/>
                <a:cs typeface="+mn-cs"/>
              </a:rPr>
              <a:t>That means, you can trim value in setter-method for prepare it to validation.</a:t>
            </a:r>
            <a:r>
              <a:rPr lang="en-US" sz="1200" b="0" i="0" kern="1200" baseline="0" dirty="0">
                <a:solidFill>
                  <a:schemeClr val="tx1"/>
                </a:solidFill>
                <a:latin typeface="+mn-lt"/>
                <a:ea typeface="+mn-ea"/>
                <a:cs typeface="+mn-cs"/>
              </a:rPr>
              <a:t> See </a:t>
            </a:r>
            <a:r>
              <a:rPr lang="en-US" sz="1200" b="0" i="0" kern="1200" baseline="0" dirty="0" err="1">
                <a:solidFill>
                  <a:schemeClr val="tx1"/>
                </a:solidFill>
                <a:latin typeface="+mn-lt"/>
                <a:ea typeface="+mn-ea"/>
                <a:cs typeface="+mn-cs"/>
              </a:rPr>
              <a:t>setFirstName</a:t>
            </a:r>
            <a:r>
              <a:rPr lang="en-US" sz="1200" b="0" i="0" kern="1200" baseline="0" dirty="0">
                <a:solidFill>
                  <a:schemeClr val="tx1"/>
                </a:solidFill>
                <a:latin typeface="+mn-lt"/>
                <a:ea typeface="+mn-ea"/>
                <a:cs typeface="+mn-cs"/>
              </a:rPr>
              <a: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2. </a:t>
            </a:r>
            <a:r>
              <a:rPr lang="en-US" sz="1200" b="0" i="0" kern="1200" dirty="0" err="1">
                <a:solidFill>
                  <a:schemeClr val="tx1"/>
                </a:solidFill>
                <a:latin typeface="+mn-lt"/>
                <a:ea typeface="+mn-ea"/>
                <a:cs typeface="+mn-cs"/>
              </a:rPr>
              <a:t>lastName</a:t>
            </a:r>
            <a:r>
              <a:rPr lang="en-US" sz="1200" b="0" i="0" kern="1200" baseline="0" dirty="0">
                <a:solidFill>
                  <a:schemeClr val="tx1"/>
                </a:solidFill>
                <a:latin typeface="+mn-lt"/>
                <a:ea typeface="+mn-ea"/>
                <a:cs typeface="+mn-cs"/>
              </a:rPr>
              <a:t> message will be replaced by external message</a:t>
            </a:r>
          </a:p>
          <a:p>
            <a:endParaRPr lang="en-US" sz="1200" b="0" i="0" kern="1200" baseline="0" dirty="0">
              <a:solidFill>
                <a:schemeClr val="tx1"/>
              </a:solidFill>
              <a:latin typeface="+mn-lt"/>
              <a:ea typeface="+mn-ea"/>
              <a:cs typeface="+mn-cs"/>
            </a:endParaRPr>
          </a:p>
          <a:p>
            <a:r>
              <a:rPr lang="en-US" dirty="0">
                <a:hlinkClick r:id="rId3"/>
              </a:rPr>
              <a:t>https://blog.csdn.net/liyuan932_a/article/details/80089431</a:t>
            </a:r>
            <a:endParaRPr lang="en-US" dirty="0"/>
          </a:p>
          <a:p>
            <a:endParaRPr lang="en-US" sz="1200" b="0" i="0" kern="1200" dirty="0">
              <a:solidFill>
                <a:schemeClr val="tx1"/>
              </a:solidFill>
              <a:latin typeface="+mn-lt"/>
              <a:ea typeface="+mn-ea"/>
              <a:cs typeface="+mn-cs"/>
            </a:endParaRPr>
          </a:p>
          <a:p>
            <a:r>
              <a:rPr lang="en-US" dirty="0">
                <a:hlinkClick r:id="rId4"/>
              </a:rPr>
              <a:t>https://stackoverflow.com/questions/25650152/enabling-hibernate-validation-fail-fast-in-java-config</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3E2F965-9A6F-48B8-9134-4471018BED82}" type="slidenum">
              <a:rPr lang="en-US" smtClean="0"/>
              <a:pPr/>
              <a:t>10</a:t>
            </a:fld>
            <a:endParaRPr lang="en-US"/>
          </a:p>
        </p:txBody>
      </p:sp>
    </p:spTree>
    <p:extLst>
      <p:ext uri="{BB962C8B-B14F-4D97-AF65-F5344CB8AC3E}">
        <p14:creationId xmlns:p14="http://schemas.microsoft.com/office/powerpoint/2010/main" val="182490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kern="1200" dirty="0">
                <a:solidFill>
                  <a:schemeClr val="tx1"/>
                </a:solidFill>
                <a:latin typeface="+mn-lt"/>
                <a:ea typeface="+mn-ea"/>
                <a:cs typeface="+mn-cs"/>
              </a:rPr>
              <a:t>https://stackoverflow.com/questions/5786582/how-to-use-annotation-validation-in-spring-with-error-message-gotten-from-proper</a:t>
            </a:r>
          </a:p>
          <a:p>
            <a:pPr fontAlgn="base"/>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Use debug mode to check Spring’s own message key</a:t>
            </a:r>
            <a:endParaRPr lang="en-US" dirty="0"/>
          </a:p>
        </p:txBody>
      </p:sp>
      <p:sp>
        <p:nvSpPr>
          <p:cNvPr id="4" name="Slide Number Placeholder 3"/>
          <p:cNvSpPr>
            <a:spLocks noGrp="1"/>
          </p:cNvSpPr>
          <p:nvPr>
            <p:ph type="sldNum" sz="quarter" idx="10"/>
          </p:nvPr>
        </p:nvSpPr>
        <p:spPr/>
        <p:txBody>
          <a:bodyPr/>
          <a:lstStyle/>
          <a:p>
            <a:fld id="{03E2F965-9A6F-48B8-9134-4471018BED82}" type="slidenum">
              <a:rPr lang="en-US" smtClean="0"/>
              <a:pPr/>
              <a:t>11</a:t>
            </a:fld>
            <a:endParaRPr lang="en-US"/>
          </a:p>
        </p:txBody>
      </p:sp>
    </p:spTree>
    <p:extLst>
      <p:ext uri="{BB962C8B-B14F-4D97-AF65-F5344CB8AC3E}">
        <p14:creationId xmlns:p14="http://schemas.microsoft.com/office/powerpoint/2010/main" val="3094163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 good example, should use PRG</a:t>
            </a:r>
          </a:p>
        </p:txBody>
      </p:sp>
      <p:sp>
        <p:nvSpPr>
          <p:cNvPr id="4" name="Slide Number Placeholder 3"/>
          <p:cNvSpPr>
            <a:spLocks noGrp="1"/>
          </p:cNvSpPr>
          <p:nvPr>
            <p:ph type="sldNum" sz="quarter" idx="10"/>
          </p:nvPr>
        </p:nvSpPr>
        <p:spPr/>
        <p:txBody>
          <a:bodyPr/>
          <a:lstStyle/>
          <a:p>
            <a:fld id="{03E2F965-9A6F-48B8-9134-4471018BED82}" type="slidenum">
              <a:rPr lang="en-US" smtClean="0"/>
              <a:pPr/>
              <a:t>12</a:t>
            </a:fld>
            <a:endParaRPr lang="en-US"/>
          </a:p>
        </p:txBody>
      </p:sp>
    </p:spTree>
    <p:extLst>
      <p:ext uri="{BB962C8B-B14F-4D97-AF65-F5344CB8AC3E}">
        <p14:creationId xmlns:p14="http://schemas.microsoft.com/office/powerpoint/2010/main" val="68158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Message order issue: </a:t>
            </a:r>
          </a:p>
          <a:p>
            <a:endParaRPr lang="en-US" dirty="0"/>
          </a:p>
          <a:p>
            <a:r>
              <a:rPr lang="en-US" dirty="0"/>
              <a:t>https://stackoverflow.com/questions/11804879/error-messages-are-not-in-the-correct-order</a:t>
            </a:r>
          </a:p>
          <a:p>
            <a:endParaRPr lang="en-US" dirty="0"/>
          </a:p>
          <a:p>
            <a:r>
              <a:rPr lang="en-US" dirty="0"/>
              <a:t>https://javapointers.com/tutorial/spring-mvc-validation-order-example/</a:t>
            </a:r>
          </a:p>
        </p:txBody>
      </p:sp>
      <p:sp>
        <p:nvSpPr>
          <p:cNvPr id="4" name="Slide Number Placeholder 3"/>
          <p:cNvSpPr>
            <a:spLocks noGrp="1"/>
          </p:cNvSpPr>
          <p:nvPr>
            <p:ph type="sldNum" sz="quarter" idx="10"/>
          </p:nvPr>
        </p:nvSpPr>
        <p:spPr/>
        <p:txBody>
          <a:bodyPr/>
          <a:lstStyle/>
          <a:p>
            <a:fld id="{03E2F965-9A6F-48B8-9134-4471018BED82}" type="slidenum">
              <a:rPr lang="en-US" smtClean="0"/>
              <a:pPr/>
              <a:t>15</a:t>
            </a:fld>
            <a:endParaRPr lang="en-US"/>
          </a:p>
        </p:txBody>
      </p:sp>
    </p:spTree>
    <p:extLst>
      <p:ext uri="{BB962C8B-B14F-4D97-AF65-F5344CB8AC3E}">
        <p14:creationId xmlns:p14="http://schemas.microsoft.com/office/powerpoint/2010/main" val="252689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D19EF3AB-5C01-4FCA-A859-351D1AF245BC}"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C00F9E-B232-4B83-8AEA-250EA30423A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3F791D-3360-4D08-B5FB-B84D5CFA3266}"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9730567-0E75-49FB-AEC7-DB714A72D059}"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8AA52A42-A061-4A14-8DC8-76466DCE6A84}"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38601F6-219D-4C01-B09F-DF4E3DE96EFD}"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B17A468-8BF2-4DC7-BC02-EBC4B429D6E6}"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0DD4F8D-A5F9-4934-9523-1F33FF1E212A}"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06F936B-2167-4C82-B8E5-F146A0DE1A9B}"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A01C4FB-D32B-433C-95E7-E2D0B2AF2493}"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CBCF18-148A-4C62-A376-122183967D3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fontAlgn="base">
              <a:spcBef>
                <a:spcPct val="0"/>
              </a:spcBef>
              <a:spcAft>
                <a:spcPct val="0"/>
              </a:spcAft>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fontAlgn="base">
              <a:spcBef>
                <a:spcPct val="0"/>
              </a:spcBef>
              <a:spcAft>
                <a:spcPct val="0"/>
              </a:spcAft>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fontAlgn="base">
              <a:spcBef>
                <a:spcPct val="0"/>
              </a:spcBef>
              <a:spcAft>
                <a:spcPct val="0"/>
              </a:spcAft>
              <a:defRPr/>
            </a:pPr>
            <a:fld id="{2856D275-8EF4-4A8C-BCB4-175F3E69A217}" type="slidenum">
              <a:rPr lang="en-US" smtClean="0"/>
              <a:pPr fontAlgn="base">
                <a:spcBef>
                  <a:spcPct val="0"/>
                </a:spcBef>
                <a:spcAft>
                  <a:spcPct val="0"/>
                </a:spcAft>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jboss.org/hibernate/stable/validator/reference/en-US/html_sing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eanvalidation.org/2.0/spec/2.0.0.final/diff/diff-to-1.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jboss.org/hibernate/stable/validator/reference/en-US/html_sing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Spring MVC Validation</a:t>
            </a:r>
          </a:p>
        </p:txBody>
      </p:sp>
      <p:sp>
        <p:nvSpPr>
          <p:cNvPr id="6" name="Subtitle 5"/>
          <p:cNvSpPr>
            <a:spLocks noGrp="1"/>
          </p:cNvSpPr>
          <p:nvPr>
            <p:ph type="subTitle" idx="1"/>
          </p:nvPr>
        </p:nvSpPr>
        <p:spPr/>
        <p:txBody>
          <a:bodyPr/>
          <a:lstStyle/>
          <a:p>
            <a:r>
              <a:rPr lang="en-US" dirty="0"/>
              <a:t>Avoid the Danger that has not yet come</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 Validation through Annotation</a:t>
            </a:r>
            <a:endParaRPr lang="en-US" dirty="0"/>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10</a:t>
            </a:fld>
            <a:endParaRPr lang="en-US"/>
          </a:p>
        </p:txBody>
      </p:sp>
      <p:sp>
        <p:nvSpPr>
          <p:cNvPr id="4" name="Content Placeholder 3"/>
          <p:cNvSpPr>
            <a:spLocks noGrp="1"/>
          </p:cNvSpPr>
          <p:nvPr>
            <p:ph sz="quarter" idx="1"/>
          </p:nvPr>
        </p:nvSpPr>
        <p:spPr>
          <a:xfrm>
            <a:off x="152400" y="1752600"/>
            <a:ext cx="5105400" cy="4876800"/>
          </a:xfrm>
        </p:spPr>
        <p:txBody>
          <a:bodyPr>
            <a:normAutofit fontScale="77500" lnSpcReduction="20000"/>
          </a:bodyPr>
          <a:lstStyle/>
          <a:p>
            <a:pPr>
              <a:buNone/>
            </a:pPr>
            <a:r>
              <a:rPr lang="en-US" sz="1300" b="1" dirty="0">
                <a:solidFill>
                  <a:srgbClr val="7F0055"/>
                </a:solidFill>
                <a:latin typeface="Consolas"/>
              </a:rPr>
              <a:t>public</a:t>
            </a:r>
            <a:r>
              <a:rPr lang="en-US" sz="1300" b="1" dirty="0">
                <a:solidFill>
                  <a:srgbClr val="000000"/>
                </a:solidFill>
                <a:latin typeface="Consolas"/>
              </a:rPr>
              <a:t> </a:t>
            </a:r>
            <a:r>
              <a:rPr lang="en-US" sz="1300" b="1" dirty="0">
                <a:solidFill>
                  <a:srgbClr val="7F0055"/>
                </a:solidFill>
                <a:latin typeface="Consolas"/>
              </a:rPr>
              <a:t>class</a:t>
            </a:r>
            <a:r>
              <a:rPr lang="en-US" sz="1300" b="1" dirty="0">
                <a:solidFill>
                  <a:srgbClr val="000000"/>
                </a:solidFill>
                <a:latin typeface="Consolas"/>
              </a:rPr>
              <a:t> Employee {</a:t>
            </a:r>
          </a:p>
          <a:p>
            <a:pPr lvl="1">
              <a:buNone/>
            </a:pPr>
            <a:r>
              <a:rPr lang="en-US" sz="1300" b="1" dirty="0">
                <a:solidFill>
                  <a:srgbClr val="7F0055"/>
                </a:solidFill>
                <a:latin typeface="Consolas"/>
              </a:rPr>
              <a:t>private</a:t>
            </a:r>
            <a:r>
              <a:rPr lang="en-US" sz="1300" b="1" dirty="0">
                <a:solidFill>
                  <a:srgbClr val="000000"/>
                </a:solidFill>
                <a:latin typeface="Consolas"/>
              </a:rPr>
              <a:t> Long </a:t>
            </a:r>
            <a:r>
              <a:rPr lang="en-US" sz="1300" b="1" dirty="0">
                <a:solidFill>
                  <a:srgbClr val="0000C0"/>
                </a:solidFill>
                <a:latin typeface="Consolas"/>
              </a:rPr>
              <a:t>id</a:t>
            </a:r>
            <a:r>
              <a:rPr lang="en-US" sz="1300" b="1" dirty="0">
                <a:solidFill>
                  <a:srgbClr val="000000"/>
                </a:solidFill>
                <a:latin typeface="Consolas"/>
              </a:rPr>
              <a:t>;</a:t>
            </a:r>
          </a:p>
          <a:p>
            <a:pPr lvl="1">
              <a:buNone/>
            </a:pPr>
            <a:endParaRPr lang="en-US" sz="1300" dirty="0">
              <a:latin typeface="Consolas"/>
            </a:endParaRPr>
          </a:p>
          <a:p>
            <a:pPr lvl="1">
              <a:buNone/>
            </a:pPr>
            <a:r>
              <a:rPr lang="en-US" sz="1300" dirty="0">
                <a:solidFill>
                  <a:srgbClr val="646464"/>
                </a:solidFill>
                <a:latin typeface="Consolas"/>
              </a:rPr>
              <a:t>@</a:t>
            </a:r>
            <a:r>
              <a:rPr lang="en-US" sz="1300" dirty="0" err="1">
                <a:solidFill>
                  <a:srgbClr val="646464"/>
                </a:solidFill>
                <a:latin typeface="Consolas"/>
              </a:rPr>
              <a:t>NotBlank</a:t>
            </a:r>
            <a:r>
              <a:rPr lang="en-US" sz="1300" dirty="0">
                <a:solidFill>
                  <a:srgbClr val="000000"/>
                </a:solidFill>
                <a:latin typeface="Consolas"/>
              </a:rPr>
              <a:t> </a:t>
            </a:r>
            <a:r>
              <a:rPr lang="en-US" sz="1300" dirty="0">
                <a:solidFill>
                  <a:srgbClr val="3F7F5F"/>
                </a:solidFill>
                <a:latin typeface="Consolas"/>
              </a:rPr>
              <a:t>// any characters besides "space"</a:t>
            </a:r>
          </a:p>
          <a:p>
            <a:pPr lvl="1">
              <a:buNone/>
            </a:pPr>
            <a:r>
              <a:rPr lang="en-US" sz="1300" dirty="0">
                <a:solidFill>
                  <a:srgbClr val="646464"/>
                </a:solidFill>
                <a:latin typeface="Consolas"/>
              </a:rPr>
              <a:t>@Size</a:t>
            </a:r>
            <a:r>
              <a:rPr lang="en-US" sz="1300" dirty="0">
                <a:solidFill>
                  <a:srgbClr val="000000"/>
                </a:solidFill>
                <a:latin typeface="Consolas"/>
              </a:rPr>
              <a:t>(min = 4, max = 50, message = </a:t>
            </a:r>
            <a:r>
              <a:rPr lang="en-US" sz="1300" dirty="0">
                <a:solidFill>
                  <a:srgbClr val="2A00FF"/>
                </a:solidFill>
                <a:latin typeface="Consolas"/>
              </a:rPr>
              <a:t>"{</a:t>
            </a:r>
            <a:r>
              <a:rPr lang="en-US" sz="1300" dirty="0" err="1">
                <a:solidFill>
                  <a:srgbClr val="2A00FF"/>
                </a:solidFill>
                <a:latin typeface="Consolas"/>
              </a:rPr>
              <a:t>Size.name.validation</a:t>
            </a:r>
            <a:r>
              <a:rPr lang="en-US" sz="1300" dirty="0">
                <a:solidFill>
                  <a:srgbClr val="2A00FF"/>
                </a:solidFill>
                <a:latin typeface="Consolas"/>
              </a:rPr>
              <a:t>}"</a:t>
            </a:r>
            <a:r>
              <a:rPr lang="en-US" sz="1300" dirty="0">
                <a:solidFill>
                  <a:srgbClr val="000000"/>
                </a:solidFill>
                <a:latin typeface="Consolas"/>
              </a:rPr>
              <a:t>)</a:t>
            </a:r>
          </a:p>
          <a:p>
            <a:pPr lvl="1">
              <a:buNone/>
            </a:pPr>
            <a:r>
              <a:rPr lang="en-US" sz="1300" b="1" dirty="0">
                <a:solidFill>
                  <a:srgbClr val="7F0055"/>
                </a:solidFill>
                <a:latin typeface="Consolas"/>
              </a:rPr>
              <a:t>private</a:t>
            </a:r>
            <a:r>
              <a:rPr lang="en-US" sz="1300" b="1" dirty="0">
                <a:solidFill>
                  <a:srgbClr val="000000"/>
                </a:solidFill>
                <a:latin typeface="Consolas"/>
              </a:rPr>
              <a:t> String </a:t>
            </a:r>
            <a:r>
              <a:rPr lang="en-US" sz="1300" b="1" dirty="0" err="1">
                <a:solidFill>
                  <a:srgbClr val="0000C0"/>
                </a:solidFill>
                <a:latin typeface="Consolas"/>
              </a:rPr>
              <a:t>firstName</a:t>
            </a:r>
            <a:r>
              <a:rPr lang="en-US" sz="1300" b="1" dirty="0">
                <a:solidFill>
                  <a:srgbClr val="000000"/>
                </a:solidFill>
                <a:latin typeface="Consolas"/>
              </a:rPr>
              <a:t>;</a:t>
            </a:r>
          </a:p>
          <a:p>
            <a:pPr lvl="1">
              <a:buNone/>
            </a:pPr>
            <a:endParaRPr lang="en-US" sz="1300" dirty="0">
              <a:latin typeface="Consolas"/>
            </a:endParaRPr>
          </a:p>
          <a:p>
            <a:pPr lvl="1">
              <a:buNone/>
            </a:pPr>
            <a:r>
              <a:rPr lang="en-US" sz="1300" dirty="0">
                <a:solidFill>
                  <a:srgbClr val="646464"/>
                </a:solidFill>
                <a:latin typeface="Consolas"/>
              </a:rPr>
              <a:t>@</a:t>
            </a:r>
            <a:r>
              <a:rPr lang="en-US" sz="1300" dirty="0" err="1">
                <a:solidFill>
                  <a:srgbClr val="646464"/>
                </a:solidFill>
                <a:latin typeface="Consolas"/>
              </a:rPr>
              <a:t>NotBlank</a:t>
            </a:r>
            <a:r>
              <a:rPr lang="en-US" sz="1300" dirty="0">
                <a:solidFill>
                  <a:srgbClr val="000000"/>
                </a:solidFill>
                <a:latin typeface="Consolas"/>
              </a:rPr>
              <a:t>(message = </a:t>
            </a:r>
            <a:r>
              <a:rPr lang="en-US" sz="1300" dirty="0">
                <a:solidFill>
                  <a:srgbClr val="2A00FF"/>
                </a:solidFill>
                <a:latin typeface="Consolas"/>
              </a:rPr>
              <a:t>"Enter the last name"</a:t>
            </a:r>
            <a:r>
              <a:rPr lang="en-US" sz="1300" dirty="0">
                <a:solidFill>
                  <a:srgbClr val="000000"/>
                </a:solidFill>
                <a:latin typeface="Consolas"/>
              </a:rPr>
              <a:t>)</a:t>
            </a:r>
          </a:p>
          <a:p>
            <a:pPr lvl="1">
              <a:buNone/>
            </a:pPr>
            <a:r>
              <a:rPr lang="en-US" sz="1300" b="1" dirty="0">
                <a:solidFill>
                  <a:srgbClr val="7F0055"/>
                </a:solidFill>
                <a:latin typeface="Consolas"/>
              </a:rPr>
              <a:t>private</a:t>
            </a:r>
            <a:r>
              <a:rPr lang="en-US" sz="1300" b="1" dirty="0">
                <a:solidFill>
                  <a:srgbClr val="000000"/>
                </a:solidFill>
                <a:latin typeface="Consolas"/>
              </a:rPr>
              <a:t> String </a:t>
            </a:r>
            <a:r>
              <a:rPr lang="en-US" sz="1300" b="1" dirty="0" err="1">
                <a:solidFill>
                  <a:srgbClr val="0000C0"/>
                </a:solidFill>
                <a:latin typeface="Consolas"/>
              </a:rPr>
              <a:t>lastName</a:t>
            </a:r>
            <a:r>
              <a:rPr lang="en-US" sz="1300" b="1" dirty="0">
                <a:solidFill>
                  <a:srgbClr val="000000"/>
                </a:solidFill>
                <a:latin typeface="Consolas"/>
              </a:rPr>
              <a:t>;</a:t>
            </a:r>
          </a:p>
          <a:p>
            <a:pPr lvl="1">
              <a:buNone/>
            </a:pPr>
            <a:endParaRPr lang="en-US" sz="1300" dirty="0">
              <a:latin typeface="Consolas"/>
            </a:endParaRPr>
          </a:p>
          <a:p>
            <a:pPr lvl="1">
              <a:buNone/>
            </a:pPr>
            <a:r>
              <a:rPr lang="en-US" sz="1300" dirty="0">
                <a:solidFill>
                  <a:srgbClr val="646464"/>
                </a:solidFill>
                <a:latin typeface="Consolas"/>
              </a:rPr>
              <a:t>@</a:t>
            </a:r>
            <a:r>
              <a:rPr lang="en-US" sz="1300" dirty="0" err="1">
                <a:solidFill>
                  <a:srgbClr val="646464"/>
                </a:solidFill>
                <a:latin typeface="Consolas"/>
              </a:rPr>
              <a:t>NotNull</a:t>
            </a:r>
            <a:endParaRPr lang="en-US" sz="1300" dirty="0">
              <a:solidFill>
                <a:srgbClr val="646464"/>
              </a:solidFill>
              <a:latin typeface="Consolas"/>
            </a:endParaRPr>
          </a:p>
          <a:p>
            <a:pPr lvl="1">
              <a:buNone/>
            </a:pPr>
            <a:r>
              <a:rPr lang="en-US" sz="1300" dirty="0">
                <a:solidFill>
                  <a:srgbClr val="646464"/>
                </a:solidFill>
                <a:latin typeface="Consolas"/>
              </a:rPr>
              <a:t>@Past</a:t>
            </a:r>
          </a:p>
          <a:p>
            <a:pPr lvl="1">
              <a:buNone/>
            </a:pPr>
            <a:r>
              <a:rPr lang="en-US" sz="1300" dirty="0">
                <a:solidFill>
                  <a:srgbClr val="646464"/>
                </a:solidFill>
                <a:latin typeface="Consolas"/>
              </a:rPr>
              <a:t>@</a:t>
            </a:r>
            <a:r>
              <a:rPr lang="en-US" sz="1300" dirty="0" err="1">
                <a:solidFill>
                  <a:srgbClr val="646464"/>
                </a:solidFill>
                <a:latin typeface="Consolas"/>
              </a:rPr>
              <a:t>DateTimeFormat</a:t>
            </a:r>
            <a:r>
              <a:rPr lang="en-US" sz="1300" dirty="0">
                <a:solidFill>
                  <a:srgbClr val="000000"/>
                </a:solidFill>
                <a:latin typeface="Consolas"/>
              </a:rPr>
              <a:t>(pattern = </a:t>
            </a:r>
            <a:r>
              <a:rPr lang="en-US" sz="1300" dirty="0">
                <a:solidFill>
                  <a:srgbClr val="2A00FF"/>
                </a:solidFill>
                <a:latin typeface="Consolas"/>
              </a:rPr>
              <a:t>"MM-</a:t>
            </a:r>
            <a:r>
              <a:rPr lang="en-US" sz="1300" dirty="0" err="1">
                <a:solidFill>
                  <a:srgbClr val="2A00FF"/>
                </a:solidFill>
                <a:latin typeface="Consolas"/>
              </a:rPr>
              <a:t>dd</a:t>
            </a:r>
            <a:r>
              <a:rPr lang="en-US" sz="1300" dirty="0">
                <a:solidFill>
                  <a:srgbClr val="2A00FF"/>
                </a:solidFill>
                <a:latin typeface="Consolas"/>
              </a:rPr>
              <a:t>-</a:t>
            </a:r>
            <a:r>
              <a:rPr lang="en-US" sz="1300" dirty="0" err="1">
                <a:solidFill>
                  <a:srgbClr val="2A00FF"/>
                </a:solidFill>
                <a:latin typeface="Consolas"/>
              </a:rPr>
              <a:t>yyyy</a:t>
            </a:r>
            <a:r>
              <a:rPr lang="en-US" sz="1300" dirty="0">
                <a:solidFill>
                  <a:srgbClr val="2A00FF"/>
                </a:solidFill>
                <a:latin typeface="Consolas"/>
              </a:rPr>
              <a:t>"</a:t>
            </a:r>
            <a:r>
              <a:rPr lang="en-US" sz="1300" dirty="0">
                <a:solidFill>
                  <a:srgbClr val="000000"/>
                </a:solidFill>
                <a:latin typeface="Consolas"/>
              </a:rPr>
              <a:t>)</a:t>
            </a:r>
          </a:p>
          <a:p>
            <a:pPr lvl="1">
              <a:buNone/>
            </a:pPr>
            <a:r>
              <a:rPr lang="en-US" sz="1300" b="1" dirty="0">
                <a:solidFill>
                  <a:srgbClr val="7F0055"/>
                </a:solidFill>
                <a:latin typeface="Consolas"/>
              </a:rPr>
              <a:t>private</a:t>
            </a:r>
            <a:r>
              <a:rPr lang="en-US" sz="1300" b="1" dirty="0">
                <a:solidFill>
                  <a:srgbClr val="000000"/>
                </a:solidFill>
                <a:latin typeface="Consolas"/>
              </a:rPr>
              <a:t> </a:t>
            </a:r>
            <a:r>
              <a:rPr lang="en-US" sz="1300" b="1" dirty="0" err="1">
                <a:solidFill>
                  <a:srgbClr val="000000"/>
                </a:solidFill>
                <a:latin typeface="Consolas"/>
              </a:rPr>
              <a:t>LocalDate</a:t>
            </a:r>
            <a:r>
              <a:rPr lang="en-US" sz="1300" b="1" dirty="0">
                <a:solidFill>
                  <a:srgbClr val="000000"/>
                </a:solidFill>
                <a:latin typeface="Consolas"/>
              </a:rPr>
              <a:t> </a:t>
            </a:r>
            <a:r>
              <a:rPr lang="en-US" sz="1300" b="1" dirty="0" err="1">
                <a:solidFill>
                  <a:srgbClr val="0000C0"/>
                </a:solidFill>
                <a:latin typeface="Consolas"/>
              </a:rPr>
              <a:t>birthDate</a:t>
            </a:r>
            <a:r>
              <a:rPr lang="en-US" sz="1300" b="1" dirty="0">
                <a:solidFill>
                  <a:srgbClr val="000000"/>
                </a:solidFill>
                <a:latin typeface="Consolas"/>
              </a:rPr>
              <a:t>;</a:t>
            </a:r>
          </a:p>
          <a:p>
            <a:pPr lvl="1">
              <a:buNone/>
            </a:pPr>
            <a:endParaRPr lang="en-US" sz="1300" dirty="0">
              <a:latin typeface="Consolas"/>
            </a:endParaRPr>
          </a:p>
          <a:p>
            <a:pPr lvl="1">
              <a:buNone/>
            </a:pPr>
            <a:r>
              <a:rPr lang="en-US" sz="1300" dirty="0">
                <a:solidFill>
                  <a:srgbClr val="646464"/>
                </a:solidFill>
                <a:latin typeface="Consolas"/>
              </a:rPr>
              <a:t>@</a:t>
            </a:r>
            <a:r>
              <a:rPr lang="en-US" sz="1300" dirty="0" err="1">
                <a:solidFill>
                  <a:srgbClr val="646464"/>
                </a:solidFill>
                <a:latin typeface="Consolas"/>
              </a:rPr>
              <a:t>NotNull</a:t>
            </a:r>
            <a:endParaRPr lang="en-US" sz="1300" dirty="0">
              <a:solidFill>
                <a:srgbClr val="646464"/>
              </a:solidFill>
              <a:latin typeface="Consolas"/>
            </a:endParaRPr>
          </a:p>
          <a:p>
            <a:pPr lvl="1">
              <a:buNone/>
            </a:pPr>
            <a:r>
              <a:rPr lang="en-US" sz="1300" b="1" dirty="0">
                <a:solidFill>
                  <a:srgbClr val="7F0055"/>
                </a:solidFill>
                <a:latin typeface="Consolas"/>
              </a:rPr>
              <a:t>private</a:t>
            </a:r>
            <a:r>
              <a:rPr lang="en-US" sz="1300" b="1" dirty="0">
                <a:solidFill>
                  <a:srgbClr val="000000"/>
                </a:solidFill>
                <a:latin typeface="Consolas"/>
              </a:rPr>
              <a:t> Integer </a:t>
            </a:r>
            <a:r>
              <a:rPr lang="en-US" sz="1300" b="1" dirty="0" err="1">
                <a:solidFill>
                  <a:srgbClr val="0000C0"/>
                </a:solidFill>
                <a:latin typeface="Consolas"/>
              </a:rPr>
              <a:t>salaryLevel</a:t>
            </a:r>
            <a:r>
              <a:rPr lang="en-US" sz="1300" b="1" dirty="0">
                <a:solidFill>
                  <a:srgbClr val="000000"/>
                </a:solidFill>
                <a:latin typeface="Consolas"/>
              </a:rPr>
              <a:t>;</a:t>
            </a:r>
          </a:p>
          <a:p>
            <a:pPr lvl="1">
              <a:buNone/>
            </a:pPr>
            <a:endParaRPr lang="en-US" sz="1300" dirty="0">
              <a:latin typeface="Consolas"/>
            </a:endParaRPr>
          </a:p>
          <a:p>
            <a:pPr lvl="1">
              <a:buNone/>
            </a:pPr>
            <a:r>
              <a:rPr lang="en-US" sz="1300" dirty="0">
                <a:solidFill>
                  <a:srgbClr val="646464"/>
                </a:solidFill>
                <a:latin typeface="Consolas"/>
              </a:rPr>
              <a:t>@Valid</a:t>
            </a:r>
          </a:p>
          <a:p>
            <a:pPr lvl="1">
              <a:buNone/>
            </a:pPr>
            <a:r>
              <a:rPr lang="en-US" sz="1300" b="1" dirty="0">
                <a:solidFill>
                  <a:srgbClr val="7F0055"/>
                </a:solidFill>
                <a:latin typeface="Consolas"/>
              </a:rPr>
              <a:t>private</a:t>
            </a:r>
            <a:r>
              <a:rPr lang="en-US" sz="1300" b="1" dirty="0">
                <a:solidFill>
                  <a:srgbClr val="000000"/>
                </a:solidFill>
                <a:latin typeface="Consolas"/>
              </a:rPr>
              <a:t> Address </a:t>
            </a:r>
            <a:r>
              <a:rPr lang="en-US" sz="1300" b="1" dirty="0" err="1">
                <a:solidFill>
                  <a:srgbClr val="0000C0"/>
                </a:solidFill>
                <a:latin typeface="Consolas"/>
              </a:rPr>
              <a:t>address</a:t>
            </a:r>
            <a:r>
              <a:rPr lang="en-US" sz="1300" b="1" dirty="0">
                <a:solidFill>
                  <a:srgbClr val="000000"/>
                </a:solidFill>
                <a:latin typeface="Consolas"/>
              </a:rPr>
              <a:t>;</a:t>
            </a:r>
          </a:p>
          <a:p>
            <a:pPr lvl="1">
              <a:buNone/>
            </a:pPr>
            <a:endParaRPr lang="en-US" sz="1300" dirty="0">
              <a:latin typeface="Consolas"/>
            </a:endParaRPr>
          </a:p>
          <a:p>
            <a:pPr lvl="1">
              <a:buNone/>
            </a:pPr>
            <a:r>
              <a:rPr lang="en-US" sz="1300" b="1" dirty="0">
                <a:solidFill>
                  <a:srgbClr val="7F0055"/>
                </a:solidFill>
                <a:latin typeface="Consolas"/>
              </a:rPr>
              <a:t>public</a:t>
            </a:r>
            <a:r>
              <a:rPr lang="en-US" sz="1300" b="1" dirty="0">
                <a:solidFill>
                  <a:srgbClr val="000000"/>
                </a:solidFill>
                <a:latin typeface="Consolas"/>
              </a:rPr>
              <a:t> </a:t>
            </a:r>
            <a:r>
              <a:rPr lang="en-US" sz="1300" b="1" dirty="0">
                <a:solidFill>
                  <a:srgbClr val="7F0055"/>
                </a:solidFill>
                <a:latin typeface="Consolas"/>
              </a:rPr>
              <a:t>void</a:t>
            </a:r>
            <a:r>
              <a:rPr lang="en-US" sz="1300" b="1" dirty="0">
                <a:solidFill>
                  <a:srgbClr val="000000"/>
                </a:solidFill>
                <a:latin typeface="Consolas"/>
              </a:rPr>
              <a:t> </a:t>
            </a:r>
            <a:r>
              <a:rPr lang="en-US" sz="1300" b="1" dirty="0" err="1">
                <a:solidFill>
                  <a:srgbClr val="000000"/>
                </a:solidFill>
                <a:latin typeface="Consolas"/>
              </a:rPr>
              <a:t>setFirstName</a:t>
            </a:r>
            <a:r>
              <a:rPr lang="en-US" sz="1300" b="1" dirty="0">
                <a:solidFill>
                  <a:srgbClr val="000000"/>
                </a:solidFill>
                <a:latin typeface="Consolas"/>
              </a:rPr>
              <a:t>(String </a:t>
            </a:r>
            <a:r>
              <a:rPr lang="en-US" sz="1300" b="1" dirty="0" err="1">
                <a:solidFill>
                  <a:srgbClr val="6A3E3E"/>
                </a:solidFill>
                <a:latin typeface="Consolas"/>
              </a:rPr>
              <a:t>firstName</a:t>
            </a:r>
            <a:r>
              <a:rPr lang="en-US" sz="1300" b="1" dirty="0">
                <a:solidFill>
                  <a:srgbClr val="000000"/>
                </a:solidFill>
                <a:latin typeface="Consolas"/>
              </a:rPr>
              <a:t>) {</a:t>
            </a:r>
          </a:p>
          <a:p>
            <a:pPr lvl="1">
              <a:buNone/>
            </a:pPr>
            <a:r>
              <a:rPr lang="en-US" sz="1300" b="1" dirty="0">
                <a:solidFill>
                  <a:srgbClr val="7F0055"/>
                </a:solidFill>
                <a:latin typeface="Consolas"/>
              </a:rPr>
              <a:t>	</a:t>
            </a:r>
            <a:r>
              <a:rPr lang="en-US" sz="1300" b="1" dirty="0" err="1">
                <a:solidFill>
                  <a:srgbClr val="7F0055"/>
                </a:solidFill>
                <a:latin typeface="Consolas"/>
              </a:rPr>
              <a:t>this</a:t>
            </a:r>
            <a:r>
              <a:rPr lang="en-US" sz="1300" b="1" dirty="0" err="1">
                <a:solidFill>
                  <a:srgbClr val="000000"/>
                </a:solidFill>
                <a:latin typeface="Consolas"/>
              </a:rPr>
              <a:t>.</a:t>
            </a:r>
            <a:r>
              <a:rPr lang="en-US" sz="1300" b="1" dirty="0" err="1">
                <a:solidFill>
                  <a:srgbClr val="0000C0"/>
                </a:solidFill>
                <a:latin typeface="Consolas"/>
              </a:rPr>
              <a:t>firstName</a:t>
            </a:r>
            <a:r>
              <a:rPr lang="en-US" sz="1300" b="1" dirty="0">
                <a:solidFill>
                  <a:srgbClr val="000000"/>
                </a:solidFill>
                <a:latin typeface="Consolas"/>
              </a:rPr>
              <a:t> = </a:t>
            </a:r>
            <a:r>
              <a:rPr lang="en-US" sz="1300" b="1" dirty="0" err="1">
                <a:solidFill>
                  <a:srgbClr val="6A3E3E"/>
                </a:solidFill>
                <a:latin typeface="Consolas"/>
              </a:rPr>
              <a:t>firstName</a:t>
            </a:r>
            <a:r>
              <a:rPr lang="en-US" sz="1300" b="1" dirty="0" err="1">
                <a:solidFill>
                  <a:srgbClr val="000000"/>
                </a:solidFill>
                <a:latin typeface="Consolas"/>
              </a:rPr>
              <a:t>.trim</a:t>
            </a:r>
            <a:r>
              <a:rPr lang="en-US" sz="1300" b="1" dirty="0">
                <a:solidFill>
                  <a:srgbClr val="000000"/>
                </a:solidFill>
                <a:latin typeface="Consolas"/>
              </a:rPr>
              <a:t>();</a:t>
            </a:r>
          </a:p>
          <a:p>
            <a:pPr lvl="1">
              <a:buNone/>
            </a:pPr>
            <a:r>
              <a:rPr lang="en-US" sz="1300" dirty="0">
                <a:solidFill>
                  <a:srgbClr val="000000"/>
                </a:solidFill>
                <a:latin typeface="Consolas"/>
              </a:rPr>
              <a:t>}</a:t>
            </a:r>
          </a:p>
          <a:p>
            <a:pPr>
              <a:buNone/>
            </a:pPr>
            <a:r>
              <a:rPr lang="en-US" sz="1300" dirty="0">
                <a:solidFill>
                  <a:srgbClr val="000000"/>
                </a:solidFill>
                <a:latin typeface="Consolas"/>
              </a:rPr>
              <a:t>}</a:t>
            </a:r>
          </a:p>
          <a:p>
            <a:pPr>
              <a:buNone/>
            </a:pPr>
            <a:endParaRPr lang="en-US" sz="1500" dirty="0"/>
          </a:p>
        </p:txBody>
      </p:sp>
      <p:sp>
        <p:nvSpPr>
          <p:cNvPr id="9" name="Content Placeholder 8"/>
          <p:cNvSpPr>
            <a:spLocks noGrp="1"/>
          </p:cNvSpPr>
          <p:nvPr>
            <p:ph sz="quarter" idx="2"/>
          </p:nvPr>
        </p:nvSpPr>
        <p:spPr>
          <a:xfrm>
            <a:off x="4953000" y="1752600"/>
            <a:ext cx="4191000" cy="4401312"/>
          </a:xfrm>
        </p:spPr>
        <p:txBody>
          <a:bodyPr>
            <a:normAutofit fontScale="77500" lnSpcReduction="20000"/>
          </a:bodyPr>
          <a:lstStyle/>
          <a:p>
            <a:pPr>
              <a:buNone/>
            </a:pPr>
            <a:r>
              <a:rPr lang="en-US" sz="1800" b="1" dirty="0">
                <a:solidFill>
                  <a:srgbClr val="7F0055"/>
                </a:solidFill>
                <a:latin typeface="Consolas"/>
              </a:rPr>
              <a:t>public</a:t>
            </a:r>
            <a:r>
              <a:rPr lang="en-US" sz="1800" b="1" dirty="0">
                <a:solidFill>
                  <a:srgbClr val="000000"/>
                </a:solidFill>
                <a:latin typeface="Consolas"/>
              </a:rPr>
              <a:t> </a:t>
            </a:r>
            <a:r>
              <a:rPr lang="en-US" sz="1800" b="1" dirty="0">
                <a:solidFill>
                  <a:srgbClr val="7F0055"/>
                </a:solidFill>
                <a:latin typeface="Consolas"/>
              </a:rPr>
              <a:t>class</a:t>
            </a:r>
            <a:r>
              <a:rPr lang="en-US" sz="1800" b="1" dirty="0">
                <a:solidFill>
                  <a:srgbClr val="000000"/>
                </a:solidFill>
                <a:latin typeface="Consolas"/>
              </a:rPr>
              <a:t> Address {</a:t>
            </a:r>
          </a:p>
          <a:p>
            <a:pPr>
              <a:buNone/>
            </a:pPr>
            <a:endParaRPr lang="en-US" sz="1800" dirty="0">
              <a:latin typeface="Consolas"/>
            </a:endParaRPr>
          </a:p>
          <a:p>
            <a:pPr lvl="1">
              <a:buNone/>
            </a:pPr>
            <a:r>
              <a:rPr lang="en-US" sz="1500" dirty="0">
                <a:solidFill>
                  <a:srgbClr val="646464"/>
                </a:solidFill>
                <a:latin typeface="Consolas"/>
              </a:rPr>
              <a:t>@</a:t>
            </a:r>
            <a:r>
              <a:rPr lang="en-US" sz="1500" dirty="0" err="1">
                <a:solidFill>
                  <a:srgbClr val="646464"/>
                </a:solidFill>
                <a:latin typeface="Consolas"/>
              </a:rPr>
              <a:t>NotEmpty</a:t>
            </a:r>
            <a:r>
              <a:rPr lang="en-US" sz="1500" dirty="0">
                <a:solidFill>
                  <a:srgbClr val="000000"/>
                </a:solidFill>
                <a:latin typeface="Consolas"/>
              </a:rPr>
              <a:t>(message = </a:t>
            </a:r>
            <a:r>
              <a:rPr lang="en-US" sz="1500" dirty="0">
                <a:solidFill>
                  <a:srgbClr val="2A00FF"/>
                </a:solidFill>
                <a:latin typeface="Consolas"/>
              </a:rPr>
              <a:t>"{</a:t>
            </a:r>
            <a:r>
              <a:rPr lang="en-US" sz="1500" dirty="0" err="1">
                <a:solidFill>
                  <a:srgbClr val="2A00FF"/>
                </a:solidFill>
                <a:latin typeface="Consolas"/>
              </a:rPr>
              <a:t>String.empty</a:t>
            </a:r>
            <a:r>
              <a:rPr lang="en-US" sz="1500" dirty="0">
                <a:solidFill>
                  <a:srgbClr val="2A00FF"/>
                </a:solidFill>
                <a:latin typeface="Consolas"/>
              </a:rPr>
              <a:t>}"</a:t>
            </a:r>
            <a:r>
              <a:rPr lang="en-US" sz="1500" dirty="0">
                <a:solidFill>
                  <a:srgbClr val="000000"/>
                </a:solidFill>
                <a:latin typeface="Consolas"/>
              </a:rPr>
              <a:t>)</a:t>
            </a:r>
          </a:p>
          <a:p>
            <a:pPr lvl="1">
              <a:buNone/>
            </a:pPr>
            <a:r>
              <a:rPr lang="en-US" sz="1500" b="1" dirty="0">
                <a:solidFill>
                  <a:srgbClr val="7F0055"/>
                </a:solidFill>
                <a:latin typeface="Consolas"/>
              </a:rPr>
              <a:t>private</a:t>
            </a:r>
            <a:r>
              <a:rPr lang="en-US" sz="1500" b="1" dirty="0">
                <a:solidFill>
                  <a:srgbClr val="000000"/>
                </a:solidFill>
                <a:latin typeface="Consolas"/>
              </a:rPr>
              <a:t> String </a:t>
            </a:r>
            <a:r>
              <a:rPr lang="en-US" sz="1500" b="1" dirty="0">
                <a:solidFill>
                  <a:srgbClr val="0000C0"/>
                </a:solidFill>
                <a:latin typeface="Consolas"/>
              </a:rPr>
              <a:t>street</a:t>
            </a:r>
            <a:r>
              <a:rPr lang="en-US" sz="1500" b="1" dirty="0">
                <a:solidFill>
                  <a:srgbClr val="000000"/>
                </a:solidFill>
                <a:latin typeface="Consolas"/>
              </a:rPr>
              <a:t>;</a:t>
            </a:r>
          </a:p>
          <a:p>
            <a:pPr lvl="1">
              <a:buNone/>
            </a:pPr>
            <a:r>
              <a:rPr lang="en-US" sz="1500" b="1" dirty="0">
                <a:solidFill>
                  <a:srgbClr val="7F0055"/>
                </a:solidFill>
                <a:latin typeface="Consolas"/>
              </a:rPr>
              <a:t>private</a:t>
            </a:r>
            <a:r>
              <a:rPr lang="en-US" sz="1500" b="1" dirty="0">
                <a:solidFill>
                  <a:srgbClr val="000000"/>
                </a:solidFill>
                <a:latin typeface="Consolas"/>
              </a:rPr>
              <a:t> String </a:t>
            </a:r>
            <a:r>
              <a:rPr lang="en-US" sz="1500" b="1" dirty="0">
                <a:solidFill>
                  <a:srgbClr val="0000C0"/>
                </a:solidFill>
                <a:latin typeface="Consolas"/>
              </a:rPr>
              <a:t>city</a:t>
            </a:r>
            <a:r>
              <a:rPr lang="en-US" sz="1500" b="1" dirty="0">
                <a:solidFill>
                  <a:srgbClr val="000000"/>
                </a:solidFill>
                <a:latin typeface="Consolas"/>
              </a:rPr>
              <a:t>;</a:t>
            </a:r>
          </a:p>
          <a:p>
            <a:pPr lvl="1">
              <a:buNone/>
            </a:pPr>
            <a:endParaRPr lang="en-US" sz="1500" dirty="0">
              <a:latin typeface="Consolas"/>
            </a:endParaRPr>
          </a:p>
          <a:p>
            <a:pPr lvl="1">
              <a:buNone/>
            </a:pPr>
            <a:r>
              <a:rPr lang="en-US" sz="1500" dirty="0">
                <a:solidFill>
                  <a:srgbClr val="646464"/>
                </a:solidFill>
                <a:latin typeface="Consolas"/>
              </a:rPr>
              <a:t>@Size</a:t>
            </a:r>
            <a:r>
              <a:rPr lang="en-US" sz="1500" dirty="0">
                <a:solidFill>
                  <a:srgbClr val="000000"/>
                </a:solidFill>
                <a:latin typeface="Consolas"/>
              </a:rPr>
              <a:t>(min = 2, max = 2, message = </a:t>
            </a:r>
            <a:r>
              <a:rPr lang="en-US" sz="1500" dirty="0">
                <a:solidFill>
                  <a:srgbClr val="2A00FF"/>
                </a:solidFill>
                <a:latin typeface="Consolas"/>
              </a:rPr>
              <a:t>"{</a:t>
            </a:r>
            <a:r>
              <a:rPr lang="en-US" sz="1500" dirty="0" err="1">
                <a:solidFill>
                  <a:srgbClr val="2A00FF"/>
                </a:solidFill>
                <a:latin typeface="Consolas"/>
              </a:rPr>
              <a:t>Size.state</a:t>
            </a:r>
            <a:r>
              <a:rPr lang="en-US" sz="1500" dirty="0">
                <a:solidFill>
                  <a:srgbClr val="2A00FF"/>
                </a:solidFill>
                <a:latin typeface="Consolas"/>
              </a:rPr>
              <a:t>}"</a:t>
            </a:r>
            <a:r>
              <a:rPr lang="en-US" sz="1500" dirty="0">
                <a:solidFill>
                  <a:srgbClr val="000000"/>
                </a:solidFill>
                <a:latin typeface="Consolas"/>
              </a:rPr>
              <a:t>)</a:t>
            </a:r>
          </a:p>
          <a:p>
            <a:pPr lvl="1">
              <a:buNone/>
            </a:pPr>
            <a:r>
              <a:rPr lang="en-US" sz="1500" b="1" dirty="0">
                <a:solidFill>
                  <a:srgbClr val="7F0055"/>
                </a:solidFill>
                <a:latin typeface="Consolas"/>
              </a:rPr>
              <a:t>private</a:t>
            </a:r>
            <a:r>
              <a:rPr lang="en-US" sz="1500" b="1" dirty="0">
                <a:solidFill>
                  <a:srgbClr val="000000"/>
                </a:solidFill>
                <a:latin typeface="Consolas"/>
              </a:rPr>
              <a:t> String </a:t>
            </a:r>
            <a:r>
              <a:rPr lang="en-US" sz="1500" b="1" dirty="0">
                <a:solidFill>
                  <a:srgbClr val="0000C0"/>
                </a:solidFill>
                <a:latin typeface="Consolas"/>
              </a:rPr>
              <a:t>state</a:t>
            </a:r>
            <a:r>
              <a:rPr lang="en-US" sz="1500" b="1" dirty="0">
                <a:solidFill>
                  <a:srgbClr val="000000"/>
                </a:solidFill>
                <a:latin typeface="Consolas"/>
              </a:rPr>
              <a:t>;</a:t>
            </a:r>
          </a:p>
          <a:p>
            <a:pPr>
              <a:buNone/>
            </a:pPr>
            <a:r>
              <a:rPr lang="en-US" sz="1800" dirty="0"/>
              <a:t>}</a:t>
            </a:r>
          </a:p>
        </p:txBody>
      </p:sp>
      <p:sp>
        <p:nvSpPr>
          <p:cNvPr id="10" name="TextBox 9"/>
          <p:cNvSpPr txBox="1"/>
          <p:nvPr/>
        </p:nvSpPr>
        <p:spPr>
          <a:xfrm>
            <a:off x="533400" y="1143000"/>
            <a:ext cx="8153400" cy="800219"/>
          </a:xfrm>
          <a:prstGeom prst="rect">
            <a:avLst/>
          </a:prstGeom>
          <a:noFill/>
        </p:spPr>
        <p:txBody>
          <a:bodyPr wrap="square" rtlCol="0">
            <a:spAutoFit/>
          </a:bodyPr>
          <a:lstStyle/>
          <a:p>
            <a:r>
              <a:rPr lang="en-US" altLang="zh-CN" sz="2800" dirty="0"/>
              <a:t>Step 1</a:t>
            </a:r>
            <a:r>
              <a:rPr lang="zh-CN" altLang="en-US" sz="2800" dirty="0"/>
              <a:t>：</a:t>
            </a:r>
            <a:r>
              <a:rPr lang="en-US" sz="2800" dirty="0"/>
              <a:t>Annotate domain model properties</a:t>
            </a:r>
          </a:p>
          <a:p>
            <a:endParaRPr lang="en-US" dirty="0"/>
          </a:p>
        </p:txBody>
      </p:sp>
      <p:cxnSp>
        <p:nvCxnSpPr>
          <p:cNvPr id="12" name="Straight Connector 11"/>
          <p:cNvCxnSpPr/>
          <p:nvPr/>
        </p:nvCxnSpPr>
        <p:spPr>
          <a:xfrm>
            <a:off x="4953000" y="1752600"/>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990600"/>
            <a:ext cx="3124200" cy="36933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txBody>
          <a:bodyPr wrap="square" rtlCol="0">
            <a:spAutoFit/>
          </a:bodyPr>
          <a:lstStyle/>
          <a:p>
            <a:r>
              <a:rPr lang="en-US" dirty="0"/>
              <a:t>It's for Strings and collections.</a:t>
            </a:r>
          </a:p>
        </p:txBody>
      </p:sp>
      <p:cxnSp>
        <p:nvCxnSpPr>
          <p:cNvPr id="14" name="Straight Arrow Connector 13"/>
          <p:cNvCxnSpPr/>
          <p:nvPr/>
        </p:nvCxnSpPr>
        <p:spPr>
          <a:xfrm flipH="1">
            <a:off x="5943600" y="1371600"/>
            <a:ext cx="121920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667000" y="4343400"/>
            <a:ext cx="1676400" cy="36933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txBody>
          <a:bodyPr wrap="square" rtlCol="0">
            <a:spAutoFit/>
          </a:bodyPr>
          <a:lstStyle/>
          <a:p>
            <a:r>
              <a:rPr lang="en-US" dirty="0"/>
              <a:t>use for Objects</a:t>
            </a:r>
          </a:p>
        </p:txBody>
      </p:sp>
      <p:cxnSp>
        <p:nvCxnSpPr>
          <p:cNvPr id="26" name="Straight Arrow Connector 25"/>
          <p:cNvCxnSpPr/>
          <p:nvPr/>
        </p:nvCxnSpPr>
        <p:spPr>
          <a:xfrm flipH="1">
            <a:off x="1371600" y="4495800"/>
            <a:ext cx="12954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3962400" y="4953000"/>
            <a:ext cx="4985331" cy="646331"/>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p:spPr>
        <p:txBody>
          <a:bodyPr wrap="square" rtlCol="0">
            <a:spAutoFit/>
          </a:bodyPr>
          <a:lstStyle/>
          <a:p>
            <a:r>
              <a:rPr lang="en-US" dirty="0"/>
              <a:t>Note: Curly {} brackets ensure that the text will be used as a property file lookup</a:t>
            </a:r>
          </a:p>
        </p:txBody>
      </p:sp>
      <p:cxnSp>
        <p:nvCxnSpPr>
          <p:cNvPr id="28" name="Straight Arrow Connector 27"/>
          <p:cNvCxnSpPr/>
          <p:nvPr/>
        </p:nvCxnSpPr>
        <p:spPr>
          <a:xfrm flipV="1">
            <a:off x="6705600" y="2590800"/>
            <a:ext cx="1447800" cy="2362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Form Validation through Annotation (cont.)</a:t>
            </a:r>
            <a:endParaRPr lang="en-US" dirty="0"/>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11</a:t>
            </a:fld>
            <a:endParaRPr lang="en-US"/>
          </a:p>
        </p:txBody>
      </p:sp>
      <p:sp>
        <p:nvSpPr>
          <p:cNvPr id="4" name="Content Placeholder 3"/>
          <p:cNvSpPr>
            <a:spLocks noGrp="1"/>
          </p:cNvSpPr>
          <p:nvPr>
            <p:ph sz="quarter" idx="1"/>
          </p:nvPr>
        </p:nvSpPr>
        <p:spPr>
          <a:xfrm>
            <a:off x="304800" y="1219200"/>
            <a:ext cx="8686800" cy="4937760"/>
          </a:xfrm>
        </p:spPr>
        <p:txBody>
          <a:bodyPr>
            <a:normAutofit fontScale="92500" lnSpcReduction="10000"/>
          </a:bodyPr>
          <a:lstStyle/>
          <a:p>
            <a:r>
              <a:rPr lang="en-US" altLang="zh-CN" dirty="0"/>
              <a:t>Step 2:  </a:t>
            </a:r>
            <a:r>
              <a:rPr lang="en-US" dirty="0"/>
              <a:t>Externalize error messages in properties file</a:t>
            </a:r>
          </a:p>
          <a:p>
            <a:pPr>
              <a:buNone/>
            </a:pPr>
            <a:endParaRPr lang="en-US" sz="1200" dirty="0">
              <a:solidFill>
                <a:srgbClr val="000000"/>
              </a:solidFill>
              <a:latin typeface="Consolas"/>
            </a:endParaRPr>
          </a:p>
          <a:p>
            <a:pPr lvl="1">
              <a:buNone/>
            </a:pPr>
            <a:r>
              <a:rPr lang="en-US" sz="1900" dirty="0" err="1">
                <a:solidFill>
                  <a:srgbClr val="000000"/>
                </a:solidFill>
                <a:latin typeface="Consolas"/>
              </a:rPr>
              <a:t>typeMismatch.java.lang.Integer</a:t>
            </a:r>
            <a:r>
              <a:rPr lang="en-US" sz="1900" dirty="0">
                <a:solidFill>
                  <a:srgbClr val="000000"/>
                </a:solidFill>
                <a:latin typeface="Consolas"/>
              </a:rPr>
              <a:t>=</a:t>
            </a:r>
            <a:r>
              <a:rPr lang="en-US" sz="1900" b="1" dirty="0">
                <a:solidFill>
                  <a:srgbClr val="7F0055"/>
                </a:solidFill>
                <a:latin typeface="Consolas"/>
              </a:rPr>
              <a:t>{0}</a:t>
            </a:r>
            <a:r>
              <a:rPr lang="en-US" sz="1900" b="1" dirty="0">
                <a:solidFill>
                  <a:srgbClr val="000000"/>
                </a:solidFill>
                <a:latin typeface="Consolas"/>
              </a:rPr>
              <a:t> </a:t>
            </a:r>
            <a:r>
              <a:rPr lang="en-US" sz="1900" b="1" dirty="0">
                <a:solidFill>
                  <a:srgbClr val="2A00FF"/>
                </a:solidFill>
                <a:latin typeface="Consolas"/>
              </a:rPr>
              <a:t>must</a:t>
            </a:r>
            <a:r>
              <a:rPr lang="en-US" sz="1900" b="1" dirty="0">
                <a:solidFill>
                  <a:srgbClr val="000000"/>
                </a:solidFill>
                <a:latin typeface="Consolas"/>
              </a:rPr>
              <a:t> </a:t>
            </a:r>
            <a:r>
              <a:rPr lang="en-US" sz="1900" b="1" dirty="0">
                <a:solidFill>
                  <a:srgbClr val="2A00FF"/>
                </a:solidFill>
                <a:latin typeface="Consolas"/>
              </a:rPr>
              <a:t>be</a:t>
            </a:r>
            <a:r>
              <a:rPr lang="en-US" sz="1900" b="1" dirty="0">
                <a:solidFill>
                  <a:srgbClr val="000000"/>
                </a:solidFill>
                <a:latin typeface="Consolas"/>
              </a:rPr>
              <a:t> </a:t>
            </a:r>
            <a:r>
              <a:rPr lang="en-US" sz="1900" b="1" dirty="0">
                <a:solidFill>
                  <a:srgbClr val="2A00FF"/>
                </a:solidFill>
                <a:latin typeface="Consolas"/>
              </a:rPr>
              <a:t>an</a:t>
            </a:r>
            <a:r>
              <a:rPr lang="en-US" sz="1900" b="1" dirty="0">
                <a:solidFill>
                  <a:srgbClr val="000000"/>
                </a:solidFill>
                <a:latin typeface="Consolas"/>
              </a:rPr>
              <a:t> </a:t>
            </a:r>
            <a:r>
              <a:rPr lang="en-US" sz="1900" b="1" dirty="0">
                <a:solidFill>
                  <a:srgbClr val="2A00FF"/>
                </a:solidFill>
                <a:latin typeface="Consolas"/>
              </a:rPr>
              <a:t>integer</a:t>
            </a:r>
          </a:p>
          <a:p>
            <a:pPr lvl="1">
              <a:buNone/>
            </a:pPr>
            <a:r>
              <a:rPr lang="en-US" sz="1900" dirty="0" err="1">
                <a:solidFill>
                  <a:srgbClr val="000000"/>
                </a:solidFill>
                <a:latin typeface="Consolas"/>
              </a:rPr>
              <a:t>typeMismatch.java.util.Date</a:t>
            </a:r>
            <a:r>
              <a:rPr lang="en-US" sz="1900" dirty="0">
                <a:solidFill>
                  <a:srgbClr val="000000"/>
                </a:solidFill>
                <a:latin typeface="Consolas"/>
              </a:rPr>
              <a:t>=</a:t>
            </a:r>
            <a:r>
              <a:rPr lang="en-US" sz="1900" b="1" dirty="0">
                <a:solidFill>
                  <a:srgbClr val="7F0055"/>
                </a:solidFill>
                <a:latin typeface="Consolas"/>
              </a:rPr>
              <a:t>{0}</a:t>
            </a:r>
            <a:r>
              <a:rPr lang="en-US" sz="1900" b="1" dirty="0">
                <a:solidFill>
                  <a:srgbClr val="000000"/>
                </a:solidFill>
                <a:latin typeface="Consolas"/>
              </a:rPr>
              <a:t> </a:t>
            </a:r>
            <a:r>
              <a:rPr lang="en-US" sz="1900" b="1" dirty="0">
                <a:solidFill>
                  <a:srgbClr val="2A00FF"/>
                </a:solidFill>
                <a:latin typeface="Consolas"/>
              </a:rPr>
              <a:t>is</a:t>
            </a:r>
            <a:r>
              <a:rPr lang="en-US" sz="1900" b="1" dirty="0">
                <a:solidFill>
                  <a:srgbClr val="000000"/>
                </a:solidFill>
                <a:latin typeface="Consolas"/>
              </a:rPr>
              <a:t> </a:t>
            </a:r>
            <a:r>
              <a:rPr lang="en-US" sz="1900" b="1" dirty="0">
                <a:solidFill>
                  <a:srgbClr val="2A00FF"/>
                </a:solidFill>
                <a:latin typeface="Consolas"/>
              </a:rPr>
              <a:t>an</a:t>
            </a:r>
            <a:r>
              <a:rPr lang="en-US" sz="1900" b="1" dirty="0">
                <a:solidFill>
                  <a:srgbClr val="000000"/>
                </a:solidFill>
                <a:latin typeface="Consolas"/>
              </a:rPr>
              <a:t> </a:t>
            </a:r>
            <a:r>
              <a:rPr lang="en-US" sz="1900" b="1" dirty="0">
                <a:solidFill>
                  <a:srgbClr val="2A00FF"/>
                </a:solidFill>
                <a:latin typeface="Consolas"/>
              </a:rPr>
              <a:t>invalid</a:t>
            </a:r>
            <a:r>
              <a:rPr lang="en-US" sz="1900" b="1" dirty="0">
                <a:solidFill>
                  <a:srgbClr val="000000"/>
                </a:solidFill>
                <a:latin typeface="Consolas"/>
              </a:rPr>
              <a:t> </a:t>
            </a:r>
            <a:r>
              <a:rPr lang="en-US" sz="1900" b="1" dirty="0">
                <a:solidFill>
                  <a:srgbClr val="2A00FF"/>
                </a:solidFill>
                <a:latin typeface="Consolas"/>
              </a:rPr>
              <a:t>date.</a:t>
            </a:r>
            <a:r>
              <a:rPr lang="en-US" sz="1900" b="1" dirty="0">
                <a:solidFill>
                  <a:srgbClr val="000000"/>
                </a:solidFill>
                <a:latin typeface="Consolas"/>
              </a:rPr>
              <a:t> </a:t>
            </a:r>
            <a:r>
              <a:rPr lang="en-US" sz="1900" b="1" dirty="0">
                <a:solidFill>
                  <a:srgbClr val="2A00FF"/>
                </a:solidFill>
                <a:latin typeface="Consolas"/>
              </a:rPr>
              <a:t>Use</a:t>
            </a:r>
            <a:r>
              <a:rPr lang="en-US" sz="1900" b="1" dirty="0">
                <a:solidFill>
                  <a:srgbClr val="000000"/>
                </a:solidFill>
                <a:latin typeface="Consolas"/>
              </a:rPr>
              <a:t> </a:t>
            </a:r>
            <a:r>
              <a:rPr lang="en-US" sz="1900" b="1" dirty="0">
                <a:solidFill>
                  <a:srgbClr val="2A00FF"/>
                </a:solidFill>
                <a:latin typeface="Consolas"/>
              </a:rPr>
              <a:t>format</a:t>
            </a:r>
            <a:r>
              <a:rPr lang="en-US" sz="1900" b="1" dirty="0">
                <a:solidFill>
                  <a:srgbClr val="000000"/>
                </a:solidFill>
                <a:latin typeface="Consolas"/>
              </a:rPr>
              <a:t> </a:t>
            </a:r>
            <a:r>
              <a:rPr lang="en-US" sz="1900" b="1" dirty="0">
                <a:solidFill>
                  <a:srgbClr val="2A00FF"/>
                </a:solidFill>
                <a:latin typeface="Consolas"/>
              </a:rPr>
              <a:t>MM-DD-YYYY.</a:t>
            </a:r>
          </a:p>
          <a:p>
            <a:pPr lvl="1">
              <a:buNone/>
            </a:pPr>
            <a:endParaRPr lang="en-US" sz="1900" dirty="0">
              <a:latin typeface="Consolas"/>
            </a:endParaRPr>
          </a:p>
          <a:p>
            <a:pPr lvl="1">
              <a:buNone/>
            </a:pPr>
            <a:r>
              <a:rPr lang="en-US" sz="1900" dirty="0" err="1">
                <a:solidFill>
                  <a:srgbClr val="000000"/>
                </a:solidFill>
                <a:latin typeface="Consolas"/>
              </a:rPr>
              <a:t>NotNull</a:t>
            </a:r>
            <a:r>
              <a:rPr lang="en-US" sz="1900" dirty="0">
                <a:solidFill>
                  <a:srgbClr val="000000"/>
                </a:solidFill>
                <a:latin typeface="Consolas"/>
              </a:rPr>
              <a:t>=</a:t>
            </a:r>
            <a:r>
              <a:rPr lang="en-US" sz="1900" b="1" dirty="0">
                <a:solidFill>
                  <a:srgbClr val="7F0055"/>
                </a:solidFill>
                <a:latin typeface="Consolas"/>
              </a:rPr>
              <a:t>{0}</a:t>
            </a:r>
            <a:r>
              <a:rPr lang="en-US" sz="1900" b="1" dirty="0">
                <a:solidFill>
                  <a:srgbClr val="000000"/>
                </a:solidFill>
                <a:latin typeface="Consolas"/>
              </a:rPr>
              <a:t> </a:t>
            </a:r>
            <a:r>
              <a:rPr lang="en-US" sz="1900" b="1" dirty="0">
                <a:solidFill>
                  <a:srgbClr val="2A00FF"/>
                </a:solidFill>
                <a:latin typeface="Consolas"/>
              </a:rPr>
              <a:t>is</a:t>
            </a:r>
            <a:r>
              <a:rPr lang="en-US" sz="1900" b="1" dirty="0">
                <a:solidFill>
                  <a:srgbClr val="000000"/>
                </a:solidFill>
                <a:latin typeface="Consolas"/>
              </a:rPr>
              <a:t> </a:t>
            </a:r>
            <a:r>
              <a:rPr lang="en-US" sz="1900" b="1" dirty="0">
                <a:solidFill>
                  <a:srgbClr val="2A00FF"/>
                </a:solidFill>
                <a:latin typeface="Consolas"/>
              </a:rPr>
              <a:t>a</a:t>
            </a:r>
            <a:r>
              <a:rPr lang="en-US" sz="1900" b="1" dirty="0">
                <a:solidFill>
                  <a:srgbClr val="000000"/>
                </a:solidFill>
                <a:latin typeface="Consolas"/>
              </a:rPr>
              <a:t> </a:t>
            </a:r>
            <a:r>
              <a:rPr lang="en-US" sz="1900" b="1" dirty="0">
                <a:solidFill>
                  <a:srgbClr val="2A00FF"/>
                </a:solidFill>
                <a:latin typeface="Consolas"/>
              </a:rPr>
              <a:t>required</a:t>
            </a:r>
            <a:r>
              <a:rPr lang="en-US" sz="1900" b="1" dirty="0">
                <a:solidFill>
                  <a:srgbClr val="000000"/>
                </a:solidFill>
                <a:latin typeface="Consolas"/>
              </a:rPr>
              <a:t> </a:t>
            </a:r>
            <a:r>
              <a:rPr lang="en-US" sz="1900" b="1" dirty="0">
                <a:solidFill>
                  <a:srgbClr val="2A00FF"/>
                </a:solidFill>
                <a:latin typeface="Consolas"/>
              </a:rPr>
              <a:t>field</a:t>
            </a:r>
          </a:p>
          <a:p>
            <a:pPr lvl="1">
              <a:buNone/>
            </a:pPr>
            <a:r>
              <a:rPr lang="en-US" sz="1900" dirty="0" err="1">
                <a:solidFill>
                  <a:srgbClr val="000000"/>
                </a:solidFill>
                <a:latin typeface="Consolas"/>
              </a:rPr>
              <a:t>NotEmpty</a:t>
            </a:r>
            <a:r>
              <a:rPr lang="en-US" sz="1900" dirty="0">
                <a:solidFill>
                  <a:srgbClr val="000000"/>
                </a:solidFill>
                <a:latin typeface="Consolas"/>
              </a:rPr>
              <a:t>=</a:t>
            </a:r>
            <a:r>
              <a:rPr lang="en-US" sz="1900" b="1" dirty="0">
                <a:solidFill>
                  <a:srgbClr val="7F0055"/>
                </a:solidFill>
                <a:latin typeface="Consolas"/>
              </a:rPr>
              <a:t>{0}</a:t>
            </a:r>
            <a:r>
              <a:rPr lang="en-US" sz="1900" b="1" dirty="0">
                <a:solidFill>
                  <a:srgbClr val="000000"/>
                </a:solidFill>
                <a:latin typeface="Consolas"/>
              </a:rPr>
              <a:t> </a:t>
            </a:r>
            <a:r>
              <a:rPr lang="en-US" sz="1900" b="1" dirty="0">
                <a:solidFill>
                  <a:srgbClr val="2A00FF"/>
                </a:solidFill>
                <a:latin typeface="Consolas"/>
              </a:rPr>
              <a:t>field</a:t>
            </a:r>
            <a:r>
              <a:rPr lang="en-US" sz="1900" b="1" dirty="0">
                <a:solidFill>
                  <a:srgbClr val="000000"/>
                </a:solidFill>
                <a:latin typeface="Consolas"/>
              </a:rPr>
              <a:t> </a:t>
            </a:r>
            <a:r>
              <a:rPr lang="en-US" sz="1900" b="1" dirty="0">
                <a:solidFill>
                  <a:srgbClr val="2A00FF"/>
                </a:solidFill>
                <a:latin typeface="Consolas"/>
              </a:rPr>
              <a:t>must</a:t>
            </a:r>
            <a:r>
              <a:rPr lang="en-US" sz="1900" b="1" dirty="0">
                <a:solidFill>
                  <a:srgbClr val="000000"/>
                </a:solidFill>
                <a:latin typeface="Consolas"/>
              </a:rPr>
              <a:t> </a:t>
            </a:r>
            <a:r>
              <a:rPr lang="en-US" sz="1900" b="1" dirty="0">
                <a:solidFill>
                  <a:srgbClr val="2A00FF"/>
                </a:solidFill>
                <a:latin typeface="Consolas"/>
              </a:rPr>
              <a:t>have</a:t>
            </a:r>
            <a:r>
              <a:rPr lang="en-US" sz="1900" b="1" dirty="0">
                <a:solidFill>
                  <a:srgbClr val="000000"/>
                </a:solidFill>
                <a:latin typeface="Consolas"/>
              </a:rPr>
              <a:t> </a:t>
            </a:r>
            <a:r>
              <a:rPr lang="en-US" sz="1900" b="1" dirty="0">
                <a:solidFill>
                  <a:srgbClr val="2A00FF"/>
                </a:solidFill>
                <a:latin typeface="Consolas"/>
              </a:rPr>
              <a:t>a</a:t>
            </a:r>
            <a:r>
              <a:rPr lang="en-US" sz="1900" b="1" dirty="0">
                <a:solidFill>
                  <a:srgbClr val="000000"/>
                </a:solidFill>
                <a:latin typeface="Consolas"/>
              </a:rPr>
              <a:t> </a:t>
            </a:r>
            <a:r>
              <a:rPr lang="en-US" sz="1900" b="1" dirty="0">
                <a:solidFill>
                  <a:srgbClr val="2A00FF"/>
                </a:solidFill>
                <a:latin typeface="Consolas"/>
              </a:rPr>
              <a:t>value</a:t>
            </a:r>
          </a:p>
          <a:p>
            <a:pPr lvl="1">
              <a:buNone/>
            </a:pPr>
            <a:r>
              <a:rPr lang="en-US" sz="1900" dirty="0" err="1">
                <a:solidFill>
                  <a:srgbClr val="000000"/>
                </a:solidFill>
                <a:latin typeface="Consolas"/>
              </a:rPr>
              <a:t>Size.name.validation</a:t>
            </a:r>
            <a:r>
              <a:rPr lang="en-US" sz="1900" dirty="0">
                <a:solidFill>
                  <a:srgbClr val="000000"/>
                </a:solidFill>
                <a:latin typeface="Consolas"/>
              </a:rPr>
              <a:t> =</a:t>
            </a:r>
            <a:r>
              <a:rPr lang="en-US" sz="1900" dirty="0">
                <a:solidFill>
                  <a:srgbClr val="2A00FF"/>
                </a:solidFill>
                <a:latin typeface="Consolas"/>
              </a:rPr>
              <a:t>Size</a:t>
            </a:r>
            <a:r>
              <a:rPr lang="en-US" sz="1900" dirty="0">
                <a:solidFill>
                  <a:srgbClr val="000000"/>
                </a:solidFill>
                <a:latin typeface="Consolas"/>
              </a:rPr>
              <a:t> </a:t>
            </a:r>
            <a:r>
              <a:rPr lang="en-US" sz="1900" dirty="0">
                <a:solidFill>
                  <a:srgbClr val="2A00FF"/>
                </a:solidFill>
                <a:latin typeface="Consolas"/>
              </a:rPr>
              <a:t>of</a:t>
            </a:r>
            <a:r>
              <a:rPr lang="en-US" sz="1900" dirty="0">
                <a:solidFill>
                  <a:srgbClr val="000000"/>
                </a:solidFill>
                <a:latin typeface="Consolas"/>
              </a:rPr>
              <a:t> </a:t>
            </a:r>
            <a:r>
              <a:rPr lang="en-US" sz="1900" dirty="0">
                <a:solidFill>
                  <a:srgbClr val="2A00FF"/>
                </a:solidFill>
                <a:latin typeface="Consolas"/>
              </a:rPr>
              <a:t>the</a:t>
            </a:r>
            <a:r>
              <a:rPr lang="en-US" sz="1900" dirty="0">
                <a:solidFill>
                  <a:srgbClr val="000000"/>
                </a:solidFill>
                <a:latin typeface="Consolas"/>
              </a:rPr>
              <a:t> </a:t>
            </a:r>
            <a:r>
              <a:rPr lang="en-US" sz="1900" b="1" dirty="0">
                <a:solidFill>
                  <a:srgbClr val="7F0055"/>
                </a:solidFill>
                <a:latin typeface="Consolas"/>
              </a:rPr>
              <a:t>{0}</a:t>
            </a:r>
            <a:r>
              <a:rPr lang="en-US" sz="1900" b="1" dirty="0">
                <a:solidFill>
                  <a:srgbClr val="000000"/>
                </a:solidFill>
                <a:latin typeface="Consolas"/>
              </a:rPr>
              <a:t> </a:t>
            </a:r>
            <a:r>
              <a:rPr lang="en-US" sz="1900" b="1" dirty="0">
                <a:solidFill>
                  <a:srgbClr val="2A00FF"/>
                </a:solidFill>
                <a:latin typeface="Consolas"/>
              </a:rPr>
              <a:t>must</a:t>
            </a:r>
            <a:r>
              <a:rPr lang="en-US" sz="1900" b="1" dirty="0">
                <a:solidFill>
                  <a:srgbClr val="000000"/>
                </a:solidFill>
                <a:latin typeface="Consolas"/>
              </a:rPr>
              <a:t> </a:t>
            </a:r>
            <a:r>
              <a:rPr lang="en-US" sz="1900" b="1" dirty="0">
                <a:solidFill>
                  <a:srgbClr val="2A00FF"/>
                </a:solidFill>
                <a:latin typeface="Consolas"/>
              </a:rPr>
              <a:t>be</a:t>
            </a:r>
            <a:r>
              <a:rPr lang="en-US" sz="1900" b="1" dirty="0">
                <a:solidFill>
                  <a:srgbClr val="000000"/>
                </a:solidFill>
                <a:latin typeface="Consolas"/>
              </a:rPr>
              <a:t> </a:t>
            </a:r>
            <a:r>
              <a:rPr lang="en-US" sz="1900" b="1" dirty="0">
                <a:solidFill>
                  <a:srgbClr val="2A00FF"/>
                </a:solidFill>
                <a:latin typeface="Consolas"/>
              </a:rPr>
              <a:t>between</a:t>
            </a:r>
            <a:r>
              <a:rPr lang="en-US" sz="1900" b="1" dirty="0">
                <a:solidFill>
                  <a:srgbClr val="000000"/>
                </a:solidFill>
                <a:latin typeface="Consolas"/>
              </a:rPr>
              <a:t> </a:t>
            </a:r>
            <a:r>
              <a:rPr lang="en-US" sz="1900" b="1" dirty="0">
                <a:solidFill>
                  <a:srgbClr val="7F0055"/>
                </a:solidFill>
                <a:latin typeface="Consolas"/>
              </a:rPr>
              <a:t>{2}</a:t>
            </a:r>
            <a:r>
              <a:rPr lang="en-US" sz="1900" b="1" dirty="0">
                <a:solidFill>
                  <a:srgbClr val="000000"/>
                </a:solidFill>
                <a:latin typeface="Consolas"/>
              </a:rPr>
              <a:t> </a:t>
            </a:r>
            <a:r>
              <a:rPr lang="en-US" sz="1900" b="1" dirty="0">
                <a:solidFill>
                  <a:srgbClr val="2A00FF"/>
                </a:solidFill>
                <a:latin typeface="Consolas"/>
              </a:rPr>
              <a:t>and</a:t>
            </a:r>
            <a:r>
              <a:rPr lang="en-US" sz="1900" b="1" dirty="0">
                <a:solidFill>
                  <a:srgbClr val="000000"/>
                </a:solidFill>
                <a:latin typeface="Consolas"/>
              </a:rPr>
              <a:t> </a:t>
            </a:r>
            <a:r>
              <a:rPr lang="en-US" sz="1900" b="1" dirty="0">
                <a:solidFill>
                  <a:srgbClr val="7F0055"/>
                </a:solidFill>
                <a:latin typeface="Consolas"/>
              </a:rPr>
              <a:t>{1}</a:t>
            </a:r>
            <a:endParaRPr lang="en-US" sz="1900" dirty="0">
              <a:latin typeface="Consolas"/>
            </a:endParaRPr>
          </a:p>
          <a:p>
            <a:pPr lvl="1">
              <a:buNone/>
            </a:pPr>
            <a:endParaRPr lang="en-US" sz="1900" dirty="0">
              <a:solidFill>
                <a:srgbClr val="000000"/>
              </a:solidFill>
              <a:latin typeface="Consolas"/>
            </a:endParaRPr>
          </a:p>
          <a:p>
            <a:pPr lvl="1">
              <a:buNone/>
            </a:pPr>
            <a:r>
              <a:rPr lang="en-US" sz="1900" dirty="0" err="1">
                <a:solidFill>
                  <a:srgbClr val="000000"/>
                </a:solidFill>
                <a:latin typeface="Consolas"/>
              </a:rPr>
              <a:t>address.zipCode</a:t>
            </a:r>
            <a:r>
              <a:rPr lang="en-US" sz="1900" dirty="0">
                <a:solidFill>
                  <a:srgbClr val="000000"/>
                </a:solidFill>
                <a:latin typeface="Consolas"/>
              </a:rPr>
              <a:t>=</a:t>
            </a:r>
            <a:r>
              <a:rPr lang="en-US" sz="1900" u="sng" dirty="0">
                <a:solidFill>
                  <a:srgbClr val="2A00FF"/>
                </a:solidFill>
                <a:latin typeface="Consolas"/>
              </a:rPr>
              <a:t>Zip</a:t>
            </a:r>
            <a:r>
              <a:rPr lang="en-US" sz="1900" u="sng" dirty="0">
                <a:solidFill>
                  <a:srgbClr val="000000"/>
                </a:solidFill>
                <a:latin typeface="Consolas"/>
              </a:rPr>
              <a:t> </a:t>
            </a:r>
            <a:r>
              <a:rPr lang="en-US" sz="1900" u="sng" dirty="0">
                <a:solidFill>
                  <a:srgbClr val="2A00FF"/>
                </a:solidFill>
                <a:latin typeface="Consolas"/>
              </a:rPr>
              <a:t>Code</a:t>
            </a:r>
          </a:p>
          <a:p>
            <a:pPr>
              <a:buNone/>
            </a:pPr>
            <a:endParaRPr lang="en-US" i="1" dirty="0"/>
          </a:p>
          <a:p>
            <a:r>
              <a:rPr lang="en-US" dirty="0"/>
              <a:t>Spring organizes “placeholders” in alphabetical order.  </a:t>
            </a:r>
            <a:r>
              <a:rPr lang="en-US" dirty="0">
                <a:latin typeface="Courier New" pitchFamily="49" charset="0"/>
                <a:cs typeface="Courier New" pitchFamily="49" charset="0"/>
              </a:rPr>
              <a:t>@Size(min=1,max=5)</a:t>
            </a:r>
            <a:r>
              <a:rPr lang="en-US" dirty="0"/>
              <a:t>, field name as </a:t>
            </a:r>
            <a:r>
              <a:rPr lang="en-US" sz="2800" b="1" dirty="0">
                <a:solidFill>
                  <a:srgbClr val="7F0055"/>
                </a:solidFill>
                <a:latin typeface="Consolas"/>
              </a:rPr>
              <a:t>{0}</a:t>
            </a:r>
            <a:r>
              <a:rPr lang="en-US" dirty="0"/>
              <a:t> , the max value as </a:t>
            </a:r>
            <a:r>
              <a:rPr lang="en-US" sz="2800" b="1" dirty="0">
                <a:solidFill>
                  <a:srgbClr val="7F0055"/>
                </a:solidFill>
                <a:latin typeface="Consolas"/>
              </a:rPr>
              <a:t>{1}</a:t>
            </a:r>
            <a:r>
              <a:rPr lang="en-US" dirty="0"/>
              <a:t> , and the min value as </a:t>
            </a:r>
            <a:r>
              <a:rPr lang="en-US" sz="2800" b="1" dirty="0">
                <a:solidFill>
                  <a:srgbClr val="7F0055"/>
                </a:solidFill>
                <a:latin typeface="Consolas"/>
              </a:rPr>
              <a:t>{2}.</a:t>
            </a:r>
            <a:endParaRPr lang="en-US" dirty="0"/>
          </a:p>
          <a:p>
            <a:endParaRPr lang="en-US" dirty="0"/>
          </a:p>
          <a:p>
            <a:pPr>
              <a:buNone/>
            </a:pP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Form Validation through Annotation (cont.)</a:t>
            </a:r>
            <a:endParaRPr lang="en-US" dirty="0"/>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12</a:t>
            </a:fld>
            <a:endParaRPr lang="en-US"/>
          </a:p>
        </p:txBody>
      </p:sp>
      <p:sp>
        <p:nvSpPr>
          <p:cNvPr id="4" name="Content Placeholder 3"/>
          <p:cNvSpPr>
            <a:spLocks noGrp="1"/>
          </p:cNvSpPr>
          <p:nvPr>
            <p:ph sz="quarter" idx="1"/>
          </p:nvPr>
        </p:nvSpPr>
        <p:spPr/>
        <p:txBody>
          <a:bodyPr>
            <a:normAutofit fontScale="92500" lnSpcReduction="20000"/>
          </a:bodyPr>
          <a:lstStyle/>
          <a:p>
            <a:r>
              <a:rPr lang="en-US" altLang="zh-CN" dirty="0"/>
              <a:t>Step 3</a:t>
            </a:r>
            <a:r>
              <a:rPr lang="zh-CN" altLang="en-US" dirty="0"/>
              <a:t>：</a:t>
            </a:r>
            <a:r>
              <a:rPr lang="en-US" dirty="0"/>
              <a:t>Annotate model to be validated in the Controller method signature with @Valid:</a:t>
            </a:r>
          </a:p>
          <a:p>
            <a:endParaRPr lang="en-US" dirty="0"/>
          </a:p>
          <a:p>
            <a:pPr lvl="1">
              <a:buNone/>
            </a:pPr>
            <a:r>
              <a:rPr lang="en-US" sz="1800" dirty="0">
                <a:solidFill>
                  <a:srgbClr val="646464"/>
                </a:solidFill>
                <a:latin typeface="Consolas"/>
              </a:rPr>
              <a:t>@</a:t>
            </a:r>
            <a:r>
              <a:rPr lang="en-US" sz="1800" dirty="0" err="1">
                <a:solidFill>
                  <a:srgbClr val="646464"/>
                </a:solidFill>
                <a:latin typeface="Consolas"/>
              </a:rPr>
              <a:t>RequestMapping</a:t>
            </a:r>
            <a:r>
              <a:rPr lang="en-US" sz="1800" dirty="0">
                <a:solidFill>
                  <a:srgbClr val="000000"/>
                </a:solidFill>
                <a:latin typeface="Consolas"/>
              </a:rPr>
              <a:t>(value = </a:t>
            </a:r>
            <a:r>
              <a:rPr lang="en-US" sz="1800" dirty="0">
                <a:solidFill>
                  <a:srgbClr val="2A00FF"/>
                </a:solidFill>
                <a:latin typeface="Consolas"/>
              </a:rPr>
              <a:t>"/</a:t>
            </a:r>
            <a:r>
              <a:rPr lang="en-US" sz="1800" dirty="0" err="1">
                <a:solidFill>
                  <a:srgbClr val="2A00FF"/>
                </a:solidFill>
                <a:latin typeface="Consolas"/>
              </a:rPr>
              <a:t>employee_save</a:t>
            </a:r>
            <a:r>
              <a:rPr lang="en-US" sz="1800" dirty="0">
                <a:solidFill>
                  <a:srgbClr val="2A00FF"/>
                </a:solidFill>
                <a:latin typeface="Consolas"/>
              </a:rPr>
              <a:t>"</a:t>
            </a:r>
            <a:r>
              <a:rPr lang="en-US" sz="1800" dirty="0">
                <a:solidFill>
                  <a:srgbClr val="000000"/>
                </a:solidFill>
                <a:latin typeface="Consolas"/>
              </a:rPr>
              <a:t>)</a:t>
            </a:r>
          </a:p>
          <a:p>
            <a:pPr lvl="1">
              <a:buNone/>
            </a:pPr>
            <a:r>
              <a:rPr lang="en-US" sz="1800" b="1" dirty="0">
                <a:solidFill>
                  <a:srgbClr val="7F0055"/>
                </a:solidFill>
                <a:latin typeface="Consolas"/>
              </a:rPr>
              <a:t>public</a:t>
            </a:r>
            <a:r>
              <a:rPr lang="en-US" sz="1800" b="1" dirty="0">
                <a:solidFill>
                  <a:srgbClr val="000000"/>
                </a:solidFill>
                <a:latin typeface="Consolas"/>
              </a:rPr>
              <a:t> String </a:t>
            </a:r>
            <a:r>
              <a:rPr lang="en-US" sz="1800" b="1" dirty="0" err="1">
                <a:solidFill>
                  <a:srgbClr val="000000"/>
                </a:solidFill>
                <a:latin typeface="Consolas"/>
              </a:rPr>
              <a:t>saveEmployee</a:t>
            </a:r>
            <a:r>
              <a:rPr lang="en-US" sz="1800" b="1" dirty="0">
                <a:solidFill>
                  <a:srgbClr val="000000"/>
                </a:solidFill>
                <a:latin typeface="Consolas"/>
              </a:rPr>
              <a:t>(</a:t>
            </a:r>
            <a:r>
              <a:rPr lang="en-US" sz="1800" b="1" dirty="0">
                <a:solidFill>
                  <a:srgbClr val="646464"/>
                </a:solidFill>
                <a:latin typeface="Consolas"/>
              </a:rPr>
              <a:t>@Valid</a:t>
            </a:r>
            <a:r>
              <a:rPr lang="en-US" sz="1800" b="1" dirty="0">
                <a:solidFill>
                  <a:srgbClr val="000000"/>
                </a:solidFill>
                <a:latin typeface="Consolas"/>
              </a:rPr>
              <a:t> </a:t>
            </a:r>
            <a:r>
              <a:rPr lang="en-US" sz="1800" b="1" dirty="0">
                <a:solidFill>
                  <a:srgbClr val="646464"/>
                </a:solidFill>
                <a:latin typeface="Consolas"/>
              </a:rPr>
              <a:t>@</a:t>
            </a:r>
            <a:r>
              <a:rPr lang="en-US" sz="1800" b="1" dirty="0" err="1">
                <a:solidFill>
                  <a:srgbClr val="646464"/>
                </a:solidFill>
                <a:latin typeface="Consolas"/>
              </a:rPr>
              <a:t>ModelAttribute</a:t>
            </a:r>
            <a:r>
              <a:rPr lang="en-US" sz="1800" b="1" dirty="0">
                <a:solidFill>
                  <a:srgbClr val="000000"/>
                </a:solidFill>
                <a:latin typeface="Consolas"/>
              </a:rPr>
              <a:t>(</a:t>
            </a:r>
            <a:r>
              <a:rPr lang="en-US" sz="1800" b="1" dirty="0">
                <a:solidFill>
                  <a:srgbClr val="2A00FF"/>
                </a:solidFill>
                <a:latin typeface="Consolas"/>
              </a:rPr>
              <a:t>"employee"</a:t>
            </a:r>
            <a:r>
              <a:rPr lang="en-US" sz="1800" b="1" dirty="0">
                <a:solidFill>
                  <a:srgbClr val="000000"/>
                </a:solidFill>
                <a:latin typeface="Consolas"/>
              </a:rPr>
              <a:t>) Employee </a:t>
            </a:r>
            <a:r>
              <a:rPr lang="en-US" sz="1800" b="1" dirty="0" err="1">
                <a:solidFill>
                  <a:srgbClr val="6A3E3E"/>
                </a:solidFill>
                <a:latin typeface="Consolas"/>
              </a:rPr>
              <a:t>employee</a:t>
            </a:r>
            <a:r>
              <a:rPr lang="en-US" sz="1800" b="1" dirty="0">
                <a:solidFill>
                  <a:srgbClr val="000000"/>
                </a:solidFill>
                <a:latin typeface="Consolas"/>
              </a:rPr>
              <a:t>, </a:t>
            </a:r>
            <a:r>
              <a:rPr lang="en-US" sz="1800" b="1" dirty="0" err="1">
                <a:solidFill>
                  <a:srgbClr val="000000"/>
                </a:solidFill>
                <a:latin typeface="Consolas"/>
              </a:rPr>
              <a:t>BindingResult</a:t>
            </a:r>
            <a:r>
              <a:rPr lang="en-US" sz="1800" b="1" dirty="0">
                <a:solidFill>
                  <a:srgbClr val="000000"/>
                </a:solidFill>
                <a:latin typeface="Consolas"/>
              </a:rPr>
              <a:t> </a:t>
            </a:r>
            <a:r>
              <a:rPr lang="en-US" sz="1800" b="1" dirty="0" err="1">
                <a:solidFill>
                  <a:srgbClr val="6A3E3E"/>
                </a:solidFill>
                <a:latin typeface="Consolas"/>
              </a:rPr>
              <a:t>bindingResult</a:t>
            </a:r>
            <a:r>
              <a:rPr lang="en-US" sz="1800" b="1" dirty="0">
                <a:solidFill>
                  <a:srgbClr val="000000"/>
                </a:solidFill>
                <a:latin typeface="Consolas"/>
              </a:rPr>
              <a:t>,</a:t>
            </a:r>
          </a:p>
          <a:p>
            <a:pPr lvl="1">
              <a:buNone/>
            </a:pPr>
            <a:r>
              <a:rPr lang="en-US" sz="1800" dirty="0">
                <a:solidFill>
                  <a:srgbClr val="000000"/>
                </a:solidFill>
                <a:latin typeface="Consolas"/>
              </a:rPr>
              <a:t>Model </a:t>
            </a:r>
            <a:r>
              <a:rPr lang="en-US" sz="1800" dirty="0" err="1">
                <a:solidFill>
                  <a:srgbClr val="6A3E3E"/>
                </a:solidFill>
                <a:latin typeface="Consolas"/>
              </a:rPr>
              <a:t>model</a:t>
            </a:r>
            <a:r>
              <a:rPr lang="en-US" sz="1800" dirty="0">
                <a:solidFill>
                  <a:srgbClr val="000000"/>
                </a:solidFill>
                <a:latin typeface="Consolas"/>
              </a:rPr>
              <a:t>) {</a:t>
            </a:r>
          </a:p>
          <a:p>
            <a:pPr lvl="1">
              <a:buNone/>
            </a:pPr>
            <a:endParaRPr lang="en-US" sz="1800" dirty="0">
              <a:latin typeface="Consolas"/>
            </a:endParaRPr>
          </a:p>
          <a:p>
            <a:pPr lvl="2">
              <a:buNone/>
            </a:pPr>
            <a:r>
              <a:rPr lang="en-US" sz="1800" b="1" dirty="0">
                <a:solidFill>
                  <a:srgbClr val="7F0055"/>
                </a:solidFill>
                <a:latin typeface="Consolas"/>
              </a:rPr>
              <a:t>if</a:t>
            </a:r>
            <a:r>
              <a:rPr lang="en-US" sz="1800" b="1" dirty="0">
                <a:solidFill>
                  <a:srgbClr val="000000"/>
                </a:solidFill>
                <a:latin typeface="Consolas"/>
              </a:rPr>
              <a:t> (</a:t>
            </a:r>
            <a:r>
              <a:rPr lang="en-US" sz="1800" b="1" dirty="0" err="1">
                <a:solidFill>
                  <a:srgbClr val="6A3E3E"/>
                </a:solidFill>
                <a:latin typeface="Consolas"/>
              </a:rPr>
              <a:t>bindingResult</a:t>
            </a:r>
            <a:r>
              <a:rPr lang="en-US" sz="1800" b="1" dirty="0" err="1">
                <a:solidFill>
                  <a:srgbClr val="000000"/>
                </a:solidFill>
                <a:latin typeface="Consolas"/>
              </a:rPr>
              <a:t>.hasErrors</a:t>
            </a:r>
            <a:r>
              <a:rPr lang="en-US" sz="1800" b="1" dirty="0">
                <a:solidFill>
                  <a:srgbClr val="000000"/>
                </a:solidFill>
                <a:latin typeface="Consolas"/>
              </a:rPr>
              <a:t>()) {</a:t>
            </a:r>
          </a:p>
          <a:p>
            <a:pPr lvl="2">
              <a:buNone/>
            </a:pPr>
            <a:r>
              <a:rPr lang="en-US" sz="1800" b="1" dirty="0">
                <a:solidFill>
                  <a:srgbClr val="7F0055"/>
                </a:solidFill>
                <a:latin typeface="Consolas"/>
              </a:rPr>
              <a:t>	return</a:t>
            </a:r>
            <a:r>
              <a:rPr lang="en-US" sz="1800" b="1" dirty="0">
                <a:solidFill>
                  <a:srgbClr val="000000"/>
                </a:solidFill>
                <a:latin typeface="Consolas"/>
              </a:rPr>
              <a:t> </a:t>
            </a:r>
            <a:r>
              <a:rPr lang="en-US" sz="1800" b="1" dirty="0">
                <a:solidFill>
                  <a:srgbClr val="2A00FF"/>
                </a:solidFill>
                <a:latin typeface="Consolas"/>
              </a:rPr>
              <a:t>"</a:t>
            </a:r>
            <a:r>
              <a:rPr lang="en-US" sz="1800" b="1" dirty="0" err="1">
                <a:solidFill>
                  <a:srgbClr val="2A00FF"/>
                </a:solidFill>
                <a:latin typeface="Consolas"/>
              </a:rPr>
              <a:t>EmployeeForm</a:t>
            </a:r>
            <a:r>
              <a:rPr lang="en-US" sz="1800" b="1" dirty="0">
                <a:solidFill>
                  <a:srgbClr val="2A00FF"/>
                </a:solidFill>
                <a:latin typeface="Consolas"/>
              </a:rPr>
              <a:t>"</a:t>
            </a:r>
            <a:r>
              <a:rPr lang="en-US" sz="1800" b="1" dirty="0">
                <a:solidFill>
                  <a:srgbClr val="000000"/>
                </a:solidFill>
                <a:latin typeface="Consolas"/>
              </a:rPr>
              <a:t>;</a:t>
            </a:r>
          </a:p>
          <a:p>
            <a:pPr lvl="2">
              <a:buNone/>
            </a:pPr>
            <a:r>
              <a:rPr lang="en-US" sz="1800" dirty="0">
                <a:solidFill>
                  <a:srgbClr val="000000"/>
                </a:solidFill>
                <a:latin typeface="Consolas"/>
              </a:rPr>
              <a:t>}</a:t>
            </a:r>
          </a:p>
          <a:p>
            <a:pPr lvl="2">
              <a:buNone/>
            </a:pPr>
            <a:endParaRPr lang="en-US" sz="1800" dirty="0">
              <a:latin typeface="Consolas"/>
            </a:endParaRPr>
          </a:p>
          <a:p>
            <a:pPr lvl="2">
              <a:buNone/>
            </a:pPr>
            <a:r>
              <a:rPr lang="en-US" sz="1800" dirty="0">
                <a:solidFill>
                  <a:srgbClr val="3F7F5F"/>
                </a:solidFill>
                <a:latin typeface="Consolas"/>
              </a:rPr>
              <a:t>// save product here</a:t>
            </a:r>
          </a:p>
          <a:p>
            <a:pPr lvl="2">
              <a:buNone/>
            </a:pPr>
            <a:r>
              <a:rPr lang="en-US" sz="1800" dirty="0" err="1">
                <a:solidFill>
                  <a:srgbClr val="6A3E3E"/>
                </a:solidFill>
                <a:latin typeface="Consolas"/>
              </a:rPr>
              <a:t>model</a:t>
            </a:r>
            <a:r>
              <a:rPr lang="en-US" sz="1800" dirty="0" err="1">
                <a:solidFill>
                  <a:srgbClr val="000000"/>
                </a:solidFill>
                <a:latin typeface="Consolas"/>
              </a:rPr>
              <a:t>.addAttribute</a:t>
            </a:r>
            <a:r>
              <a:rPr lang="en-US" sz="1800" dirty="0">
                <a:solidFill>
                  <a:srgbClr val="000000"/>
                </a:solidFill>
                <a:latin typeface="Consolas"/>
              </a:rPr>
              <a:t>(</a:t>
            </a:r>
            <a:r>
              <a:rPr lang="en-US" sz="1800" dirty="0">
                <a:solidFill>
                  <a:srgbClr val="2A00FF"/>
                </a:solidFill>
                <a:latin typeface="Consolas"/>
              </a:rPr>
              <a:t>"employee"</a:t>
            </a:r>
            <a:r>
              <a:rPr lang="en-US" sz="1800" dirty="0">
                <a:solidFill>
                  <a:srgbClr val="000000"/>
                </a:solidFill>
                <a:latin typeface="Consolas"/>
              </a:rPr>
              <a:t>, </a:t>
            </a:r>
            <a:r>
              <a:rPr lang="en-US" sz="1800" dirty="0">
                <a:solidFill>
                  <a:srgbClr val="6A3E3E"/>
                </a:solidFill>
                <a:latin typeface="Consolas"/>
              </a:rPr>
              <a:t>employee</a:t>
            </a:r>
            <a:r>
              <a:rPr lang="en-US" sz="1800" dirty="0">
                <a:solidFill>
                  <a:srgbClr val="000000"/>
                </a:solidFill>
                <a:latin typeface="Consolas"/>
              </a:rPr>
              <a:t>);</a:t>
            </a:r>
          </a:p>
          <a:p>
            <a:pPr lvl="2">
              <a:buNone/>
            </a:pPr>
            <a:endParaRPr lang="en-US" sz="1800" b="1" dirty="0">
              <a:solidFill>
                <a:srgbClr val="7F0055"/>
              </a:solidFill>
              <a:latin typeface="Consolas"/>
            </a:endParaRPr>
          </a:p>
          <a:p>
            <a:pPr lvl="2">
              <a:buNone/>
            </a:pPr>
            <a:r>
              <a:rPr lang="en-US" sz="1800" b="1" dirty="0">
                <a:solidFill>
                  <a:srgbClr val="7F0055"/>
                </a:solidFill>
                <a:latin typeface="Consolas"/>
              </a:rPr>
              <a:t>return</a:t>
            </a:r>
            <a:r>
              <a:rPr lang="en-US" sz="1800" b="1" dirty="0">
                <a:solidFill>
                  <a:srgbClr val="000000"/>
                </a:solidFill>
                <a:latin typeface="Consolas"/>
              </a:rPr>
              <a:t> </a:t>
            </a:r>
            <a:r>
              <a:rPr lang="en-US" sz="1800" b="1" dirty="0">
                <a:solidFill>
                  <a:srgbClr val="2A00FF"/>
                </a:solidFill>
                <a:latin typeface="Consolas"/>
              </a:rPr>
              <a:t>"</a:t>
            </a:r>
            <a:r>
              <a:rPr lang="en-US" sz="1800" b="1" dirty="0" err="1">
                <a:solidFill>
                  <a:srgbClr val="2A00FF"/>
                </a:solidFill>
                <a:latin typeface="Consolas"/>
              </a:rPr>
              <a:t>EmployeeDetails</a:t>
            </a:r>
            <a:r>
              <a:rPr lang="en-US" sz="1800" b="1" dirty="0">
                <a:solidFill>
                  <a:srgbClr val="2A00FF"/>
                </a:solidFill>
                <a:latin typeface="Consolas"/>
              </a:rPr>
              <a:t>"</a:t>
            </a:r>
            <a:r>
              <a:rPr lang="en-US" sz="1800" b="1" dirty="0">
                <a:solidFill>
                  <a:srgbClr val="000000"/>
                </a:solidFill>
                <a:latin typeface="Consolas"/>
              </a:rPr>
              <a:t>;</a:t>
            </a:r>
          </a:p>
          <a:p>
            <a:pPr lvl="1">
              <a:buNone/>
            </a:pPr>
            <a:r>
              <a:rPr lang="en-US" sz="1800" dirty="0">
                <a:solidFill>
                  <a:srgbClr val="000000"/>
                </a:solidFill>
                <a:latin typeface="Consolas"/>
              </a:rPr>
              <a:t>}</a:t>
            </a:r>
            <a:endParaRPr lang="en-US" sz="1800" dirty="0"/>
          </a:p>
          <a:p>
            <a:endParaRPr lang="en-US" dirty="0"/>
          </a:p>
        </p:txBody>
      </p:sp>
      <p:sp>
        <p:nvSpPr>
          <p:cNvPr id="5" name="TextBox 4"/>
          <p:cNvSpPr txBox="1"/>
          <p:nvPr/>
        </p:nvSpPr>
        <p:spPr>
          <a:xfrm>
            <a:off x="3352800" y="4114800"/>
            <a:ext cx="5410200" cy="36933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p:spPr>
        <p:txBody>
          <a:bodyPr wrap="square" rtlCol="0">
            <a:spAutoFit/>
          </a:bodyPr>
          <a:lstStyle/>
          <a:p>
            <a:r>
              <a:rPr lang="en-US" dirty="0" err="1"/>
              <a:t>BindingResult</a:t>
            </a:r>
            <a:r>
              <a:rPr lang="en-US" dirty="0"/>
              <a:t> IMMEDIATELY after model attribute</a:t>
            </a:r>
          </a:p>
        </p:txBody>
      </p:sp>
      <p:cxnSp>
        <p:nvCxnSpPr>
          <p:cNvPr id="6" name="Straight Arrow Connector 5"/>
          <p:cNvCxnSpPr/>
          <p:nvPr/>
        </p:nvCxnSpPr>
        <p:spPr>
          <a:xfrm flipH="1" flipV="1">
            <a:off x="5257800" y="2971800"/>
            <a:ext cx="1066800" cy="1143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From Validation through Annotation (cont.)</a:t>
            </a:r>
            <a:endParaRPr lang="en-US" dirty="0"/>
          </a:p>
        </p:txBody>
      </p:sp>
      <p:sp>
        <p:nvSpPr>
          <p:cNvPr id="6" name="Slide Number Placeholder 5"/>
          <p:cNvSpPr>
            <a:spLocks noGrp="1"/>
          </p:cNvSpPr>
          <p:nvPr>
            <p:ph type="sldNum" sz="quarter" idx="12"/>
          </p:nvPr>
        </p:nvSpPr>
        <p:spPr/>
        <p:txBody>
          <a:bodyPr/>
          <a:lstStyle/>
          <a:p>
            <a:pPr>
              <a:defRPr/>
            </a:pPr>
            <a:fld id="{49730567-0E75-49FB-AEC7-DB714A72D059}" type="slidenum">
              <a:rPr lang="en-US" smtClean="0"/>
              <a:pPr>
                <a:defRPr/>
              </a:pPr>
              <a:t>13</a:t>
            </a:fld>
            <a:endParaRPr lang="en-US"/>
          </a:p>
        </p:txBody>
      </p:sp>
      <p:sp>
        <p:nvSpPr>
          <p:cNvPr id="3" name="Content Placeholder 2"/>
          <p:cNvSpPr>
            <a:spLocks noGrp="1"/>
          </p:cNvSpPr>
          <p:nvPr>
            <p:ph sz="quarter" idx="1"/>
          </p:nvPr>
        </p:nvSpPr>
        <p:spPr/>
        <p:txBody>
          <a:bodyPr>
            <a:normAutofit/>
          </a:bodyPr>
          <a:lstStyle/>
          <a:p>
            <a:r>
              <a:rPr lang="en-US" altLang="zh-CN" sz="2800" dirty="0"/>
              <a:t>Step 4</a:t>
            </a:r>
            <a:r>
              <a:rPr lang="zh-CN" altLang="en-US" sz="2800" dirty="0"/>
              <a:t>：</a:t>
            </a:r>
            <a:r>
              <a:rPr lang="en-US" altLang="zh-CN" sz="2800" dirty="0"/>
              <a:t>Display error in View</a:t>
            </a:r>
            <a:endParaRPr lang="en-US" sz="3200" dirty="0">
              <a:solidFill>
                <a:srgbClr val="008080"/>
              </a:solidFill>
              <a:latin typeface="Consolas"/>
            </a:endParaRPr>
          </a:p>
          <a:p>
            <a:pPr>
              <a:buNone/>
            </a:pPr>
            <a:r>
              <a:rPr lang="en-US" sz="1900" dirty="0">
                <a:solidFill>
                  <a:srgbClr val="008080"/>
                </a:solidFill>
                <a:latin typeface="Consolas"/>
              </a:rPr>
              <a:t>&lt;</a:t>
            </a:r>
            <a:r>
              <a:rPr lang="en-US" sz="1900" dirty="0" err="1">
                <a:solidFill>
                  <a:srgbClr val="3F7F7F"/>
                </a:solidFill>
                <a:latin typeface="Consolas"/>
              </a:rPr>
              <a:t>form:form</a:t>
            </a:r>
            <a:r>
              <a:rPr lang="en-US" sz="1900" dirty="0">
                <a:solidFill>
                  <a:srgbClr val="3F7F7F"/>
                </a:solidFill>
                <a:latin typeface="Consolas"/>
              </a:rPr>
              <a:t> </a:t>
            </a:r>
            <a:r>
              <a:rPr lang="en-US" sz="1900" dirty="0" err="1">
                <a:solidFill>
                  <a:srgbClr val="7F007F"/>
                </a:solidFill>
                <a:latin typeface="Consolas"/>
              </a:rPr>
              <a:t>commandName</a:t>
            </a:r>
            <a:r>
              <a:rPr lang="en-US" sz="1900" dirty="0">
                <a:solidFill>
                  <a:srgbClr val="000000"/>
                </a:solidFill>
                <a:latin typeface="Consolas"/>
              </a:rPr>
              <a:t>=</a:t>
            </a:r>
            <a:r>
              <a:rPr lang="en-US" sz="1900" i="1" dirty="0">
                <a:solidFill>
                  <a:srgbClr val="2A00FF"/>
                </a:solidFill>
                <a:latin typeface="Consolas"/>
              </a:rPr>
              <a:t>"employee" </a:t>
            </a:r>
            <a:r>
              <a:rPr lang="en-US" sz="1900" i="1" dirty="0">
                <a:solidFill>
                  <a:srgbClr val="7F007F"/>
                </a:solidFill>
                <a:latin typeface="Consolas"/>
              </a:rPr>
              <a:t>method</a:t>
            </a:r>
            <a:r>
              <a:rPr lang="en-US" sz="1900" i="1" dirty="0">
                <a:solidFill>
                  <a:srgbClr val="000000"/>
                </a:solidFill>
                <a:latin typeface="Consolas"/>
              </a:rPr>
              <a:t>=</a:t>
            </a:r>
            <a:r>
              <a:rPr lang="en-US" sz="1900" i="1" dirty="0">
                <a:solidFill>
                  <a:srgbClr val="2A00FF"/>
                </a:solidFill>
                <a:latin typeface="Consolas"/>
              </a:rPr>
              <a:t>"post"</a:t>
            </a:r>
            <a:r>
              <a:rPr lang="en-US" sz="1900" i="1" dirty="0">
                <a:solidFill>
                  <a:srgbClr val="008080"/>
                </a:solidFill>
                <a:latin typeface="Consolas"/>
              </a:rPr>
              <a:t>&gt;</a:t>
            </a:r>
          </a:p>
          <a:p>
            <a:pPr lvl="1">
              <a:buNone/>
            </a:pPr>
            <a:r>
              <a:rPr lang="en-US" sz="1900" dirty="0">
                <a:solidFill>
                  <a:srgbClr val="008080"/>
                </a:solidFill>
                <a:latin typeface="Consolas"/>
              </a:rPr>
              <a:t>&lt;</a:t>
            </a:r>
            <a:r>
              <a:rPr lang="en-US" sz="1900" dirty="0">
                <a:solidFill>
                  <a:srgbClr val="3F7F7F"/>
                </a:solidFill>
                <a:latin typeface="Consolas"/>
              </a:rPr>
              <a:t>p</a:t>
            </a:r>
            <a:r>
              <a:rPr lang="en-US" sz="1900" dirty="0">
                <a:solidFill>
                  <a:srgbClr val="008080"/>
                </a:solidFill>
                <a:latin typeface="Consolas"/>
              </a:rPr>
              <a:t>&gt;</a:t>
            </a:r>
          </a:p>
          <a:p>
            <a:pPr lvl="1">
              <a:buNone/>
            </a:pPr>
            <a:r>
              <a:rPr lang="en-US" sz="1900" dirty="0">
                <a:solidFill>
                  <a:srgbClr val="008080"/>
                </a:solidFill>
                <a:latin typeface="Consolas"/>
              </a:rPr>
              <a:t>	&lt;</a:t>
            </a:r>
            <a:r>
              <a:rPr lang="en-US" sz="1900" dirty="0" err="1">
                <a:solidFill>
                  <a:srgbClr val="3F7F7F"/>
                </a:solidFill>
                <a:latin typeface="Consolas"/>
              </a:rPr>
              <a:t>form:errors</a:t>
            </a:r>
            <a:r>
              <a:rPr lang="en-US" sz="1900" dirty="0">
                <a:solidFill>
                  <a:srgbClr val="3F7F7F"/>
                </a:solidFill>
                <a:latin typeface="Consolas"/>
              </a:rPr>
              <a:t> </a:t>
            </a:r>
            <a:r>
              <a:rPr lang="en-US" sz="1900" dirty="0">
                <a:solidFill>
                  <a:srgbClr val="7F007F"/>
                </a:solidFill>
                <a:latin typeface="Consolas"/>
              </a:rPr>
              <a:t>path</a:t>
            </a:r>
            <a:r>
              <a:rPr lang="en-US" sz="1900" dirty="0">
                <a:solidFill>
                  <a:srgbClr val="000000"/>
                </a:solidFill>
                <a:latin typeface="Consolas"/>
              </a:rPr>
              <a:t>=</a:t>
            </a:r>
            <a:r>
              <a:rPr lang="en-US" sz="1900" i="1" dirty="0">
                <a:solidFill>
                  <a:srgbClr val="2A00FF"/>
                </a:solidFill>
                <a:latin typeface="Consolas"/>
              </a:rPr>
              <a:t>"*" </a:t>
            </a:r>
            <a:r>
              <a:rPr lang="en-US" sz="1900" i="1" dirty="0" err="1">
                <a:solidFill>
                  <a:srgbClr val="7F007F"/>
                </a:solidFill>
                <a:latin typeface="Consolas"/>
              </a:rPr>
              <a:t>cssStyle</a:t>
            </a:r>
            <a:r>
              <a:rPr lang="en-US" sz="1900" i="1" dirty="0">
                <a:solidFill>
                  <a:srgbClr val="000000"/>
                </a:solidFill>
                <a:latin typeface="Consolas"/>
              </a:rPr>
              <a:t>=</a:t>
            </a:r>
            <a:r>
              <a:rPr lang="en-US" sz="1900" i="1" dirty="0">
                <a:solidFill>
                  <a:srgbClr val="2A00FF"/>
                </a:solidFill>
                <a:latin typeface="Consolas"/>
              </a:rPr>
              <a:t>"color : red;" </a:t>
            </a:r>
            <a:r>
              <a:rPr lang="en-US" sz="1900" i="1" dirty="0">
                <a:solidFill>
                  <a:srgbClr val="008080"/>
                </a:solidFill>
                <a:latin typeface="Consolas"/>
              </a:rPr>
              <a:t>/&gt;</a:t>
            </a:r>
          </a:p>
          <a:p>
            <a:pPr lvl="1">
              <a:buNone/>
            </a:pPr>
            <a:r>
              <a:rPr lang="en-US" sz="1900" dirty="0">
                <a:solidFill>
                  <a:srgbClr val="008080"/>
                </a:solidFill>
                <a:latin typeface="Consolas"/>
              </a:rPr>
              <a:t>&lt;/</a:t>
            </a:r>
            <a:r>
              <a:rPr lang="en-US" sz="1900" dirty="0">
                <a:solidFill>
                  <a:srgbClr val="3F7F7F"/>
                </a:solidFill>
                <a:latin typeface="Consolas"/>
              </a:rPr>
              <a:t>p</a:t>
            </a:r>
            <a:r>
              <a:rPr lang="en-US" sz="1900" dirty="0">
                <a:solidFill>
                  <a:srgbClr val="008080"/>
                </a:solidFill>
                <a:latin typeface="Consolas"/>
              </a:rPr>
              <a:t>&gt;</a:t>
            </a:r>
          </a:p>
          <a:p>
            <a:pPr lvl="1">
              <a:buNone/>
            </a:pPr>
            <a:r>
              <a:rPr lang="en-US" sz="1900" dirty="0">
                <a:solidFill>
                  <a:srgbClr val="008080"/>
                </a:solidFill>
                <a:latin typeface="Consolas"/>
              </a:rPr>
              <a:t>&lt;</a:t>
            </a:r>
            <a:r>
              <a:rPr lang="en-US" sz="1900" dirty="0">
                <a:solidFill>
                  <a:srgbClr val="3F7F7F"/>
                </a:solidFill>
                <a:latin typeface="Consolas"/>
              </a:rPr>
              <a:t>p</a:t>
            </a:r>
            <a:r>
              <a:rPr lang="en-US" sz="1900" dirty="0">
                <a:solidFill>
                  <a:srgbClr val="008080"/>
                </a:solidFill>
                <a:latin typeface="Consolas"/>
              </a:rPr>
              <a:t>&gt;</a:t>
            </a:r>
          </a:p>
          <a:p>
            <a:pPr lvl="2">
              <a:buNone/>
            </a:pPr>
            <a:r>
              <a:rPr lang="en-US" sz="1900" dirty="0">
                <a:solidFill>
                  <a:srgbClr val="008080"/>
                </a:solidFill>
                <a:latin typeface="Consolas"/>
              </a:rPr>
              <a:t>&lt;</a:t>
            </a:r>
            <a:r>
              <a:rPr lang="en-US" sz="1900" dirty="0">
                <a:solidFill>
                  <a:srgbClr val="3F7F7F"/>
                </a:solidFill>
                <a:latin typeface="Consolas"/>
              </a:rPr>
              <a:t>label </a:t>
            </a:r>
            <a:r>
              <a:rPr lang="en-US" sz="1900" dirty="0">
                <a:solidFill>
                  <a:srgbClr val="7F007F"/>
                </a:solidFill>
                <a:latin typeface="Consolas"/>
              </a:rPr>
              <a:t>for</a:t>
            </a:r>
            <a:r>
              <a:rPr lang="en-US" sz="1900" dirty="0">
                <a:solidFill>
                  <a:srgbClr val="000000"/>
                </a:solidFill>
                <a:latin typeface="Consolas"/>
              </a:rPr>
              <a:t>=</a:t>
            </a:r>
            <a:r>
              <a:rPr lang="en-US" sz="1900" i="1" dirty="0">
                <a:solidFill>
                  <a:srgbClr val="2A00FF"/>
                </a:solidFill>
                <a:latin typeface="Consolas"/>
              </a:rPr>
              <a:t>"id"</a:t>
            </a:r>
            <a:r>
              <a:rPr lang="en-US" sz="1900" i="1" dirty="0">
                <a:solidFill>
                  <a:srgbClr val="008080"/>
                </a:solidFill>
                <a:latin typeface="Consolas"/>
              </a:rPr>
              <a:t>&gt;</a:t>
            </a:r>
            <a:r>
              <a:rPr lang="en-US" sz="1900" i="1" dirty="0">
                <a:solidFill>
                  <a:srgbClr val="000000"/>
                </a:solidFill>
                <a:latin typeface="Consolas"/>
              </a:rPr>
              <a:t>ID: </a:t>
            </a:r>
            <a:r>
              <a:rPr lang="en-US" sz="1900" i="1" dirty="0">
                <a:solidFill>
                  <a:srgbClr val="008080"/>
                </a:solidFill>
                <a:latin typeface="Consolas"/>
              </a:rPr>
              <a:t>&lt;/</a:t>
            </a:r>
            <a:r>
              <a:rPr lang="en-US" sz="1900" i="1" dirty="0">
                <a:solidFill>
                  <a:srgbClr val="3F7F7F"/>
                </a:solidFill>
                <a:latin typeface="Consolas"/>
              </a:rPr>
              <a:t>label</a:t>
            </a:r>
            <a:r>
              <a:rPr lang="en-US" sz="1900" i="1" dirty="0">
                <a:solidFill>
                  <a:srgbClr val="008080"/>
                </a:solidFill>
                <a:latin typeface="Consolas"/>
              </a:rPr>
              <a:t>&gt;</a:t>
            </a:r>
          </a:p>
          <a:p>
            <a:pPr lvl="2">
              <a:buNone/>
            </a:pPr>
            <a:r>
              <a:rPr lang="en-US" sz="1900" dirty="0">
                <a:solidFill>
                  <a:srgbClr val="008080"/>
                </a:solidFill>
                <a:latin typeface="Consolas"/>
              </a:rPr>
              <a:t>&lt;</a:t>
            </a:r>
            <a:r>
              <a:rPr lang="en-US" sz="1900" dirty="0" err="1">
                <a:solidFill>
                  <a:srgbClr val="3F7F7F"/>
                </a:solidFill>
                <a:latin typeface="Consolas"/>
              </a:rPr>
              <a:t>form:input</a:t>
            </a:r>
            <a:r>
              <a:rPr lang="en-US" sz="1900" dirty="0">
                <a:solidFill>
                  <a:srgbClr val="3F7F7F"/>
                </a:solidFill>
                <a:latin typeface="Consolas"/>
              </a:rPr>
              <a:t> </a:t>
            </a:r>
            <a:r>
              <a:rPr lang="en-US" sz="1900" dirty="0">
                <a:solidFill>
                  <a:srgbClr val="7F007F"/>
                </a:solidFill>
                <a:latin typeface="Consolas"/>
              </a:rPr>
              <a:t>path</a:t>
            </a:r>
            <a:r>
              <a:rPr lang="en-US" sz="1900" dirty="0">
                <a:solidFill>
                  <a:srgbClr val="000000"/>
                </a:solidFill>
                <a:latin typeface="Consolas"/>
              </a:rPr>
              <a:t>=</a:t>
            </a:r>
            <a:r>
              <a:rPr lang="en-US" sz="1900" i="1" dirty="0">
                <a:solidFill>
                  <a:srgbClr val="2A00FF"/>
                </a:solidFill>
                <a:latin typeface="Consolas"/>
              </a:rPr>
              <a:t>"id" </a:t>
            </a:r>
            <a:r>
              <a:rPr lang="en-US" sz="1900" i="1" dirty="0">
                <a:solidFill>
                  <a:srgbClr val="7F007F"/>
                </a:solidFill>
                <a:latin typeface="Consolas"/>
              </a:rPr>
              <a:t>id</a:t>
            </a:r>
            <a:r>
              <a:rPr lang="en-US" sz="1900" i="1" dirty="0">
                <a:solidFill>
                  <a:srgbClr val="000000"/>
                </a:solidFill>
                <a:latin typeface="Consolas"/>
              </a:rPr>
              <a:t>=</a:t>
            </a:r>
            <a:r>
              <a:rPr lang="en-US" sz="1900" i="1" dirty="0">
                <a:solidFill>
                  <a:srgbClr val="2A00FF"/>
                </a:solidFill>
                <a:latin typeface="Consolas"/>
              </a:rPr>
              <a:t>"id" </a:t>
            </a:r>
            <a:r>
              <a:rPr lang="en-US" sz="1900" i="1" dirty="0">
                <a:solidFill>
                  <a:srgbClr val="008080"/>
                </a:solidFill>
                <a:latin typeface="Consolas"/>
              </a:rPr>
              <a:t>/&gt;</a:t>
            </a:r>
          </a:p>
          <a:p>
            <a:pPr lvl="2">
              <a:buNone/>
            </a:pPr>
            <a:r>
              <a:rPr lang="en-US" sz="1900" dirty="0">
                <a:solidFill>
                  <a:srgbClr val="008080"/>
                </a:solidFill>
                <a:latin typeface="Consolas"/>
              </a:rPr>
              <a:t>&lt;</a:t>
            </a:r>
            <a:r>
              <a:rPr lang="en-US" sz="1900" dirty="0">
                <a:solidFill>
                  <a:srgbClr val="3F7F7F"/>
                </a:solidFill>
                <a:latin typeface="Consolas"/>
              </a:rPr>
              <a:t>div </a:t>
            </a:r>
            <a:r>
              <a:rPr lang="en-US" sz="1900" dirty="0">
                <a:solidFill>
                  <a:srgbClr val="7F007F"/>
                </a:solidFill>
                <a:latin typeface="Consolas"/>
              </a:rPr>
              <a:t>style</a:t>
            </a:r>
            <a:r>
              <a:rPr lang="en-US" sz="1900" dirty="0">
                <a:solidFill>
                  <a:srgbClr val="000000"/>
                </a:solidFill>
                <a:latin typeface="Consolas"/>
              </a:rPr>
              <a:t>="</a:t>
            </a:r>
            <a:r>
              <a:rPr lang="en-US" sz="1900" dirty="0">
                <a:solidFill>
                  <a:srgbClr val="7F007F"/>
                </a:solidFill>
                <a:latin typeface="Consolas"/>
              </a:rPr>
              <a:t>text-align</a:t>
            </a:r>
            <a:r>
              <a:rPr lang="en-US" sz="1900" dirty="0">
                <a:solidFill>
                  <a:srgbClr val="000000"/>
                </a:solidFill>
                <a:latin typeface="Consolas"/>
              </a:rPr>
              <a:t>: </a:t>
            </a:r>
            <a:r>
              <a:rPr lang="en-US" sz="1900" i="1" dirty="0">
                <a:solidFill>
                  <a:srgbClr val="2A00E1"/>
                </a:solidFill>
                <a:latin typeface="Consolas"/>
              </a:rPr>
              <a:t>center</a:t>
            </a:r>
            <a:r>
              <a:rPr lang="en-US" sz="1900" i="1" dirty="0">
                <a:solidFill>
                  <a:srgbClr val="000000"/>
                </a:solidFill>
                <a:latin typeface="Consolas"/>
              </a:rPr>
              <a:t>;"</a:t>
            </a:r>
            <a:r>
              <a:rPr lang="en-US" sz="1900" i="1" dirty="0">
                <a:solidFill>
                  <a:srgbClr val="008080"/>
                </a:solidFill>
                <a:latin typeface="Consolas"/>
              </a:rPr>
              <a:t>&gt;</a:t>
            </a:r>
          </a:p>
          <a:p>
            <a:pPr lvl="2">
              <a:buNone/>
            </a:pPr>
            <a:r>
              <a:rPr lang="en-US" sz="1900" dirty="0">
                <a:solidFill>
                  <a:srgbClr val="008080"/>
                </a:solidFill>
                <a:latin typeface="Consolas"/>
              </a:rPr>
              <a:t>	&lt;</a:t>
            </a:r>
            <a:r>
              <a:rPr lang="en-US" sz="1900" dirty="0" err="1">
                <a:solidFill>
                  <a:srgbClr val="3F7F7F"/>
                </a:solidFill>
                <a:latin typeface="Consolas"/>
              </a:rPr>
              <a:t>form:errors</a:t>
            </a:r>
            <a:r>
              <a:rPr lang="en-US" sz="1900" dirty="0">
                <a:solidFill>
                  <a:srgbClr val="3F7F7F"/>
                </a:solidFill>
                <a:latin typeface="Consolas"/>
              </a:rPr>
              <a:t> </a:t>
            </a:r>
            <a:r>
              <a:rPr lang="en-US" sz="1900" dirty="0">
                <a:solidFill>
                  <a:srgbClr val="7F007F"/>
                </a:solidFill>
                <a:latin typeface="Consolas"/>
              </a:rPr>
              <a:t>path</a:t>
            </a:r>
            <a:r>
              <a:rPr lang="en-US" sz="1900" dirty="0">
                <a:solidFill>
                  <a:srgbClr val="000000"/>
                </a:solidFill>
                <a:latin typeface="Consolas"/>
              </a:rPr>
              <a:t>=</a:t>
            </a:r>
            <a:r>
              <a:rPr lang="en-US" sz="1900" i="1" dirty="0">
                <a:solidFill>
                  <a:srgbClr val="2A00FF"/>
                </a:solidFill>
                <a:latin typeface="Consolas"/>
              </a:rPr>
              <a:t>"id" </a:t>
            </a:r>
            <a:r>
              <a:rPr lang="en-US" sz="1900" i="1" dirty="0" err="1">
                <a:solidFill>
                  <a:srgbClr val="7F007F"/>
                </a:solidFill>
                <a:latin typeface="Consolas"/>
              </a:rPr>
              <a:t>cssStyle</a:t>
            </a:r>
            <a:r>
              <a:rPr lang="en-US" sz="1900" i="1" dirty="0">
                <a:solidFill>
                  <a:srgbClr val="000000"/>
                </a:solidFill>
                <a:latin typeface="Consolas"/>
              </a:rPr>
              <a:t>=</a:t>
            </a:r>
            <a:r>
              <a:rPr lang="en-US" sz="1900" i="1" dirty="0">
                <a:solidFill>
                  <a:srgbClr val="2A00FF"/>
                </a:solidFill>
                <a:latin typeface="Consolas"/>
              </a:rPr>
              <a:t>"color : red;" </a:t>
            </a:r>
            <a:r>
              <a:rPr lang="en-US" sz="1900" i="1" dirty="0">
                <a:solidFill>
                  <a:srgbClr val="008080"/>
                </a:solidFill>
                <a:latin typeface="Consolas"/>
              </a:rPr>
              <a:t>/&gt;</a:t>
            </a:r>
          </a:p>
          <a:p>
            <a:pPr lvl="2">
              <a:buNone/>
            </a:pPr>
            <a:r>
              <a:rPr lang="en-US" sz="1900" dirty="0">
                <a:solidFill>
                  <a:srgbClr val="008080"/>
                </a:solidFill>
                <a:latin typeface="Consolas"/>
              </a:rPr>
              <a:t>&lt;/</a:t>
            </a:r>
            <a:r>
              <a:rPr lang="en-US" sz="1900" dirty="0">
                <a:solidFill>
                  <a:srgbClr val="3F7F7F"/>
                </a:solidFill>
                <a:latin typeface="Consolas"/>
              </a:rPr>
              <a:t>div</a:t>
            </a:r>
            <a:r>
              <a:rPr lang="en-US" sz="1900" dirty="0">
                <a:solidFill>
                  <a:srgbClr val="008080"/>
                </a:solidFill>
                <a:latin typeface="Consolas"/>
              </a:rPr>
              <a:t>&gt;</a:t>
            </a:r>
          </a:p>
          <a:p>
            <a:pPr lvl="1">
              <a:buNone/>
            </a:pPr>
            <a:r>
              <a:rPr lang="en-US" sz="1900" dirty="0">
                <a:solidFill>
                  <a:srgbClr val="008080"/>
                </a:solidFill>
                <a:latin typeface="Consolas"/>
              </a:rPr>
              <a:t>&lt;/</a:t>
            </a:r>
            <a:r>
              <a:rPr lang="en-US" sz="1900" dirty="0">
                <a:solidFill>
                  <a:srgbClr val="3F7F7F"/>
                </a:solidFill>
                <a:latin typeface="Consolas"/>
              </a:rPr>
              <a:t>p</a:t>
            </a:r>
            <a:r>
              <a:rPr lang="en-US" sz="1900" dirty="0">
                <a:solidFill>
                  <a:srgbClr val="008080"/>
                </a:solidFill>
                <a:latin typeface="Consolas"/>
              </a:rPr>
              <a:t>&gt;</a:t>
            </a:r>
          </a:p>
          <a:p>
            <a:pPr>
              <a:buNone/>
            </a:pPr>
            <a:r>
              <a:rPr lang="en-US" sz="1900" dirty="0">
                <a:solidFill>
                  <a:srgbClr val="008080"/>
                </a:solidFill>
                <a:latin typeface="Consolas"/>
              </a:rPr>
              <a:t>&lt;/</a:t>
            </a:r>
            <a:r>
              <a:rPr lang="en-US" sz="1900" dirty="0" err="1">
                <a:solidFill>
                  <a:srgbClr val="3F7F7F"/>
                </a:solidFill>
                <a:latin typeface="Consolas"/>
              </a:rPr>
              <a:t>form:form</a:t>
            </a:r>
            <a:r>
              <a:rPr lang="en-US" sz="1900" dirty="0">
                <a:solidFill>
                  <a:srgbClr val="008080"/>
                </a:solidFill>
                <a:latin typeface="Consolas"/>
              </a:rPr>
              <a:t>&gt;</a:t>
            </a:r>
          </a:p>
        </p:txBody>
      </p:sp>
      <p:sp>
        <p:nvSpPr>
          <p:cNvPr id="4" name="TextBox 3"/>
          <p:cNvSpPr txBox="1"/>
          <p:nvPr/>
        </p:nvSpPr>
        <p:spPr>
          <a:xfrm>
            <a:off x="5410200" y="3352800"/>
            <a:ext cx="2667000" cy="36933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txBody>
          <a:bodyPr wrap="square" rtlCol="0">
            <a:spAutoFit/>
          </a:bodyPr>
          <a:lstStyle/>
          <a:p>
            <a:r>
              <a:rPr lang="en-US" dirty="0"/>
              <a:t>Show ALL errors on Page</a:t>
            </a:r>
          </a:p>
        </p:txBody>
      </p:sp>
      <p:sp>
        <p:nvSpPr>
          <p:cNvPr id="5" name="TextBox 4"/>
          <p:cNvSpPr txBox="1"/>
          <p:nvPr/>
        </p:nvSpPr>
        <p:spPr>
          <a:xfrm>
            <a:off x="4800600" y="5638800"/>
            <a:ext cx="2286000" cy="36933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txBody>
          <a:bodyPr wrap="square" rtlCol="0">
            <a:spAutoFit/>
          </a:bodyPr>
          <a:lstStyle/>
          <a:p>
            <a:r>
              <a:rPr lang="en-US" dirty="0"/>
              <a:t>Show field level error</a:t>
            </a:r>
          </a:p>
        </p:txBody>
      </p:sp>
      <p:cxnSp>
        <p:nvCxnSpPr>
          <p:cNvPr id="7" name="Straight Arrow Connector 6"/>
          <p:cNvCxnSpPr/>
          <p:nvPr/>
        </p:nvCxnSpPr>
        <p:spPr>
          <a:xfrm flipH="1" flipV="1">
            <a:off x="3733800" y="2743200"/>
            <a:ext cx="1676400" cy="762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flipV="1">
            <a:off x="4038600" y="4876800"/>
            <a:ext cx="1676400" cy="762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4407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From Validation through Annotation (cont.)</a:t>
            </a:r>
            <a:endParaRPr lang="en-US" dirty="0"/>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14</a:t>
            </a:fld>
            <a:endParaRPr lang="en-US"/>
          </a:p>
        </p:txBody>
      </p:sp>
      <p:sp>
        <p:nvSpPr>
          <p:cNvPr id="4" name="Content Placeholder 3"/>
          <p:cNvSpPr>
            <a:spLocks noGrp="1"/>
          </p:cNvSpPr>
          <p:nvPr>
            <p:ph sz="quarter" idx="1"/>
          </p:nvPr>
        </p:nvSpPr>
        <p:spPr>
          <a:xfrm>
            <a:off x="457200" y="1219200"/>
            <a:ext cx="8229600" cy="5334000"/>
          </a:xfrm>
        </p:spPr>
        <p:txBody>
          <a:bodyPr>
            <a:normAutofit fontScale="55000" lnSpcReduction="20000"/>
          </a:bodyPr>
          <a:lstStyle/>
          <a:p>
            <a:r>
              <a:rPr lang="en-US" altLang="zh-CN" sz="3600" dirty="0"/>
              <a:t>Step 5</a:t>
            </a:r>
            <a:r>
              <a:rPr lang="zh-CN" altLang="en-US" sz="3600" dirty="0"/>
              <a:t>：</a:t>
            </a:r>
            <a:r>
              <a:rPr lang="en-US" altLang="zh-CN" sz="3600" dirty="0"/>
              <a:t>External error message and Validation configuration (Java </a:t>
            </a:r>
            <a:r>
              <a:rPr lang="en-US" altLang="zh-CN" sz="3600" dirty="0" err="1"/>
              <a:t>Config</a:t>
            </a:r>
            <a:r>
              <a:rPr lang="en-US" altLang="zh-CN" sz="3600" dirty="0"/>
              <a:t> version) – WebApplicationContextConfig.java</a:t>
            </a:r>
          </a:p>
          <a:p>
            <a:pPr>
              <a:buNone/>
            </a:pPr>
            <a:r>
              <a:rPr lang="en-US" sz="2500" dirty="0">
                <a:solidFill>
                  <a:srgbClr val="646464"/>
                </a:solidFill>
                <a:latin typeface="Consolas"/>
              </a:rPr>
              <a:t>@Bean</a:t>
            </a:r>
          </a:p>
          <a:p>
            <a:pPr>
              <a:buNone/>
            </a:pPr>
            <a:r>
              <a:rPr lang="en-US" sz="2500" b="1" dirty="0">
                <a:solidFill>
                  <a:srgbClr val="7F0055"/>
                </a:solidFill>
                <a:latin typeface="Consolas"/>
              </a:rPr>
              <a:t>public</a:t>
            </a:r>
            <a:r>
              <a:rPr lang="en-US" sz="2500" b="1" dirty="0">
                <a:solidFill>
                  <a:srgbClr val="000000"/>
                </a:solidFill>
                <a:latin typeface="Consolas"/>
              </a:rPr>
              <a:t> </a:t>
            </a:r>
            <a:r>
              <a:rPr lang="en-US" sz="2500" b="1" dirty="0" err="1">
                <a:solidFill>
                  <a:srgbClr val="000000"/>
                </a:solidFill>
                <a:latin typeface="Consolas"/>
              </a:rPr>
              <a:t>MessageSource</a:t>
            </a:r>
            <a:r>
              <a:rPr lang="en-US" sz="2500" b="1" dirty="0">
                <a:solidFill>
                  <a:srgbClr val="000000"/>
                </a:solidFill>
                <a:latin typeface="Consolas"/>
              </a:rPr>
              <a:t> </a:t>
            </a:r>
            <a:r>
              <a:rPr lang="en-US" sz="2500" b="1" dirty="0" err="1">
                <a:solidFill>
                  <a:srgbClr val="000000"/>
                </a:solidFill>
                <a:latin typeface="Consolas"/>
              </a:rPr>
              <a:t>messageSource</a:t>
            </a:r>
            <a:r>
              <a:rPr lang="en-US" sz="2500" b="1" dirty="0">
                <a:solidFill>
                  <a:srgbClr val="000000"/>
                </a:solidFill>
                <a:latin typeface="Consolas"/>
              </a:rPr>
              <a:t>() {</a:t>
            </a:r>
          </a:p>
          <a:p>
            <a:pPr lvl="1">
              <a:buNone/>
            </a:pPr>
            <a:r>
              <a:rPr lang="en-US" sz="2500" dirty="0" err="1">
                <a:solidFill>
                  <a:srgbClr val="000000"/>
                </a:solidFill>
                <a:latin typeface="Consolas"/>
              </a:rPr>
              <a:t>ResourceBundleMessageSource</a:t>
            </a:r>
            <a:r>
              <a:rPr lang="en-US" sz="2500" dirty="0">
                <a:solidFill>
                  <a:srgbClr val="000000"/>
                </a:solidFill>
                <a:latin typeface="Consolas"/>
              </a:rPr>
              <a:t> </a:t>
            </a:r>
            <a:r>
              <a:rPr lang="en-US" sz="2500" dirty="0">
                <a:solidFill>
                  <a:srgbClr val="6A3E3E"/>
                </a:solidFill>
                <a:latin typeface="Consolas"/>
              </a:rPr>
              <a:t>resource</a:t>
            </a:r>
            <a:r>
              <a:rPr lang="en-US" sz="2500" dirty="0">
                <a:solidFill>
                  <a:srgbClr val="000000"/>
                </a:solidFill>
                <a:latin typeface="Consolas"/>
              </a:rPr>
              <a:t> = </a:t>
            </a:r>
            <a:r>
              <a:rPr lang="en-US" sz="2500" b="1" dirty="0">
                <a:solidFill>
                  <a:srgbClr val="7F0055"/>
                </a:solidFill>
                <a:latin typeface="Consolas"/>
              </a:rPr>
              <a:t>new</a:t>
            </a:r>
            <a:r>
              <a:rPr lang="en-US" sz="2500" b="1" dirty="0">
                <a:solidFill>
                  <a:srgbClr val="000000"/>
                </a:solidFill>
                <a:latin typeface="Consolas"/>
              </a:rPr>
              <a:t> </a:t>
            </a:r>
            <a:r>
              <a:rPr lang="en-US" sz="2500" b="1" dirty="0" err="1">
                <a:solidFill>
                  <a:srgbClr val="000000"/>
                </a:solidFill>
                <a:latin typeface="Consolas"/>
              </a:rPr>
              <a:t>ResourceBundleMessageSource</a:t>
            </a:r>
            <a:r>
              <a:rPr lang="en-US" sz="2500" b="1" dirty="0">
                <a:solidFill>
                  <a:srgbClr val="000000"/>
                </a:solidFill>
                <a:latin typeface="Consolas"/>
              </a:rPr>
              <a:t>();</a:t>
            </a:r>
          </a:p>
          <a:p>
            <a:pPr lvl="1">
              <a:buNone/>
            </a:pPr>
            <a:r>
              <a:rPr lang="en-US" sz="2500" dirty="0">
                <a:solidFill>
                  <a:srgbClr val="3F7F5F"/>
                </a:solidFill>
                <a:latin typeface="Consolas"/>
              </a:rPr>
              <a:t>// </a:t>
            </a:r>
            <a:r>
              <a:rPr lang="en-US" sz="2500" dirty="0" err="1">
                <a:solidFill>
                  <a:srgbClr val="3F7F5F"/>
                </a:solidFill>
                <a:latin typeface="Consolas"/>
              </a:rPr>
              <a:t>resource.setBasenames</a:t>
            </a:r>
            <a:r>
              <a:rPr lang="en-US" sz="2500" dirty="0">
                <a:solidFill>
                  <a:srgbClr val="3F7F5F"/>
                </a:solidFill>
                <a:latin typeface="Consolas"/>
              </a:rPr>
              <a:t>("messages");</a:t>
            </a:r>
          </a:p>
          <a:p>
            <a:pPr lvl="1">
              <a:buNone/>
            </a:pPr>
            <a:r>
              <a:rPr lang="en-US" sz="2500" dirty="0" err="1">
                <a:solidFill>
                  <a:srgbClr val="6A3E3E"/>
                </a:solidFill>
                <a:latin typeface="Consolas"/>
              </a:rPr>
              <a:t>resource</a:t>
            </a:r>
            <a:r>
              <a:rPr lang="en-US" sz="2500" dirty="0" err="1">
                <a:solidFill>
                  <a:srgbClr val="000000"/>
                </a:solidFill>
                <a:latin typeface="Consolas"/>
              </a:rPr>
              <a:t>.setBasenames</a:t>
            </a:r>
            <a:r>
              <a:rPr lang="en-US" sz="2500" dirty="0">
                <a:solidFill>
                  <a:srgbClr val="000000"/>
                </a:solidFill>
                <a:latin typeface="Consolas"/>
              </a:rPr>
              <a:t>(</a:t>
            </a:r>
            <a:r>
              <a:rPr lang="en-US" sz="2500" dirty="0">
                <a:solidFill>
                  <a:srgbClr val="2A00FF"/>
                </a:solidFill>
                <a:latin typeface="Consolas"/>
              </a:rPr>
              <a:t>"messages"</a:t>
            </a:r>
            <a:r>
              <a:rPr lang="en-US" sz="2500" dirty="0">
                <a:solidFill>
                  <a:srgbClr val="000000"/>
                </a:solidFill>
                <a:latin typeface="Consolas"/>
              </a:rPr>
              <a:t>, </a:t>
            </a:r>
            <a:r>
              <a:rPr lang="en-US" sz="2500" dirty="0">
                <a:solidFill>
                  <a:srgbClr val="2A00FF"/>
                </a:solidFill>
                <a:latin typeface="Consolas"/>
              </a:rPr>
              <a:t>"</a:t>
            </a:r>
            <a:r>
              <a:rPr lang="en-US" sz="2500" dirty="0" err="1">
                <a:solidFill>
                  <a:srgbClr val="2A00FF"/>
                </a:solidFill>
                <a:latin typeface="Consolas"/>
              </a:rPr>
              <a:t>errorMessages</a:t>
            </a:r>
            <a:r>
              <a:rPr lang="en-US" sz="2500" dirty="0">
                <a:solidFill>
                  <a:srgbClr val="2A00FF"/>
                </a:solidFill>
                <a:latin typeface="Consolas"/>
              </a:rPr>
              <a:t>"</a:t>
            </a:r>
            <a:r>
              <a:rPr lang="en-US" sz="2500" dirty="0">
                <a:solidFill>
                  <a:srgbClr val="000000"/>
                </a:solidFill>
                <a:latin typeface="Consolas"/>
              </a:rPr>
              <a:t>);</a:t>
            </a:r>
          </a:p>
          <a:p>
            <a:pPr lvl="1">
              <a:buNone/>
            </a:pPr>
            <a:r>
              <a:rPr lang="en-US" sz="2500" b="1" dirty="0">
                <a:solidFill>
                  <a:srgbClr val="7F0055"/>
                </a:solidFill>
                <a:latin typeface="Consolas"/>
              </a:rPr>
              <a:t>return</a:t>
            </a:r>
            <a:r>
              <a:rPr lang="en-US" sz="2500" b="1" dirty="0">
                <a:solidFill>
                  <a:srgbClr val="000000"/>
                </a:solidFill>
                <a:latin typeface="Consolas"/>
              </a:rPr>
              <a:t> </a:t>
            </a:r>
            <a:r>
              <a:rPr lang="en-US" sz="2500" b="1" dirty="0">
                <a:solidFill>
                  <a:srgbClr val="6A3E3E"/>
                </a:solidFill>
                <a:latin typeface="Consolas"/>
              </a:rPr>
              <a:t>resource</a:t>
            </a:r>
            <a:r>
              <a:rPr lang="en-US" sz="2500" b="1" dirty="0">
                <a:solidFill>
                  <a:srgbClr val="000000"/>
                </a:solidFill>
                <a:latin typeface="Consolas"/>
              </a:rPr>
              <a:t>;</a:t>
            </a:r>
          </a:p>
          <a:p>
            <a:pPr>
              <a:buNone/>
            </a:pPr>
            <a:r>
              <a:rPr lang="en-US" sz="2500" dirty="0">
                <a:solidFill>
                  <a:srgbClr val="000000"/>
                </a:solidFill>
                <a:latin typeface="Consolas"/>
              </a:rPr>
              <a:t>}</a:t>
            </a:r>
          </a:p>
          <a:p>
            <a:pPr>
              <a:buNone/>
            </a:pPr>
            <a:endParaRPr lang="en-US" sz="2500" dirty="0">
              <a:latin typeface="Consolas"/>
            </a:endParaRPr>
          </a:p>
          <a:p>
            <a:pPr>
              <a:buNone/>
            </a:pPr>
            <a:r>
              <a:rPr lang="en-US" sz="2500" dirty="0">
                <a:solidFill>
                  <a:srgbClr val="646464"/>
                </a:solidFill>
                <a:latin typeface="Consolas"/>
              </a:rPr>
              <a:t>@Bean</a:t>
            </a:r>
            <a:r>
              <a:rPr lang="en-US" sz="2500" dirty="0">
                <a:solidFill>
                  <a:srgbClr val="000000"/>
                </a:solidFill>
                <a:latin typeface="Consolas"/>
              </a:rPr>
              <a:t>(name=</a:t>
            </a:r>
            <a:r>
              <a:rPr lang="en-US" sz="2500" dirty="0">
                <a:solidFill>
                  <a:srgbClr val="2A00FF"/>
                </a:solidFill>
                <a:latin typeface="Consolas"/>
              </a:rPr>
              <a:t>"</a:t>
            </a:r>
            <a:r>
              <a:rPr lang="en-US" sz="2500" dirty="0" err="1">
                <a:solidFill>
                  <a:srgbClr val="2A00FF"/>
                </a:solidFill>
                <a:latin typeface="Consolas"/>
              </a:rPr>
              <a:t>validator</a:t>
            </a:r>
            <a:r>
              <a:rPr lang="en-US" sz="2500" dirty="0">
                <a:solidFill>
                  <a:srgbClr val="2A00FF"/>
                </a:solidFill>
                <a:latin typeface="Consolas"/>
              </a:rPr>
              <a:t>"</a:t>
            </a:r>
            <a:r>
              <a:rPr lang="en-US" sz="2500" dirty="0">
                <a:solidFill>
                  <a:srgbClr val="000000"/>
                </a:solidFill>
                <a:latin typeface="Consolas"/>
              </a:rPr>
              <a:t>)</a:t>
            </a:r>
          </a:p>
          <a:p>
            <a:pPr>
              <a:buNone/>
            </a:pPr>
            <a:r>
              <a:rPr lang="en-US" sz="2500" b="1" dirty="0">
                <a:solidFill>
                  <a:srgbClr val="7F0055"/>
                </a:solidFill>
                <a:latin typeface="Consolas"/>
              </a:rPr>
              <a:t>public</a:t>
            </a:r>
            <a:r>
              <a:rPr lang="en-US" sz="2500" b="1" dirty="0">
                <a:solidFill>
                  <a:srgbClr val="000000"/>
                </a:solidFill>
                <a:latin typeface="Consolas"/>
              </a:rPr>
              <a:t> </a:t>
            </a:r>
            <a:r>
              <a:rPr lang="en-US" sz="2500" b="1" dirty="0" err="1">
                <a:solidFill>
                  <a:srgbClr val="000000"/>
                </a:solidFill>
                <a:latin typeface="Consolas"/>
              </a:rPr>
              <a:t>LocalValidatorFactoryBean</a:t>
            </a:r>
            <a:r>
              <a:rPr lang="en-US" sz="2500" b="1" dirty="0">
                <a:solidFill>
                  <a:srgbClr val="000000"/>
                </a:solidFill>
                <a:latin typeface="Consolas"/>
              </a:rPr>
              <a:t> </a:t>
            </a:r>
            <a:r>
              <a:rPr lang="en-US" sz="2500" b="1" dirty="0" err="1">
                <a:solidFill>
                  <a:srgbClr val="000000"/>
                </a:solidFill>
                <a:latin typeface="Consolas"/>
              </a:rPr>
              <a:t>validator</a:t>
            </a:r>
            <a:r>
              <a:rPr lang="en-US" sz="2500" b="1" dirty="0">
                <a:solidFill>
                  <a:srgbClr val="000000"/>
                </a:solidFill>
                <a:latin typeface="Consolas"/>
              </a:rPr>
              <a:t>() {</a:t>
            </a:r>
          </a:p>
          <a:p>
            <a:pPr lvl="1">
              <a:buNone/>
            </a:pPr>
            <a:r>
              <a:rPr lang="en-US" sz="2500" dirty="0" err="1">
                <a:solidFill>
                  <a:srgbClr val="000000"/>
                </a:solidFill>
                <a:latin typeface="Consolas"/>
              </a:rPr>
              <a:t>LocalValidatorFactoryBean</a:t>
            </a:r>
            <a:r>
              <a:rPr lang="en-US" sz="2500" dirty="0">
                <a:solidFill>
                  <a:srgbClr val="000000"/>
                </a:solidFill>
                <a:latin typeface="Consolas"/>
              </a:rPr>
              <a:t> </a:t>
            </a:r>
            <a:r>
              <a:rPr lang="en-US" sz="2500" dirty="0">
                <a:solidFill>
                  <a:srgbClr val="6A3E3E"/>
                </a:solidFill>
                <a:latin typeface="Consolas"/>
              </a:rPr>
              <a:t>bean</a:t>
            </a:r>
            <a:r>
              <a:rPr lang="en-US" sz="2500" dirty="0">
                <a:solidFill>
                  <a:srgbClr val="000000"/>
                </a:solidFill>
                <a:latin typeface="Consolas"/>
              </a:rPr>
              <a:t> = </a:t>
            </a:r>
            <a:r>
              <a:rPr lang="en-US" sz="2500" b="1" dirty="0">
                <a:solidFill>
                  <a:srgbClr val="7F0055"/>
                </a:solidFill>
                <a:latin typeface="Consolas"/>
              </a:rPr>
              <a:t>new</a:t>
            </a:r>
            <a:r>
              <a:rPr lang="en-US" sz="2500" b="1" dirty="0">
                <a:solidFill>
                  <a:srgbClr val="000000"/>
                </a:solidFill>
                <a:latin typeface="Consolas"/>
              </a:rPr>
              <a:t> </a:t>
            </a:r>
            <a:r>
              <a:rPr lang="en-US" sz="2500" b="1" dirty="0" err="1">
                <a:solidFill>
                  <a:srgbClr val="000000"/>
                </a:solidFill>
                <a:latin typeface="Consolas"/>
              </a:rPr>
              <a:t>LocalValidatorFactoryBean</a:t>
            </a:r>
            <a:r>
              <a:rPr lang="en-US" sz="2500" b="1" dirty="0">
                <a:solidFill>
                  <a:srgbClr val="000000"/>
                </a:solidFill>
                <a:latin typeface="Consolas"/>
              </a:rPr>
              <a:t>();</a:t>
            </a:r>
          </a:p>
          <a:p>
            <a:pPr lvl="1">
              <a:buNone/>
            </a:pPr>
            <a:r>
              <a:rPr lang="en-US" sz="2500" dirty="0" err="1">
                <a:solidFill>
                  <a:srgbClr val="6A3E3E"/>
                </a:solidFill>
                <a:latin typeface="Consolas"/>
              </a:rPr>
              <a:t>bean</a:t>
            </a:r>
            <a:r>
              <a:rPr lang="en-US" sz="2500" dirty="0" err="1">
                <a:solidFill>
                  <a:srgbClr val="000000"/>
                </a:solidFill>
                <a:latin typeface="Consolas"/>
              </a:rPr>
              <a:t>.setValidationMessageSource</a:t>
            </a:r>
            <a:r>
              <a:rPr lang="en-US" sz="2500" dirty="0">
                <a:solidFill>
                  <a:srgbClr val="000000"/>
                </a:solidFill>
                <a:latin typeface="Consolas"/>
              </a:rPr>
              <a:t>(</a:t>
            </a:r>
            <a:r>
              <a:rPr lang="en-US" sz="2500" dirty="0" err="1">
                <a:solidFill>
                  <a:srgbClr val="000000"/>
                </a:solidFill>
                <a:latin typeface="Consolas"/>
              </a:rPr>
              <a:t>messageSource</a:t>
            </a:r>
            <a:r>
              <a:rPr lang="en-US" sz="2500" dirty="0">
                <a:solidFill>
                  <a:srgbClr val="000000"/>
                </a:solidFill>
                <a:latin typeface="Consolas"/>
              </a:rPr>
              <a:t>());</a:t>
            </a:r>
          </a:p>
          <a:p>
            <a:pPr lvl="1">
              <a:buNone/>
            </a:pPr>
            <a:r>
              <a:rPr lang="en-US" sz="2500" b="1" dirty="0">
                <a:solidFill>
                  <a:srgbClr val="7F0055"/>
                </a:solidFill>
                <a:latin typeface="Consolas"/>
              </a:rPr>
              <a:t>return</a:t>
            </a:r>
            <a:r>
              <a:rPr lang="en-US" sz="2500" b="1" dirty="0">
                <a:solidFill>
                  <a:srgbClr val="000000"/>
                </a:solidFill>
                <a:latin typeface="Consolas"/>
              </a:rPr>
              <a:t> </a:t>
            </a:r>
            <a:r>
              <a:rPr lang="en-US" sz="2500" b="1" dirty="0">
                <a:solidFill>
                  <a:srgbClr val="6A3E3E"/>
                </a:solidFill>
                <a:latin typeface="Consolas"/>
              </a:rPr>
              <a:t>bean</a:t>
            </a:r>
            <a:r>
              <a:rPr lang="en-US" sz="2500" b="1" dirty="0">
                <a:solidFill>
                  <a:srgbClr val="000000"/>
                </a:solidFill>
                <a:latin typeface="Consolas"/>
              </a:rPr>
              <a:t>;</a:t>
            </a:r>
          </a:p>
          <a:p>
            <a:pPr>
              <a:buNone/>
            </a:pPr>
            <a:r>
              <a:rPr lang="en-US" sz="2500" dirty="0">
                <a:solidFill>
                  <a:srgbClr val="000000"/>
                </a:solidFill>
                <a:latin typeface="Consolas"/>
              </a:rPr>
              <a:t>}</a:t>
            </a:r>
          </a:p>
          <a:p>
            <a:pPr>
              <a:buNone/>
            </a:pPr>
            <a:endParaRPr lang="en-US" sz="2500" dirty="0">
              <a:latin typeface="Consolas"/>
            </a:endParaRPr>
          </a:p>
          <a:p>
            <a:pPr>
              <a:buNone/>
            </a:pPr>
            <a:r>
              <a:rPr lang="en-US" sz="2500" dirty="0">
                <a:solidFill>
                  <a:srgbClr val="646464"/>
                </a:solidFill>
                <a:latin typeface="Consolas"/>
              </a:rPr>
              <a:t>@Override</a:t>
            </a:r>
          </a:p>
          <a:p>
            <a:pPr>
              <a:buNone/>
            </a:pPr>
            <a:r>
              <a:rPr lang="en-US" sz="2500" b="1" dirty="0">
                <a:solidFill>
                  <a:srgbClr val="7F0055"/>
                </a:solidFill>
                <a:latin typeface="Consolas"/>
              </a:rPr>
              <a:t>public</a:t>
            </a:r>
            <a:r>
              <a:rPr lang="en-US" sz="2500" b="1" dirty="0">
                <a:solidFill>
                  <a:srgbClr val="000000"/>
                </a:solidFill>
                <a:latin typeface="Consolas"/>
              </a:rPr>
              <a:t> </a:t>
            </a:r>
            <a:r>
              <a:rPr lang="en-US" sz="2500" b="1" dirty="0" err="1">
                <a:solidFill>
                  <a:srgbClr val="000000"/>
                </a:solidFill>
                <a:latin typeface="Consolas"/>
              </a:rPr>
              <a:t>Validator</a:t>
            </a:r>
            <a:r>
              <a:rPr lang="en-US" sz="2500" b="1" dirty="0">
                <a:solidFill>
                  <a:srgbClr val="000000"/>
                </a:solidFill>
                <a:latin typeface="Consolas"/>
              </a:rPr>
              <a:t> </a:t>
            </a:r>
            <a:r>
              <a:rPr lang="en-US" sz="2500" b="1" dirty="0" err="1">
                <a:solidFill>
                  <a:srgbClr val="000000"/>
                </a:solidFill>
                <a:latin typeface="Consolas"/>
              </a:rPr>
              <a:t>getValidator</a:t>
            </a:r>
            <a:r>
              <a:rPr lang="en-US" sz="2500" b="1" dirty="0">
                <a:solidFill>
                  <a:srgbClr val="000000"/>
                </a:solidFill>
                <a:latin typeface="Consolas"/>
              </a:rPr>
              <a:t>() {</a:t>
            </a:r>
          </a:p>
          <a:p>
            <a:pPr>
              <a:buNone/>
            </a:pPr>
            <a:r>
              <a:rPr lang="en-US" sz="2500" b="1" dirty="0">
                <a:solidFill>
                  <a:srgbClr val="7F0055"/>
                </a:solidFill>
                <a:latin typeface="Consolas"/>
              </a:rPr>
              <a:t>	return</a:t>
            </a:r>
            <a:r>
              <a:rPr lang="en-US" sz="2500" b="1" dirty="0">
                <a:solidFill>
                  <a:srgbClr val="000000"/>
                </a:solidFill>
                <a:latin typeface="Consolas"/>
              </a:rPr>
              <a:t> </a:t>
            </a:r>
            <a:r>
              <a:rPr lang="en-US" sz="2500" b="1" dirty="0" err="1">
                <a:solidFill>
                  <a:srgbClr val="000000"/>
                </a:solidFill>
                <a:latin typeface="Consolas"/>
              </a:rPr>
              <a:t>validator</a:t>
            </a:r>
            <a:r>
              <a:rPr lang="en-US" sz="2500" b="1" dirty="0">
                <a:solidFill>
                  <a:srgbClr val="000000"/>
                </a:solidFill>
                <a:latin typeface="Consolas"/>
              </a:rPr>
              <a:t>();</a:t>
            </a:r>
          </a:p>
          <a:p>
            <a:pPr>
              <a:buNone/>
            </a:pPr>
            <a:r>
              <a:rPr lang="en-US" sz="2500" dirty="0">
                <a:solidFill>
                  <a:srgbClr val="000000"/>
                </a:solidFill>
                <a:latin typeface="Consolas"/>
              </a:rPr>
              <a:t>}</a:t>
            </a:r>
          </a:p>
          <a:p>
            <a:endParaRPr lang="en-US" sz="2800" dirty="0">
              <a:latin typeface="Consolas"/>
            </a:endParaRPr>
          </a:p>
          <a:p>
            <a:endParaRPr lang="en-US" sz="2800" dirty="0">
              <a:solidFill>
                <a:srgbClr val="000000"/>
              </a:solidFill>
              <a:latin typeface="Consolas"/>
            </a:endParaRPr>
          </a:p>
          <a:p>
            <a:endParaRPr lang="en-US" sz="2800" dirty="0">
              <a:latin typeface="Consolas"/>
            </a:endParaRPr>
          </a:p>
          <a:p>
            <a:endParaRPr lang="en-US" sz="2800" dirty="0">
              <a:solidFill>
                <a:srgbClr val="008080"/>
              </a:solidFill>
              <a:latin typeface="Consolas"/>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15</a:t>
            </a:fld>
            <a:endParaRPr lang="en-US"/>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600200" y="152400"/>
            <a:ext cx="6221673" cy="6400800"/>
          </a:xfrm>
        </p:spPr>
      </p:pic>
    </p:spTree>
    <p:extLst>
      <p:ext uri="{BB962C8B-B14F-4D97-AF65-F5344CB8AC3E}">
        <p14:creationId xmlns:p14="http://schemas.microsoft.com/office/powerpoint/2010/main" val="420533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Typemismatch</a:t>
            </a:r>
          </a:p>
        </p:txBody>
      </p:sp>
      <p:sp>
        <p:nvSpPr>
          <p:cNvPr id="4" name="Slide Number Placeholder 3"/>
          <p:cNvSpPr>
            <a:spLocks noGrp="1"/>
          </p:cNvSpPr>
          <p:nvPr>
            <p:ph type="sldNum" sz="quarter" idx="12"/>
          </p:nvPr>
        </p:nvSpPr>
        <p:spPr/>
        <p:txBody>
          <a:bodyPr/>
          <a:lstStyle/>
          <a:p>
            <a:pPr>
              <a:defRPr/>
            </a:pPr>
            <a:fld id="{49730567-0E75-49FB-AEC7-DB714A72D059}" type="slidenum">
              <a:rPr lang="en-US" smtClean="0"/>
              <a:pPr>
                <a:defRPr/>
              </a:pPr>
              <a:t>16</a:t>
            </a:fld>
            <a:endParaRPr lang="en-US"/>
          </a:p>
        </p:txBody>
      </p:sp>
      <p:sp>
        <p:nvSpPr>
          <p:cNvPr id="3" name="Content Placeholder 2"/>
          <p:cNvSpPr>
            <a:spLocks noGrp="1"/>
          </p:cNvSpPr>
          <p:nvPr>
            <p:ph sz="quarter" idx="1"/>
          </p:nvPr>
        </p:nvSpPr>
        <p:spPr/>
        <p:txBody>
          <a:bodyPr/>
          <a:lstStyle/>
          <a:p>
            <a:r>
              <a:rPr lang="en-US" dirty="0"/>
              <a:t>Non-String – if value cannot be converted to the data-type then an Exception is thrown.</a:t>
            </a:r>
          </a:p>
          <a:p>
            <a:r>
              <a:rPr lang="en-US" dirty="0"/>
              <a:t>Define the error message for type mismatch [e.g.]:</a:t>
            </a:r>
          </a:p>
          <a:p>
            <a:pPr>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typeMismatch.java.lang.Integer</a:t>
            </a:r>
            <a:r>
              <a:rPr lang="en-US" sz="2000" dirty="0">
                <a:latin typeface="Consolas" panose="020B0609020204030204" pitchFamily="49" charset="0"/>
                <a:cs typeface="Consolas" panose="020B0609020204030204" pitchFamily="49" charset="0"/>
              </a:rPr>
              <a:t>="</a:t>
            </a:r>
            <a:r>
              <a:rPr lang="en-US" sz="2000" dirty="0">
                <a:solidFill>
                  <a:srgbClr val="C00000"/>
                </a:solidFill>
                <a:latin typeface="Consolas" panose="020B0609020204030204" pitchFamily="49" charset="0"/>
                <a:cs typeface="Consolas" panose="020B0609020204030204" pitchFamily="49" charset="0"/>
              </a:rPr>
              <a:t>{0}</a:t>
            </a:r>
            <a:r>
              <a:rPr lang="en-US" sz="2000" dirty="0">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must be an integer. </a:t>
            </a:r>
          </a:p>
          <a:p>
            <a:pPr>
              <a:buNone/>
            </a:pPr>
            <a:r>
              <a:rPr lang="en-US" sz="2000" dirty="0">
                <a:solidFill>
                  <a:srgbClr val="0000FF"/>
                </a:solidFill>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typeMismatch.java.lang.Double</a:t>
            </a:r>
            <a:r>
              <a:rPr lang="en-US" sz="2000" dirty="0">
                <a:latin typeface="Consolas" panose="020B0609020204030204" pitchFamily="49" charset="0"/>
                <a:cs typeface="Consolas" panose="020B0609020204030204" pitchFamily="49" charset="0"/>
              </a:rPr>
              <a:t>="</a:t>
            </a:r>
            <a:r>
              <a:rPr lang="en-US" sz="2000" dirty="0">
                <a:solidFill>
                  <a:srgbClr val="C00000"/>
                </a:solidFill>
                <a:latin typeface="Consolas" panose="020B0609020204030204" pitchFamily="49" charset="0"/>
                <a:cs typeface="Consolas" panose="020B0609020204030204" pitchFamily="49" charset="0"/>
              </a:rPr>
              <a:t>{0}</a:t>
            </a:r>
            <a:r>
              <a:rPr lang="en-US" sz="2000" dirty="0">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must be a double.  </a:t>
            </a:r>
            <a:r>
              <a:rPr lang="en-US" sz="2000" dirty="0" err="1">
                <a:latin typeface="Consolas" panose="020B0609020204030204" pitchFamily="49" charset="0"/>
                <a:cs typeface="Consolas" panose="020B0609020204030204" pitchFamily="49" charset="0"/>
              </a:rPr>
              <a:t>typeMismatch.java.lang.Long</a:t>
            </a:r>
            <a:r>
              <a:rPr lang="en-US" sz="2000" dirty="0">
                <a:latin typeface="Consolas" panose="020B0609020204030204" pitchFamily="49" charset="0"/>
                <a:cs typeface="Consolas" panose="020B0609020204030204" pitchFamily="49" charset="0"/>
              </a:rPr>
              <a:t>="</a:t>
            </a:r>
            <a:r>
              <a:rPr lang="en-US" sz="2000" dirty="0">
                <a:solidFill>
                  <a:srgbClr val="C00000"/>
                </a:solidFill>
                <a:latin typeface="Consolas" panose="020B0609020204030204" pitchFamily="49" charset="0"/>
                <a:cs typeface="Consolas" panose="020B0609020204030204" pitchFamily="49" charset="0"/>
              </a:rPr>
              <a:t>{0}</a:t>
            </a:r>
            <a:r>
              <a:rPr lang="en-US" sz="2000" dirty="0">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must be a long.  </a:t>
            </a:r>
            <a:r>
              <a:rPr lang="en-US" sz="2000" dirty="0" err="1">
                <a:latin typeface="Consolas" panose="020B0609020204030204" pitchFamily="49" charset="0"/>
                <a:cs typeface="Consolas" panose="020B0609020204030204" pitchFamily="49" charset="0"/>
              </a:rPr>
              <a:t>typeMismatch.java.util.Date</a:t>
            </a:r>
            <a:r>
              <a:rPr lang="en-US" sz="2000" dirty="0">
                <a:latin typeface="Consolas" panose="020B0609020204030204" pitchFamily="49" charset="0"/>
                <a:cs typeface="Consolas" panose="020B0609020204030204" pitchFamily="49" charset="0"/>
              </a:rPr>
              <a:t>="</a:t>
            </a:r>
            <a:r>
              <a:rPr lang="en-US" sz="2000" dirty="0">
                <a:solidFill>
                  <a:srgbClr val="C00000"/>
                </a:solidFill>
                <a:latin typeface="Consolas" panose="020B0609020204030204" pitchFamily="49" charset="0"/>
                <a:cs typeface="Consolas" panose="020B0609020204030204" pitchFamily="49" charset="0"/>
              </a:rPr>
              <a:t>{0}</a:t>
            </a:r>
            <a:r>
              <a:rPr lang="en-US" sz="2000" dirty="0">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is not a date.</a:t>
            </a:r>
          </a:p>
          <a:p>
            <a:endParaRPr lang="en-US" dirty="0"/>
          </a:p>
          <a:p>
            <a:r>
              <a:rPr lang="en-US" dirty="0"/>
              <a:t>Field Specific:</a:t>
            </a:r>
          </a:p>
          <a:p>
            <a:pPr>
              <a:buNone/>
            </a:pPr>
            <a:r>
              <a:rPr lang="en-US" sz="2000" dirty="0">
                <a:solidFill>
                  <a:srgbClr val="000000"/>
                </a:solidFill>
                <a:latin typeface="Consolas"/>
              </a:rPr>
              <a:t>	typeMismatch.id= </a:t>
            </a:r>
            <a:r>
              <a:rPr lang="en-US" sz="2000" dirty="0">
                <a:solidFill>
                  <a:srgbClr val="0000FF"/>
                </a:solidFill>
                <a:latin typeface="Consolas"/>
              </a:rPr>
              <a:t>Id is not valid. Please enter a number</a:t>
            </a:r>
          </a:p>
          <a:p>
            <a:endParaRPr lang="en-US" dirty="0"/>
          </a:p>
        </p:txBody>
      </p:sp>
    </p:spTree>
    <p:extLst>
      <p:ext uri="{BB962C8B-B14F-4D97-AF65-F5344CB8AC3E}">
        <p14:creationId xmlns:p14="http://schemas.microsoft.com/office/powerpoint/2010/main" val="141601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Main Point </a:t>
            </a:r>
          </a:p>
        </p:txBody>
      </p:sp>
      <p:sp>
        <p:nvSpPr>
          <p:cNvPr id="4" name="Slide Number Placeholder 3"/>
          <p:cNvSpPr>
            <a:spLocks noGrp="1"/>
          </p:cNvSpPr>
          <p:nvPr>
            <p:ph type="sldNum" sz="quarter" idx="12"/>
          </p:nvPr>
        </p:nvSpPr>
        <p:spPr/>
        <p:txBody>
          <a:bodyPr/>
          <a:lstStyle/>
          <a:p>
            <a:pPr>
              <a:defRPr/>
            </a:pPr>
            <a:fld id="{49730567-0E75-49FB-AEC7-DB714A72D059}" type="slidenum">
              <a:rPr lang="en-US" smtClean="0"/>
              <a:pPr>
                <a:defRPr/>
              </a:pPr>
              <a:t>17</a:t>
            </a:fld>
            <a:endParaRPr lang="en-US"/>
          </a:p>
        </p:txBody>
      </p:sp>
      <p:sp>
        <p:nvSpPr>
          <p:cNvPr id="3" name="Content Placeholder 2"/>
          <p:cNvSpPr>
            <a:spLocks noGrp="1"/>
          </p:cNvSpPr>
          <p:nvPr>
            <p:ph sz="quarter" idx="1"/>
          </p:nvPr>
        </p:nvSpPr>
        <p:spPr/>
        <p:txBody>
          <a:bodyPr/>
          <a:lstStyle/>
          <a:p>
            <a:r>
              <a:rPr lang="en-US" dirty="0"/>
              <a:t>Validation checks the correctness of data against business rules. This prevents problems in the business model from arising. </a:t>
            </a:r>
          </a:p>
          <a:p>
            <a:r>
              <a:rPr lang="en-US" i="1" dirty="0"/>
              <a:t>In Cosmic Consciousness, life is lived stress-free; problem-free.</a:t>
            </a:r>
          </a:p>
        </p:txBody>
      </p:sp>
    </p:spTree>
    <p:extLst>
      <p:ext uri="{BB962C8B-B14F-4D97-AF65-F5344CB8AC3E}">
        <p14:creationId xmlns:p14="http://schemas.microsoft.com/office/powerpoint/2010/main" val="2985846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Manual Validation [W/O Annotations]</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18</a:t>
            </a:fld>
            <a:endParaRPr lang="en-US"/>
          </a:p>
        </p:txBody>
      </p:sp>
      <p:sp>
        <p:nvSpPr>
          <p:cNvPr id="4" name="Content Placeholder 3"/>
          <p:cNvSpPr>
            <a:spLocks noGrp="1"/>
          </p:cNvSpPr>
          <p:nvPr>
            <p:ph sz="quarter" idx="1"/>
          </p:nvPr>
        </p:nvSpPr>
        <p:spPr>
          <a:xfrm>
            <a:off x="457200" y="1219200"/>
            <a:ext cx="8229600" cy="5410200"/>
          </a:xfrm>
        </p:spPr>
        <p:txBody>
          <a:bodyPr>
            <a:normAutofit fontScale="47500" lnSpcReduction="20000"/>
          </a:bodyPr>
          <a:lstStyle/>
          <a:p>
            <a:r>
              <a:rPr lang="en-US" sz="5000" dirty="0"/>
              <a:t>Object </a:t>
            </a:r>
            <a:r>
              <a:rPr lang="en-US" sz="5000" dirty="0" err="1"/>
              <a:t>Validator</a:t>
            </a:r>
            <a:r>
              <a:rPr lang="en-US" sz="5000" dirty="0"/>
              <a:t> implements </a:t>
            </a:r>
            <a:r>
              <a:rPr lang="en-US" sz="5000" dirty="0" err="1"/>
              <a:t>Validator</a:t>
            </a:r>
            <a:r>
              <a:rPr lang="en-US" sz="5000" dirty="0"/>
              <a:t> interface.</a:t>
            </a:r>
          </a:p>
          <a:p>
            <a:endParaRPr lang="en-US" dirty="0"/>
          </a:p>
          <a:p>
            <a:pPr>
              <a:buNone/>
            </a:pPr>
            <a:r>
              <a:rPr lang="en-US" sz="2500" b="1" dirty="0">
                <a:solidFill>
                  <a:srgbClr val="7F0055"/>
                </a:solidFill>
                <a:latin typeface="Consolas"/>
              </a:rPr>
              <a:t>public</a:t>
            </a:r>
            <a:r>
              <a:rPr lang="en-US" sz="2500" b="1" dirty="0">
                <a:solidFill>
                  <a:srgbClr val="000000"/>
                </a:solidFill>
                <a:latin typeface="Consolas"/>
              </a:rPr>
              <a:t> </a:t>
            </a:r>
            <a:r>
              <a:rPr lang="en-US" sz="2500" b="1" dirty="0">
                <a:solidFill>
                  <a:srgbClr val="7F0055"/>
                </a:solidFill>
                <a:latin typeface="Consolas"/>
              </a:rPr>
              <a:t>class</a:t>
            </a:r>
            <a:r>
              <a:rPr lang="en-US" sz="2500" b="1" dirty="0">
                <a:solidFill>
                  <a:srgbClr val="000000"/>
                </a:solidFill>
                <a:latin typeface="Consolas"/>
              </a:rPr>
              <a:t> </a:t>
            </a:r>
            <a:r>
              <a:rPr lang="en-US" sz="2500" b="1" dirty="0" err="1">
                <a:solidFill>
                  <a:srgbClr val="000000"/>
                </a:solidFill>
                <a:latin typeface="Consolas"/>
              </a:rPr>
              <a:t>MemberValidator</a:t>
            </a:r>
            <a:r>
              <a:rPr lang="en-US" sz="2500" b="1" dirty="0">
                <a:solidFill>
                  <a:srgbClr val="000000"/>
                </a:solidFill>
                <a:latin typeface="Consolas"/>
              </a:rPr>
              <a:t> </a:t>
            </a:r>
            <a:r>
              <a:rPr lang="en-US" sz="2500" b="1" dirty="0">
                <a:solidFill>
                  <a:srgbClr val="7F0055"/>
                </a:solidFill>
                <a:latin typeface="Consolas"/>
              </a:rPr>
              <a:t>implements</a:t>
            </a:r>
            <a:r>
              <a:rPr lang="en-US" sz="2500" b="1" dirty="0">
                <a:solidFill>
                  <a:srgbClr val="000000"/>
                </a:solidFill>
                <a:latin typeface="Consolas"/>
              </a:rPr>
              <a:t> </a:t>
            </a:r>
            <a:r>
              <a:rPr lang="en-US" sz="2500" b="1" dirty="0" err="1">
                <a:solidFill>
                  <a:srgbClr val="000000"/>
                </a:solidFill>
                <a:latin typeface="Consolas"/>
              </a:rPr>
              <a:t>Validator</a:t>
            </a:r>
            <a:r>
              <a:rPr lang="en-US" sz="2500" b="1" dirty="0">
                <a:solidFill>
                  <a:srgbClr val="000000"/>
                </a:solidFill>
                <a:latin typeface="Consolas"/>
              </a:rPr>
              <a:t> {</a:t>
            </a:r>
          </a:p>
          <a:p>
            <a:pPr lvl="1">
              <a:buNone/>
            </a:pPr>
            <a:r>
              <a:rPr lang="en-US" sz="2500" dirty="0">
                <a:solidFill>
                  <a:srgbClr val="646464"/>
                </a:solidFill>
                <a:latin typeface="Consolas"/>
              </a:rPr>
              <a:t>@Override</a:t>
            </a:r>
          </a:p>
          <a:p>
            <a:pPr lvl="1">
              <a:buNone/>
            </a:pPr>
            <a:r>
              <a:rPr lang="en-US" sz="2500" b="1" dirty="0">
                <a:solidFill>
                  <a:srgbClr val="7F0055"/>
                </a:solidFill>
                <a:latin typeface="Consolas"/>
              </a:rPr>
              <a:t>public</a:t>
            </a:r>
            <a:r>
              <a:rPr lang="en-US" sz="2500" b="1" dirty="0">
                <a:solidFill>
                  <a:srgbClr val="000000"/>
                </a:solidFill>
                <a:latin typeface="Consolas"/>
              </a:rPr>
              <a:t> </a:t>
            </a:r>
            <a:r>
              <a:rPr lang="en-US" sz="2500" b="1" dirty="0" err="1">
                <a:solidFill>
                  <a:srgbClr val="7F0055"/>
                </a:solidFill>
                <a:latin typeface="Consolas"/>
              </a:rPr>
              <a:t>boolean</a:t>
            </a:r>
            <a:r>
              <a:rPr lang="en-US" sz="2500" b="1" dirty="0">
                <a:solidFill>
                  <a:srgbClr val="000000"/>
                </a:solidFill>
                <a:latin typeface="Consolas"/>
              </a:rPr>
              <a:t> supports(Class&lt;?&gt; </a:t>
            </a:r>
            <a:r>
              <a:rPr lang="en-US" sz="2500" b="1" dirty="0">
                <a:solidFill>
                  <a:srgbClr val="6A3E3E"/>
                </a:solidFill>
                <a:latin typeface="Consolas"/>
              </a:rPr>
              <a:t>c</a:t>
            </a:r>
            <a:r>
              <a:rPr lang="en-US" sz="2500" b="1" dirty="0">
                <a:solidFill>
                  <a:srgbClr val="000000"/>
                </a:solidFill>
                <a:latin typeface="Consolas"/>
              </a:rPr>
              <a:t>) {</a:t>
            </a:r>
          </a:p>
          <a:p>
            <a:pPr lvl="1">
              <a:buNone/>
            </a:pPr>
            <a:r>
              <a:rPr lang="en-US" sz="2500" b="1" dirty="0">
                <a:solidFill>
                  <a:srgbClr val="7F0055"/>
                </a:solidFill>
                <a:latin typeface="Consolas"/>
              </a:rPr>
              <a:t>	return</a:t>
            </a:r>
            <a:r>
              <a:rPr lang="en-US" sz="2500" b="1" dirty="0">
                <a:solidFill>
                  <a:srgbClr val="000000"/>
                </a:solidFill>
                <a:latin typeface="Consolas"/>
              </a:rPr>
              <a:t> </a:t>
            </a:r>
            <a:r>
              <a:rPr lang="en-US" sz="2500" b="1" dirty="0" err="1">
                <a:solidFill>
                  <a:srgbClr val="000000"/>
                </a:solidFill>
                <a:latin typeface="Consolas"/>
              </a:rPr>
              <a:t>Member.</a:t>
            </a:r>
            <a:r>
              <a:rPr lang="en-US" sz="2500" b="1" dirty="0" err="1">
                <a:solidFill>
                  <a:srgbClr val="7F0055"/>
                </a:solidFill>
                <a:latin typeface="Consolas"/>
              </a:rPr>
              <a:t>class</a:t>
            </a:r>
            <a:r>
              <a:rPr lang="en-US" sz="2500" b="1" dirty="0" err="1">
                <a:solidFill>
                  <a:srgbClr val="000000"/>
                </a:solidFill>
                <a:latin typeface="Consolas"/>
              </a:rPr>
              <a:t>.isAssignableFrom</a:t>
            </a:r>
            <a:r>
              <a:rPr lang="en-US" sz="2500" b="1" dirty="0">
                <a:solidFill>
                  <a:srgbClr val="000000"/>
                </a:solidFill>
                <a:latin typeface="Consolas"/>
              </a:rPr>
              <a:t>(</a:t>
            </a:r>
            <a:r>
              <a:rPr lang="en-US" sz="2500" b="1" dirty="0">
                <a:solidFill>
                  <a:srgbClr val="6A3E3E"/>
                </a:solidFill>
                <a:latin typeface="Consolas"/>
              </a:rPr>
              <a:t>c</a:t>
            </a:r>
            <a:r>
              <a:rPr lang="en-US" sz="2500" b="1" dirty="0">
                <a:solidFill>
                  <a:srgbClr val="000000"/>
                </a:solidFill>
                <a:latin typeface="Consolas"/>
              </a:rPr>
              <a:t>);</a:t>
            </a:r>
          </a:p>
          <a:p>
            <a:pPr lvl="1">
              <a:buNone/>
            </a:pPr>
            <a:r>
              <a:rPr lang="en-US" sz="2500" dirty="0">
                <a:solidFill>
                  <a:srgbClr val="000000"/>
                </a:solidFill>
                <a:latin typeface="Consolas"/>
              </a:rPr>
              <a:t>}</a:t>
            </a:r>
          </a:p>
          <a:p>
            <a:pPr lvl="1">
              <a:buNone/>
            </a:pPr>
            <a:endParaRPr lang="en-US" sz="2500" dirty="0">
              <a:latin typeface="Consolas"/>
            </a:endParaRPr>
          </a:p>
          <a:p>
            <a:pPr lvl="1">
              <a:buNone/>
            </a:pPr>
            <a:r>
              <a:rPr lang="en-US" sz="2500" dirty="0">
                <a:solidFill>
                  <a:srgbClr val="646464"/>
                </a:solidFill>
                <a:latin typeface="Consolas"/>
              </a:rPr>
              <a:t>@Override</a:t>
            </a:r>
          </a:p>
          <a:p>
            <a:pPr lvl="1">
              <a:buNone/>
            </a:pPr>
            <a:r>
              <a:rPr lang="en-US" sz="2500" b="1" dirty="0">
                <a:solidFill>
                  <a:srgbClr val="7F0055"/>
                </a:solidFill>
                <a:latin typeface="Consolas"/>
              </a:rPr>
              <a:t>public</a:t>
            </a:r>
            <a:r>
              <a:rPr lang="en-US" sz="2500" b="1" dirty="0">
                <a:solidFill>
                  <a:srgbClr val="000000"/>
                </a:solidFill>
                <a:latin typeface="Consolas"/>
              </a:rPr>
              <a:t> </a:t>
            </a:r>
            <a:r>
              <a:rPr lang="en-US" sz="2500" b="1" dirty="0">
                <a:solidFill>
                  <a:srgbClr val="7F0055"/>
                </a:solidFill>
                <a:latin typeface="Consolas"/>
              </a:rPr>
              <a:t>void</a:t>
            </a:r>
            <a:r>
              <a:rPr lang="en-US" sz="2500" b="1" dirty="0">
                <a:solidFill>
                  <a:srgbClr val="000000"/>
                </a:solidFill>
                <a:latin typeface="Consolas"/>
              </a:rPr>
              <a:t> validate(Object </a:t>
            </a:r>
            <a:r>
              <a:rPr lang="en-US" sz="2500" b="1" dirty="0">
                <a:solidFill>
                  <a:srgbClr val="6A3E3E"/>
                </a:solidFill>
                <a:latin typeface="Consolas"/>
              </a:rPr>
              <a:t>command</a:t>
            </a:r>
            <a:r>
              <a:rPr lang="en-US" sz="2500" b="1" dirty="0">
                <a:solidFill>
                  <a:srgbClr val="000000"/>
                </a:solidFill>
                <a:latin typeface="Consolas"/>
              </a:rPr>
              <a:t>, Errors </a:t>
            </a:r>
            <a:r>
              <a:rPr lang="en-US" sz="2500" b="1" dirty="0" err="1">
                <a:solidFill>
                  <a:srgbClr val="6A3E3E"/>
                </a:solidFill>
                <a:latin typeface="Consolas"/>
              </a:rPr>
              <a:t>errors</a:t>
            </a:r>
            <a:r>
              <a:rPr lang="en-US" sz="2500" b="1" dirty="0">
                <a:solidFill>
                  <a:srgbClr val="000000"/>
                </a:solidFill>
                <a:latin typeface="Consolas"/>
              </a:rPr>
              <a:t>) {</a:t>
            </a:r>
          </a:p>
          <a:p>
            <a:pPr lvl="2">
              <a:buNone/>
            </a:pPr>
            <a:r>
              <a:rPr lang="en-US" sz="2500" dirty="0">
                <a:solidFill>
                  <a:srgbClr val="000000"/>
                </a:solidFill>
                <a:latin typeface="Consolas"/>
              </a:rPr>
              <a:t>String[] </a:t>
            </a:r>
            <a:r>
              <a:rPr lang="en-US" sz="2500" dirty="0" err="1">
                <a:solidFill>
                  <a:srgbClr val="6A3E3E"/>
                </a:solidFill>
                <a:latin typeface="Consolas"/>
              </a:rPr>
              <a:t>errorArgs</a:t>
            </a:r>
            <a:r>
              <a:rPr lang="en-US" sz="2500" dirty="0">
                <a:solidFill>
                  <a:srgbClr val="000000"/>
                </a:solidFill>
                <a:latin typeface="Consolas"/>
              </a:rPr>
              <a:t> = { </a:t>
            </a:r>
            <a:r>
              <a:rPr lang="en-US" sz="2500" dirty="0">
                <a:solidFill>
                  <a:srgbClr val="2A00FF"/>
                </a:solidFill>
                <a:latin typeface="Consolas"/>
              </a:rPr>
              <a:t>"First Name"</a:t>
            </a:r>
            <a:r>
              <a:rPr lang="en-US" sz="2500" dirty="0">
                <a:solidFill>
                  <a:srgbClr val="000000"/>
                </a:solidFill>
                <a:latin typeface="Consolas"/>
              </a:rPr>
              <a:t> };</a:t>
            </a:r>
          </a:p>
          <a:p>
            <a:pPr lvl="2">
              <a:buNone/>
            </a:pPr>
            <a:r>
              <a:rPr lang="en-US" sz="2500" dirty="0" err="1">
                <a:solidFill>
                  <a:srgbClr val="000000"/>
                </a:solidFill>
                <a:latin typeface="Consolas"/>
              </a:rPr>
              <a:t>ValidationUtils.</a:t>
            </a:r>
            <a:r>
              <a:rPr lang="en-US" sz="2500" i="1" dirty="0" err="1">
                <a:solidFill>
                  <a:srgbClr val="000000"/>
                </a:solidFill>
                <a:latin typeface="Consolas"/>
              </a:rPr>
              <a:t>rejectIfEmptyOrWhitespace</a:t>
            </a:r>
            <a:r>
              <a:rPr lang="en-US" sz="2500" i="1" dirty="0">
                <a:solidFill>
                  <a:srgbClr val="000000"/>
                </a:solidFill>
                <a:latin typeface="Consolas"/>
              </a:rPr>
              <a:t>(</a:t>
            </a:r>
            <a:r>
              <a:rPr lang="en-US" sz="2500" i="1" dirty="0">
                <a:solidFill>
                  <a:srgbClr val="6A3E3E"/>
                </a:solidFill>
                <a:latin typeface="Consolas"/>
              </a:rPr>
              <a:t>errors</a:t>
            </a:r>
            <a:r>
              <a:rPr lang="en-US" sz="2500" i="1" dirty="0">
                <a:solidFill>
                  <a:srgbClr val="000000"/>
                </a:solidFill>
                <a:latin typeface="Consolas"/>
              </a:rPr>
              <a:t>, </a:t>
            </a:r>
            <a:r>
              <a:rPr lang="en-US" sz="2500" i="1" dirty="0">
                <a:solidFill>
                  <a:srgbClr val="2A00FF"/>
                </a:solidFill>
                <a:latin typeface="Consolas"/>
              </a:rPr>
              <a:t>"</a:t>
            </a:r>
            <a:r>
              <a:rPr lang="en-US" sz="2500" i="1" dirty="0" err="1">
                <a:solidFill>
                  <a:srgbClr val="2A00FF"/>
                </a:solidFill>
                <a:latin typeface="Consolas"/>
              </a:rPr>
              <a:t>firstName</a:t>
            </a:r>
            <a:r>
              <a:rPr lang="en-US" sz="2500" i="1" dirty="0">
                <a:solidFill>
                  <a:srgbClr val="2A00FF"/>
                </a:solidFill>
                <a:latin typeface="Consolas"/>
              </a:rPr>
              <a:t>"</a:t>
            </a:r>
            <a:r>
              <a:rPr lang="en-US" sz="2500" i="1" dirty="0">
                <a:solidFill>
                  <a:srgbClr val="000000"/>
                </a:solidFill>
                <a:latin typeface="Consolas"/>
              </a:rPr>
              <a:t>, </a:t>
            </a:r>
            <a:r>
              <a:rPr lang="en-US" sz="2500" i="1" dirty="0">
                <a:solidFill>
                  <a:srgbClr val="2A00FF"/>
                </a:solidFill>
                <a:latin typeface="Consolas"/>
              </a:rPr>
              <a:t>"</a:t>
            </a:r>
            <a:r>
              <a:rPr lang="en-US" sz="2500" i="1" dirty="0" err="1">
                <a:solidFill>
                  <a:srgbClr val="2A00FF"/>
                </a:solidFill>
                <a:latin typeface="Consolas"/>
              </a:rPr>
              <a:t>NotEmpty</a:t>
            </a:r>
            <a:r>
              <a:rPr lang="en-US" sz="2500" i="1" dirty="0">
                <a:solidFill>
                  <a:srgbClr val="2A00FF"/>
                </a:solidFill>
                <a:latin typeface="Consolas"/>
              </a:rPr>
              <a:t>"</a:t>
            </a:r>
            <a:r>
              <a:rPr lang="en-US" sz="2500" i="1" dirty="0">
                <a:solidFill>
                  <a:srgbClr val="000000"/>
                </a:solidFill>
                <a:latin typeface="Consolas"/>
              </a:rPr>
              <a:t>, </a:t>
            </a:r>
            <a:r>
              <a:rPr lang="en-US" sz="2500" i="1" dirty="0" err="1">
                <a:solidFill>
                  <a:srgbClr val="6A3E3E"/>
                </a:solidFill>
                <a:latin typeface="Consolas"/>
              </a:rPr>
              <a:t>errorArgs</a:t>
            </a:r>
            <a:r>
              <a:rPr lang="en-US" sz="2500" i="1" dirty="0">
                <a:solidFill>
                  <a:srgbClr val="000000"/>
                </a:solidFill>
                <a:latin typeface="Consolas"/>
              </a:rPr>
              <a:t>);</a:t>
            </a:r>
          </a:p>
          <a:p>
            <a:pPr lvl="2">
              <a:buNone/>
            </a:pPr>
            <a:r>
              <a:rPr lang="en-US" sz="2500" dirty="0" err="1">
                <a:solidFill>
                  <a:srgbClr val="6A3E3E"/>
                </a:solidFill>
                <a:latin typeface="Consolas"/>
              </a:rPr>
              <a:t>errorArgs</a:t>
            </a:r>
            <a:r>
              <a:rPr lang="en-US" sz="2500" dirty="0">
                <a:solidFill>
                  <a:srgbClr val="000000"/>
                </a:solidFill>
                <a:latin typeface="Consolas"/>
              </a:rPr>
              <a:t> = </a:t>
            </a:r>
            <a:r>
              <a:rPr lang="en-US" sz="2500" b="1" dirty="0">
                <a:solidFill>
                  <a:srgbClr val="7F0055"/>
                </a:solidFill>
                <a:latin typeface="Consolas"/>
              </a:rPr>
              <a:t>new</a:t>
            </a:r>
            <a:r>
              <a:rPr lang="en-US" sz="2500" b="1" dirty="0">
                <a:solidFill>
                  <a:srgbClr val="000000"/>
                </a:solidFill>
                <a:latin typeface="Consolas"/>
              </a:rPr>
              <a:t> String[] { </a:t>
            </a:r>
            <a:r>
              <a:rPr lang="en-US" sz="2500" b="1" dirty="0">
                <a:solidFill>
                  <a:srgbClr val="2A00FF"/>
                </a:solidFill>
                <a:latin typeface="Consolas"/>
              </a:rPr>
              <a:t>"Last Name"</a:t>
            </a:r>
            <a:r>
              <a:rPr lang="en-US" sz="2500" b="1" dirty="0">
                <a:solidFill>
                  <a:srgbClr val="000000"/>
                </a:solidFill>
                <a:latin typeface="Consolas"/>
              </a:rPr>
              <a:t> };</a:t>
            </a:r>
          </a:p>
          <a:p>
            <a:pPr lvl="2">
              <a:buNone/>
            </a:pPr>
            <a:r>
              <a:rPr lang="en-US" sz="2500" dirty="0" err="1">
                <a:solidFill>
                  <a:srgbClr val="000000"/>
                </a:solidFill>
                <a:latin typeface="Consolas"/>
              </a:rPr>
              <a:t>ValidationUtils.</a:t>
            </a:r>
            <a:r>
              <a:rPr lang="en-US" sz="2500" i="1" dirty="0" err="1">
                <a:solidFill>
                  <a:srgbClr val="000000"/>
                </a:solidFill>
                <a:latin typeface="Consolas"/>
              </a:rPr>
              <a:t>rejectIfEmptyOrWhitespace</a:t>
            </a:r>
            <a:r>
              <a:rPr lang="en-US" sz="2500" i="1" dirty="0">
                <a:solidFill>
                  <a:srgbClr val="000000"/>
                </a:solidFill>
                <a:latin typeface="Consolas"/>
              </a:rPr>
              <a:t>(</a:t>
            </a:r>
            <a:r>
              <a:rPr lang="en-US" sz="2500" i="1" dirty="0">
                <a:solidFill>
                  <a:srgbClr val="6A3E3E"/>
                </a:solidFill>
                <a:latin typeface="Consolas"/>
              </a:rPr>
              <a:t>errors</a:t>
            </a:r>
            <a:r>
              <a:rPr lang="en-US" sz="2500" i="1" dirty="0">
                <a:solidFill>
                  <a:srgbClr val="000000"/>
                </a:solidFill>
                <a:latin typeface="Consolas"/>
              </a:rPr>
              <a:t>, </a:t>
            </a:r>
            <a:r>
              <a:rPr lang="en-US" sz="2500" i="1" dirty="0">
                <a:solidFill>
                  <a:srgbClr val="2A00FF"/>
                </a:solidFill>
                <a:latin typeface="Consolas"/>
              </a:rPr>
              <a:t>"</a:t>
            </a:r>
            <a:r>
              <a:rPr lang="en-US" sz="2500" i="1" dirty="0" err="1">
                <a:solidFill>
                  <a:srgbClr val="2A00FF"/>
                </a:solidFill>
                <a:latin typeface="Consolas"/>
              </a:rPr>
              <a:t>LastName</a:t>
            </a:r>
            <a:r>
              <a:rPr lang="en-US" sz="2500" i="1" dirty="0">
                <a:solidFill>
                  <a:srgbClr val="2A00FF"/>
                </a:solidFill>
                <a:latin typeface="Consolas"/>
              </a:rPr>
              <a:t>"</a:t>
            </a:r>
            <a:r>
              <a:rPr lang="en-US" sz="2500" i="1" dirty="0">
                <a:solidFill>
                  <a:srgbClr val="000000"/>
                </a:solidFill>
                <a:latin typeface="Consolas"/>
              </a:rPr>
              <a:t>, </a:t>
            </a:r>
            <a:r>
              <a:rPr lang="en-US" sz="2500" i="1" dirty="0">
                <a:solidFill>
                  <a:srgbClr val="2A00FF"/>
                </a:solidFill>
                <a:latin typeface="Consolas"/>
              </a:rPr>
              <a:t>"</a:t>
            </a:r>
            <a:r>
              <a:rPr lang="en-US" sz="2500" i="1" dirty="0" err="1">
                <a:solidFill>
                  <a:srgbClr val="2A00FF"/>
                </a:solidFill>
                <a:latin typeface="Consolas"/>
              </a:rPr>
              <a:t>NotEmpty</a:t>
            </a:r>
            <a:r>
              <a:rPr lang="en-US" sz="2500" i="1" dirty="0">
                <a:solidFill>
                  <a:srgbClr val="2A00FF"/>
                </a:solidFill>
                <a:latin typeface="Consolas"/>
              </a:rPr>
              <a:t>"</a:t>
            </a:r>
            <a:r>
              <a:rPr lang="en-US" sz="2500" i="1" dirty="0">
                <a:solidFill>
                  <a:srgbClr val="000000"/>
                </a:solidFill>
                <a:latin typeface="Consolas"/>
              </a:rPr>
              <a:t>, </a:t>
            </a:r>
            <a:r>
              <a:rPr lang="en-US" sz="2500" i="1" dirty="0" err="1">
                <a:solidFill>
                  <a:srgbClr val="6A3E3E"/>
                </a:solidFill>
                <a:latin typeface="Consolas"/>
              </a:rPr>
              <a:t>errorArgs</a:t>
            </a:r>
            <a:r>
              <a:rPr lang="en-US" sz="2500" i="1" dirty="0">
                <a:solidFill>
                  <a:srgbClr val="000000"/>
                </a:solidFill>
                <a:latin typeface="Consolas"/>
              </a:rPr>
              <a:t>);</a:t>
            </a:r>
          </a:p>
          <a:p>
            <a:pPr lvl="2">
              <a:buNone/>
            </a:pPr>
            <a:r>
              <a:rPr lang="en-US" sz="2500" dirty="0">
                <a:solidFill>
                  <a:srgbClr val="000000"/>
                </a:solidFill>
                <a:latin typeface="Consolas"/>
              </a:rPr>
              <a:t>Member </a:t>
            </a:r>
            <a:r>
              <a:rPr lang="en-US" sz="2500" dirty="0" err="1">
                <a:solidFill>
                  <a:srgbClr val="6A3E3E"/>
                </a:solidFill>
                <a:latin typeface="Consolas"/>
              </a:rPr>
              <a:t>member</a:t>
            </a:r>
            <a:r>
              <a:rPr lang="en-US" sz="2500" dirty="0">
                <a:solidFill>
                  <a:srgbClr val="000000"/>
                </a:solidFill>
                <a:latin typeface="Consolas"/>
              </a:rPr>
              <a:t> = (Member) </a:t>
            </a:r>
            <a:r>
              <a:rPr lang="en-US" sz="2500" dirty="0">
                <a:solidFill>
                  <a:srgbClr val="6A3E3E"/>
                </a:solidFill>
                <a:latin typeface="Consolas"/>
              </a:rPr>
              <a:t>command</a:t>
            </a:r>
            <a:r>
              <a:rPr lang="en-US" sz="2500" dirty="0">
                <a:solidFill>
                  <a:srgbClr val="000000"/>
                </a:solidFill>
                <a:latin typeface="Consolas"/>
              </a:rPr>
              <a:t>;</a:t>
            </a:r>
          </a:p>
          <a:p>
            <a:pPr lvl="2">
              <a:buNone/>
            </a:pPr>
            <a:endParaRPr lang="en-US" sz="2500" dirty="0">
              <a:solidFill>
                <a:srgbClr val="000000"/>
              </a:solidFill>
              <a:latin typeface="Consolas"/>
            </a:endParaRPr>
          </a:p>
          <a:p>
            <a:pPr lvl="2">
              <a:buNone/>
            </a:pPr>
            <a:r>
              <a:rPr lang="en-US" sz="2500" b="1" dirty="0">
                <a:solidFill>
                  <a:srgbClr val="7F0055"/>
                </a:solidFill>
                <a:latin typeface="Consolas"/>
              </a:rPr>
              <a:t>if</a:t>
            </a:r>
            <a:r>
              <a:rPr lang="en-US" sz="2500" b="1" dirty="0">
                <a:solidFill>
                  <a:srgbClr val="000000"/>
                </a:solidFill>
                <a:latin typeface="Consolas"/>
              </a:rPr>
              <a:t> (</a:t>
            </a:r>
            <a:r>
              <a:rPr lang="en-US" sz="2500" b="1" dirty="0" err="1">
                <a:solidFill>
                  <a:srgbClr val="6A3E3E"/>
                </a:solidFill>
                <a:latin typeface="Consolas"/>
              </a:rPr>
              <a:t>member</a:t>
            </a:r>
            <a:r>
              <a:rPr lang="en-US" sz="2500" b="1" dirty="0" err="1">
                <a:solidFill>
                  <a:srgbClr val="000000"/>
                </a:solidFill>
                <a:latin typeface="Consolas"/>
              </a:rPr>
              <a:t>.getMemberNumber</a:t>
            </a:r>
            <a:r>
              <a:rPr lang="en-US" sz="2500" b="1" dirty="0">
                <a:solidFill>
                  <a:srgbClr val="000000"/>
                </a:solidFill>
                <a:latin typeface="Consolas"/>
              </a:rPr>
              <a:t>() == </a:t>
            </a:r>
            <a:r>
              <a:rPr lang="en-US" sz="2500" b="1" dirty="0">
                <a:solidFill>
                  <a:srgbClr val="7F0055"/>
                </a:solidFill>
                <a:latin typeface="Consolas"/>
              </a:rPr>
              <a:t>null</a:t>
            </a:r>
            <a:r>
              <a:rPr lang="en-US" sz="2500" b="1" dirty="0">
                <a:solidFill>
                  <a:srgbClr val="000000"/>
                </a:solidFill>
                <a:latin typeface="Consolas"/>
              </a:rPr>
              <a:t> || </a:t>
            </a:r>
            <a:r>
              <a:rPr lang="en-US" sz="2500" b="1" dirty="0" err="1">
                <a:solidFill>
                  <a:srgbClr val="6A3E3E"/>
                </a:solidFill>
                <a:latin typeface="Consolas"/>
              </a:rPr>
              <a:t>member</a:t>
            </a:r>
            <a:r>
              <a:rPr lang="en-US" sz="2500" b="1" dirty="0" err="1">
                <a:solidFill>
                  <a:srgbClr val="000000"/>
                </a:solidFill>
                <a:latin typeface="Consolas"/>
              </a:rPr>
              <a:t>.getMemberNumber</a:t>
            </a:r>
            <a:r>
              <a:rPr lang="en-US" sz="2500" b="1" dirty="0">
                <a:solidFill>
                  <a:srgbClr val="000000"/>
                </a:solidFill>
                <a:latin typeface="Consolas"/>
              </a:rPr>
              <a:t>() &lt;= 0)</a:t>
            </a:r>
          </a:p>
          <a:p>
            <a:pPr lvl="2">
              <a:buNone/>
            </a:pPr>
            <a:r>
              <a:rPr lang="en-US" sz="2500" dirty="0">
                <a:solidFill>
                  <a:srgbClr val="6A3E3E"/>
                </a:solidFill>
                <a:latin typeface="Consolas"/>
              </a:rPr>
              <a:t>	</a:t>
            </a:r>
            <a:r>
              <a:rPr lang="en-US" sz="2500" dirty="0" err="1">
                <a:solidFill>
                  <a:srgbClr val="6A3E3E"/>
                </a:solidFill>
                <a:latin typeface="Consolas"/>
              </a:rPr>
              <a:t>errors</a:t>
            </a:r>
            <a:r>
              <a:rPr lang="en-US" sz="2500" dirty="0" err="1">
                <a:solidFill>
                  <a:srgbClr val="000000"/>
                </a:solidFill>
                <a:latin typeface="Consolas"/>
              </a:rPr>
              <a:t>.rejectValue</a:t>
            </a:r>
            <a:r>
              <a:rPr lang="en-US" sz="2500" dirty="0">
                <a:solidFill>
                  <a:srgbClr val="000000"/>
                </a:solidFill>
                <a:latin typeface="Consolas"/>
              </a:rPr>
              <a:t>(</a:t>
            </a:r>
            <a:r>
              <a:rPr lang="en-US" sz="2500" dirty="0">
                <a:solidFill>
                  <a:srgbClr val="2A00FF"/>
                </a:solidFill>
                <a:latin typeface="Consolas"/>
              </a:rPr>
              <a:t>"</a:t>
            </a:r>
            <a:r>
              <a:rPr lang="en-US" sz="2500" dirty="0" err="1">
                <a:solidFill>
                  <a:srgbClr val="2A00FF"/>
                </a:solidFill>
                <a:latin typeface="Consolas"/>
              </a:rPr>
              <a:t>memberNumber</a:t>
            </a:r>
            <a:r>
              <a:rPr lang="en-US" sz="2500" dirty="0">
                <a:solidFill>
                  <a:srgbClr val="2A00FF"/>
                </a:solidFill>
                <a:latin typeface="Consolas"/>
              </a:rPr>
              <a:t>"</a:t>
            </a:r>
            <a:r>
              <a:rPr lang="en-US" sz="2500" dirty="0">
                <a:solidFill>
                  <a:srgbClr val="000000"/>
                </a:solidFill>
                <a:latin typeface="Consolas"/>
              </a:rPr>
              <a:t>, </a:t>
            </a:r>
            <a:r>
              <a:rPr lang="en-US" sz="2500" dirty="0">
                <a:solidFill>
                  <a:srgbClr val="2A00FF"/>
                </a:solidFill>
                <a:latin typeface="Consolas"/>
              </a:rPr>
              <a:t>"</a:t>
            </a:r>
            <a:r>
              <a:rPr lang="en-US" sz="2500" dirty="0" err="1">
                <a:solidFill>
                  <a:srgbClr val="2A00FF"/>
                </a:solidFill>
                <a:latin typeface="Consolas"/>
              </a:rPr>
              <a:t>Member.Number.lessthan</a:t>
            </a:r>
            <a:r>
              <a:rPr lang="en-US" sz="2500" dirty="0">
                <a:solidFill>
                  <a:srgbClr val="2A00FF"/>
                </a:solidFill>
                <a:latin typeface="Consolas"/>
              </a:rPr>
              <a:t>"</a:t>
            </a:r>
            <a:r>
              <a:rPr lang="en-US" sz="2500" dirty="0">
                <a:solidFill>
                  <a:srgbClr val="000000"/>
                </a:solidFill>
                <a:latin typeface="Consolas"/>
              </a:rPr>
              <a:t>);</a:t>
            </a:r>
          </a:p>
          <a:p>
            <a:pPr lvl="2">
              <a:buNone/>
            </a:pPr>
            <a:r>
              <a:rPr lang="en-US" sz="2500" b="1" dirty="0">
                <a:solidFill>
                  <a:srgbClr val="7F0055"/>
                </a:solidFill>
                <a:latin typeface="Consolas"/>
              </a:rPr>
              <a:t>if</a:t>
            </a:r>
            <a:r>
              <a:rPr lang="en-US" sz="2500" b="1" dirty="0">
                <a:solidFill>
                  <a:srgbClr val="000000"/>
                </a:solidFill>
                <a:latin typeface="Consolas"/>
              </a:rPr>
              <a:t> (</a:t>
            </a:r>
            <a:r>
              <a:rPr lang="en-US" sz="2500" b="1" dirty="0" err="1">
                <a:solidFill>
                  <a:srgbClr val="6A3E3E"/>
                </a:solidFill>
                <a:latin typeface="Consolas"/>
              </a:rPr>
              <a:t>member</a:t>
            </a:r>
            <a:r>
              <a:rPr lang="en-US" sz="2500" b="1" dirty="0" err="1">
                <a:solidFill>
                  <a:srgbClr val="000000"/>
                </a:solidFill>
                <a:latin typeface="Consolas"/>
              </a:rPr>
              <a:t>.getAge</a:t>
            </a:r>
            <a:r>
              <a:rPr lang="en-US" sz="2500" b="1" dirty="0">
                <a:solidFill>
                  <a:srgbClr val="000000"/>
                </a:solidFill>
                <a:latin typeface="Consolas"/>
              </a:rPr>
              <a:t>() &lt; 18)</a:t>
            </a:r>
          </a:p>
          <a:p>
            <a:pPr lvl="2">
              <a:buNone/>
            </a:pPr>
            <a:r>
              <a:rPr lang="en-US" sz="2500" dirty="0">
                <a:solidFill>
                  <a:srgbClr val="6A3E3E"/>
                </a:solidFill>
                <a:latin typeface="Consolas"/>
              </a:rPr>
              <a:t>	</a:t>
            </a:r>
            <a:r>
              <a:rPr lang="en-US" sz="2500" dirty="0" err="1">
                <a:solidFill>
                  <a:srgbClr val="6A3E3E"/>
                </a:solidFill>
                <a:latin typeface="Consolas"/>
              </a:rPr>
              <a:t>errors</a:t>
            </a:r>
            <a:r>
              <a:rPr lang="en-US" sz="2500" dirty="0" err="1">
                <a:solidFill>
                  <a:srgbClr val="000000"/>
                </a:solidFill>
                <a:latin typeface="Consolas"/>
              </a:rPr>
              <a:t>.rejectValue</a:t>
            </a:r>
            <a:r>
              <a:rPr lang="en-US" sz="2500" dirty="0">
                <a:solidFill>
                  <a:srgbClr val="000000"/>
                </a:solidFill>
                <a:latin typeface="Consolas"/>
              </a:rPr>
              <a:t>(</a:t>
            </a:r>
            <a:r>
              <a:rPr lang="en-US" sz="2500" dirty="0">
                <a:solidFill>
                  <a:srgbClr val="2A00FF"/>
                </a:solidFill>
                <a:latin typeface="Consolas"/>
              </a:rPr>
              <a:t>"age"</a:t>
            </a:r>
            <a:r>
              <a:rPr lang="en-US" sz="2500" dirty="0">
                <a:solidFill>
                  <a:srgbClr val="000000"/>
                </a:solidFill>
                <a:latin typeface="Consolas"/>
              </a:rPr>
              <a:t>, </a:t>
            </a:r>
            <a:r>
              <a:rPr lang="en-US" sz="2500" dirty="0">
                <a:solidFill>
                  <a:srgbClr val="2A00FF"/>
                </a:solidFill>
                <a:latin typeface="Consolas"/>
              </a:rPr>
              <a:t>"</a:t>
            </a:r>
            <a:r>
              <a:rPr lang="en-US" sz="2500" dirty="0" err="1">
                <a:solidFill>
                  <a:srgbClr val="2A00FF"/>
                </a:solidFill>
                <a:latin typeface="Consolas"/>
              </a:rPr>
              <a:t>Member.age</a:t>
            </a:r>
            <a:r>
              <a:rPr lang="en-US" sz="2500" dirty="0">
                <a:solidFill>
                  <a:srgbClr val="2A00FF"/>
                </a:solidFill>
                <a:latin typeface="Consolas"/>
              </a:rPr>
              <a:t>"</a:t>
            </a:r>
            <a:r>
              <a:rPr lang="en-US" sz="2500" dirty="0">
                <a:solidFill>
                  <a:srgbClr val="000000"/>
                </a:solidFill>
                <a:latin typeface="Consolas"/>
              </a:rPr>
              <a:t>);</a:t>
            </a:r>
          </a:p>
          <a:p>
            <a:pPr lvl="1">
              <a:buNone/>
            </a:pPr>
            <a:r>
              <a:rPr lang="en-US" sz="2500" dirty="0">
                <a:solidFill>
                  <a:srgbClr val="000000"/>
                </a:solidFill>
                <a:latin typeface="Consolas"/>
              </a:rPr>
              <a:t>}</a:t>
            </a:r>
          </a:p>
          <a:p>
            <a:pPr>
              <a:buNone/>
            </a:pPr>
            <a:endParaRPr lang="en-US" sz="2500" dirty="0">
              <a:latin typeface="Consolas"/>
            </a:endParaRPr>
          </a:p>
          <a:p>
            <a:pPr>
              <a:buNone/>
            </a:pPr>
            <a:r>
              <a:rPr lang="en-US" sz="2500" dirty="0">
                <a:solidFill>
                  <a:srgbClr val="000000"/>
                </a:solidFill>
                <a:latin typeface="Consolas"/>
              </a:rPr>
              <a:t>}</a:t>
            </a:r>
            <a:endParaRPr lang="en-US" sz="2500"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Validation (cont.)</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19</a:t>
            </a:fld>
            <a:endParaRPr lang="en-US"/>
          </a:p>
        </p:txBody>
      </p:sp>
      <p:sp>
        <p:nvSpPr>
          <p:cNvPr id="4" name="Content Placeholder 3"/>
          <p:cNvSpPr>
            <a:spLocks noGrp="1"/>
          </p:cNvSpPr>
          <p:nvPr>
            <p:ph sz="quarter" idx="1"/>
          </p:nvPr>
        </p:nvSpPr>
        <p:spPr>
          <a:xfrm>
            <a:off x="457200" y="1219200"/>
            <a:ext cx="8229600" cy="5257800"/>
          </a:xfrm>
        </p:spPr>
        <p:txBody>
          <a:bodyPr>
            <a:normAutofit fontScale="70000" lnSpcReduction="20000"/>
          </a:bodyPr>
          <a:lstStyle/>
          <a:p>
            <a:pPr lvl="0"/>
            <a:r>
              <a:rPr lang="en-US" dirty="0" err="1"/>
              <a:t>InitBinder</a:t>
            </a:r>
            <a:r>
              <a:rPr lang="en-US" dirty="0"/>
              <a:t> setting of </a:t>
            </a:r>
            <a:r>
              <a:rPr lang="en-US" dirty="0" err="1"/>
              <a:t>validator</a:t>
            </a:r>
            <a:r>
              <a:rPr lang="en-US" dirty="0"/>
              <a:t> can be used with </a:t>
            </a:r>
            <a:r>
              <a:rPr lang="en-US" dirty="0">
                <a:latin typeface="Courier New" pitchFamily="49" charset="0"/>
                <a:cs typeface="Courier New" pitchFamily="49" charset="0"/>
              </a:rPr>
              <a:t>@Valid</a:t>
            </a:r>
          </a:p>
          <a:p>
            <a:pPr lvl="1">
              <a:buNone/>
            </a:pPr>
            <a:r>
              <a:rPr lang="en-US" sz="2000" dirty="0">
                <a:solidFill>
                  <a:srgbClr val="646464"/>
                </a:solidFill>
                <a:latin typeface="Consolas"/>
              </a:rPr>
              <a:t>@</a:t>
            </a:r>
            <a:r>
              <a:rPr lang="en-US" sz="2000" dirty="0" err="1">
                <a:solidFill>
                  <a:srgbClr val="646464"/>
                </a:solidFill>
                <a:latin typeface="Consolas"/>
              </a:rPr>
              <a:t>InitBinder</a:t>
            </a:r>
            <a:endParaRPr lang="en-US" sz="2000" dirty="0">
              <a:solidFill>
                <a:srgbClr val="646464"/>
              </a:solidFill>
              <a:latin typeface="Consolas"/>
            </a:endParaRPr>
          </a:p>
          <a:p>
            <a:pPr lvl="1">
              <a:buNone/>
            </a:pPr>
            <a:r>
              <a:rPr lang="en-US" sz="2000" b="1" dirty="0">
                <a:solidFill>
                  <a:srgbClr val="7F0055"/>
                </a:solidFill>
                <a:latin typeface="Consolas"/>
              </a:rPr>
              <a:t>protected</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a:t>
            </a:r>
            <a:r>
              <a:rPr lang="en-US" sz="2000" b="1" dirty="0" err="1">
                <a:solidFill>
                  <a:srgbClr val="000000"/>
                </a:solidFill>
                <a:latin typeface="Consolas"/>
              </a:rPr>
              <a:t>initBinder</a:t>
            </a:r>
            <a:r>
              <a:rPr lang="en-US" sz="2000" b="1" dirty="0">
                <a:solidFill>
                  <a:srgbClr val="000000"/>
                </a:solidFill>
                <a:latin typeface="Consolas"/>
              </a:rPr>
              <a:t>(</a:t>
            </a:r>
            <a:r>
              <a:rPr lang="en-US" sz="2000" b="1" dirty="0" err="1">
                <a:solidFill>
                  <a:srgbClr val="000000"/>
                </a:solidFill>
                <a:latin typeface="Consolas"/>
              </a:rPr>
              <a:t>WebDataBinder</a:t>
            </a:r>
            <a:r>
              <a:rPr lang="en-US" sz="2000" b="1" dirty="0">
                <a:solidFill>
                  <a:srgbClr val="000000"/>
                </a:solidFill>
                <a:latin typeface="Consolas"/>
              </a:rPr>
              <a:t> </a:t>
            </a:r>
            <a:r>
              <a:rPr lang="en-US" sz="2000" b="1" dirty="0">
                <a:solidFill>
                  <a:srgbClr val="6A3E3E"/>
                </a:solidFill>
                <a:latin typeface="Consolas"/>
              </a:rPr>
              <a:t>binder</a:t>
            </a:r>
            <a:r>
              <a:rPr lang="en-US" sz="2000" b="1" dirty="0">
                <a:solidFill>
                  <a:srgbClr val="000000"/>
                </a:solidFill>
                <a:latin typeface="Consolas"/>
              </a:rPr>
              <a:t>) {</a:t>
            </a:r>
          </a:p>
          <a:p>
            <a:pPr lvl="1">
              <a:buNone/>
            </a:pPr>
            <a:r>
              <a:rPr lang="en-US" sz="2000" dirty="0">
                <a:solidFill>
                  <a:srgbClr val="6A3E3E"/>
                </a:solidFill>
                <a:latin typeface="Consolas"/>
              </a:rPr>
              <a:t>	</a:t>
            </a:r>
            <a:r>
              <a:rPr lang="en-US" sz="2000" dirty="0" err="1">
                <a:solidFill>
                  <a:srgbClr val="6A3E3E"/>
                </a:solidFill>
                <a:latin typeface="Consolas"/>
              </a:rPr>
              <a:t>binder</a:t>
            </a:r>
            <a:r>
              <a:rPr lang="en-US" sz="2000" dirty="0" err="1">
                <a:solidFill>
                  <a:srgbClr val="000000"/>
                </a:solidFill>
                <a:latin typeface="Consolas"/>
              </a:rPr>
              <a:t>.setValidator</a:t>
            </a:r>
            <a:r>
              <a:rPr lang="en-US" sz="2000" dirty="0">
                <a:solidFill>
                  <a:srgbClr val="000000"/>
                </a:solidFill>
                <a:latin typeface="Consolas"/>
              </a:rPr>
              <a:t>(</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MemberValidator</a:t>
            </a:r>
            <a:r>
              <a:rPr lang="en-US" sz="2000" b="1" dirty="0">
                <a:solidFill>
                  <a:srgbClr val="000000"/>
                </a:solidFill>
                <a:latin typeface="Consolas"/>
              </a:rPr>
              <a:t>());</a:t>
            </a:r>
          </a:p>
          <a:p>
            <a:pPr lvl="1">
              <a:buNone/>
            </a:pPr>
            <a:r>
              <a:rPr lang="en-US" sz="2000" dirty="0">
                <a:solidFill>
                  <a:srgbClr val="000000"/>
                </a:solidFill>
                <a:latin typeface="Consolas"/>
              </a:rPr>
              <a:t>}</a:t>
            </a:r>
          </a:p>
          <a:p>
            <a:endParaRPr lang="en-US" sz="1800" dirty="0">
              <a:latin typeface="Consolas"/>
            </a:endParaRPr>
          </a:p>
          <a:p>
            <a:r>
              <a:rPr lang="en-US" dirty="0"/>
              <a:t>100% Manual Does NOT use </a:t>
            </a:r>
            <a:r>
              <a:rPr lang="en-US" dirty="0">
                <a:latin typeface="Courier New" pitchFamily="49" charset="0"/>
                <a:cs typeface="Courier New" pitchFamily="49" charset="0"/>
              </a:rPr>
              <a:t>@Valid</a:t>
            </a:r>
            <a:r>
              <a:rPr lang="en-US" dirty="0"/>
              <a:t>; Looks like this:</a:t>
            </a:r>
          </a:p>
          <a:p>
            <a:endParaRPr lang="en-US" sz="1300" dirty="0"/>
          </a:p>
          <a:p>
            <a:pPr lvl="1">
              <a:buNone/>
            </a:pPr>
            <a:r>
              <a:rPr lang="en-US" sz="1900" dirty="0">
                <a:solidFill>
                  <a:srgbClr val="646464"/>
                </a:solidFill>
                <a:latin typeface="Consolas"/>
              </a:rPr>
              <a:t>@</a:t>
            </a:r>
            <a:r>
              <a:rPr lang="en-US" sz="1900" dirty="0" err="1">
                <a:solidFill>
                  <a:srgbClr val="646464"/>
                </a:solidFill>
                <a:latin typeface="Consolas"/>
              </a:rPr>
              <a:t>RequestMapping</a:t>
            </a:r>
            <a:r>
              <a:rPr lang="en-US" sz="1900" dirty="0">
                <a:solidFill>
                  <a:srgbClr val="000000"/>
                </a:solidFill>
                <a:latin typeface="Consolas"/>
              </a:rPr>
              <a:t>(value = </a:t>
            </a:r>
            <a:r>
              <a:rPr lang="en-US" sz="1900" dirty="0">
                <a:solidFill>
                  <a:srgbClr val="2A00FF"/>
                </a:solidFill>
                <a:latin typeface="Consolas"/>
              </a:rPr>
              <a:t>"/add"</a:t>
            </a:r>
            <a:r>
              <a:rPr lang="en-US" sz="1900" dirty="0">
                <a:solidFill>
                  <a:srgbClr val="000000"/>
                </a:solidFill>
                <a:latin typeface="Consolas"/>
              </a:rPr>
              <a:t>, method = RequestMethod.</a:t>
            </a:r>
            <a:r>
              <a:rPr lang="en-US" sz="1900" b="1" i="1" dirty="0">
                <a:solidFill>
                  <a:srgbClr val="0000C0"/>
                </a:solidFill>
                <a:latin typeface="Consolas"/>
              </a:rPr>
              <a:t>POST</a:t>
            </a:r>
            <a:r>
              <a:rPr lang="en-US" sz="1900" b="1" i="1" dirty="0">
                <a:solidFill>
                  <a:srgbClr val="000000"/>
                </a:solidFill>
                <a:latin typeface="Consolas"/>
              </a:rPr>
              <a:t>)</a:t>
            </a:r>
          </a:p>
          <a:p>
            <a:pPr lvl="1">
              <a:buNone/>
            </a:pPr>
            <a:r>
              <a:rPr lang="en-US" sz="1900" b="1" dirty="0">
                <a:solidFill>
                  <a:srgbClr val="7F0055"/>
                </a:solidFill>
                <a:latin typeface="Consolas"/>
              </a:rPr>
              <a:t>public</a:t>
            </a:r>
            <a:r>
              <a:rPr lang="en-US" sz="1900" b="1" dirty="0">
                <a:solidFill>
                  <a:srgbClr val="000000"/>
                </a:solidFill>
                <a:latin typeface="Consolas"/>
              </a:rPr>
              <a:t> String </a:t>
            </a:r>
            <a:r>
              <a:rPr lang="en-US" sz="1900" b="1" dirty="0" err="1">
                <a:solidFill>
                  <a:srgbClr val="000000"/>
                </a:solidFill>
                <a:latin typeface="Consolas"/>
              </a:rPr>
              <a:t>processAddNewMemberForm</a:t>
            </a:r>
            <a:r>
              <a:rPr lang="en-US" sz="1900" b="1" dirty="0">
                <a:solidFill>
                  <a:srgbClr val="000000"/>
                </a:solidFill>
                <a:latin typeface="Consolas"/>
              </a:rPr>
              <a:t>(</a:t>
            </a:r>
            <a:r>
              <a:rPr lang="en-US" sz="1900" b="1" dirty="0">
                <a:solidFill>
                  <a:srgbClr val="646464"/>
                </a:solidFill>
                <a:latin typeface="Consolas"/>
              </a:rPr>
              <a:t>@</a:t>
            </a:r>
            <a:r>
              <a:rPr lang="en-US" sz="1900" b="1" dirty="0" err="1">
                <a:solidFill>
                  <a:srgbClr val="646464"/>
                </a:solidFill>
                <a:latin typeface="Consolas"/>
              </a:rPr>
              <a:t>ModelAttribute</a:t>
            </a:r>
            <a:r>
              <a:rPr lang="en-US" sz="1900" b="1" dirty="0">
                <a:solidFill>
                  <a:srgbClr val="000000"/>
                </a:solidFill>
                <a:latin typeface="Consolas"/>
              </a:rPr>
              <a:t>(</a:t>
            </a:r>
            <a:r>
              <a:rPr lang="en-US" sz="1900" b="1" dirty="0">
                <a:solidFill>
                  <a:srgbClr val="2A00FF"/>
                </a:solidFill>
                <a:latin typeface="Consolas"/>
              </a:rPr>
              <a:t>"</a:t>
            </a:r>
            <a:r>
              <a:rPr lang="en-US" sz="1900" b="1" dirty="0" err="1">
                <a:solidFill>
                  <a:srgbClr val="2A00FF"/>
                </a:solidFill>
                <a:latin typeface="Consolas"/>
              </a:rPr>
              <a:t>newMember</a:t>
            </a:r>
            <a:r>
              <a:rPr lang="en-US" sz="1900" b="1" dirty="0">
                <a:solidFill>
                  <a:srgbClr val="2A00FF"/>
                </a:solidFill>
                <a:latin typeface="Consolas"/>
              </a:rPr>
              <a:t>"</a:t>
            </a:r>
            <a:r>
              <a:rPr lang="en-US" sz="1900" b="1" dirty="0">
                <a:solidFill>
                  <a:srgbClr val="000000"/>
                </a:solidFill>
                <a:latin typeface="Consolas"/>
              </a:rPr>
              <a:t>) Member </a:t>
            </a:r>
            <a:r>
              <a:rPr lang="en-US" sz="1900" b="1" dirty="0" err="1">
                <a:solidFill>
                  <a:srgbClr val="6A3E3E"/>
                </a:solidFill>
                <a:latin typeface="Consolas"/>
              </a:rPr>
              <a:t>memberToBeAdded</a:t>
            </a:r>
            <a:r>
              <a:rPr lang="en-US" sz="1900" b="1" dirty="0">
                <a:solidFill>
                  <a:srgbClr val="000000"/>
                </a:solidFill>
                <a:latin typeface="Consolas"/>
              </a:rPr>
              <a:t>, </a:t>
            </a:r>
            <a:r>
              <a:rPr lang="en-US" sz="1900" dirty="0" err="1">
                <a:solidFill>
                  <a:srgbClr val="000000"/>
                </a:solidFill>
                <a:latin typeface="Consolas"/>
              </a:rPr>
              <a:t>BindingResult</a:t>
            </a:r>
            <a:r>
              <a:rPr lang="en-US" sz="1900" dirty="0">
                <a:solidFill>
                  <a:srgbClr val="000000"/>
                </a:solidFill>
                <a:latin typeface="Consolas"/>
              </a:rPr>
              <a:t> </a:t>
            </a:r>
            <a:r>
              <a:rPr lang="en-US" sz="1900" dirty="0">
                <a:solidFill>
                  <a:srgbClr val="6A3E3E"/>
                </a:solidFill>
                <a:latin typeface="Consolas"/>
              </a:rPr>
              <a:t>result</a:t>
            </a:r>
            <a:r>
              <a:rPr lang="en-US" sz="1900" dirty="0">
                <a:solidFill>
                  <a:srgbClr val="000000"/>
                </a:solidFill>
                <a:latin typeface="Consolas"/>
              </a:rPr>
              <a:t>) {</a:t>
            </a:r>
          </a:p>
          <a:p>
            <a:pPr lvl="1">
              <a:buNone/>
            </a:pPr>
            <a:endParaRPr lang="en-US" sz="1900" dirty="0">
              <a:latin typeface="Consolas"/>
            </a:endParaRPr>
          </a:p>
          <a:p>
            <a:pPr lvl="2">
              <a:buNone/>
            </a:pPr>
            <a:r>
              <a:rPr lang="en-US" sz="1900" dirty="0" err="1">
                <a:solidFill>
                  <a:srgbClr val="000000"/>
                </a:solidFill>
                <a:latin typeface="Consolas"/>
              </a:rPr>
              <a:t>MemberValidator</a:t>
            </a:r>
            <a:r>
              <a:rPr lang="en-US" sz="1900" dirty="0">
                <a:solidFill>
                  <a:srgbClr val="000000"/>
                </a:solidFill>
                <a:latin typeface="Consolas"/>
              </a:rPr>
              <a:t> </a:t>
            </a:r>
            <a:r>
              <a:rPr lang="en-US" sz="1900" dirty="0" err="1">
                <a:solidFill>
                  <a:srgbClr val="6A3E3E"/>
                </a:solidFill>
                <a:latin typeface="Consolas"/>
              </a:rPr>
              <a:t>memberValidator</a:t>
            </a:r>
            <a:r>
              <a:rPr lang="en-US" sz="1900" dirty="0">
                <a:solidFill>
                  <a:srgbClr val="000000"/>
                </a:solidFill>
                <a:latin typeface="Consolas"/>
              </a:rPr>
              <a:t> = </a:t>
            </a:r>
            <a:r>
              <a:rPr lang="en-US" sz="1900" b="1" dirty="0">
                <a:solidFill>
                  <a:srgbClr val="7F0055"/>
                </a:solidFill>
                <a:latin typeface="Consolas"/>
              </a:rPr>
              <a:t>new</a:t>
            </a:r>
            <a:r>
              <a:rPr lang="en-US" sz="1900" b="1" dirty="0">
                <a:solidFill>
                  <a:srgbClr val="000000"/>
                </a:solidFill>
                <a:latin typeface="Consolas"/>
              </a:rPr>
              <a:t> </a:t>
            </a:r>
            <a:r>
              <a:rPr lang="en-US" sz="1900" b="1" dirty="0" err="1">
                <a:solidFill>
                  <a:srgbClr val="000000"/>
                </a:solidFill>
                <a:latin typeface="Consolas"/>
              </a:rPr>
              <a:t>MemberValidator</a:t>
            </a:r>
            <a:r>
              <a:rPr lang="en-US" sz="1900" b="1" dirty="0">
                <a:solidFill>
                  <a:srgbClr val="000000"/>
                </a:solidFill>
                <a:latin typeface="Consolas"/>
              </a:rPr>
              <a:t>();</a:t>
            </a:r>
          </a:p>
          <a:p>
            <a:pPr lvl="2">
              <a:buNone/>
            </a:pPr>
            <a:r>
              <a:rPr lang="en-US" sz="1900" dirty="0" err="1">
                <a:solidFill>
                  <a:srgbClr val="6A3E3E"/>
                </a:solidFill>
                <a:latin typeface="Consolas"/>
              </a:rPr>
              <a:t>memberValidator</a:t>
            </a:r>
            <a:r>
              <a:rPr lang="en-US" sz="1900" dirty="0" err="1">
                <a:solidFill>
                  <a:srgbClr val="000000"/>
                </a:solidFill>
                <a:latin typeface="Consolas"/>
              </a:rPr>
              <a:t>.validate</a:t>
            </a:r>
            <a:r>
              <a:rPr lang="en-US" sz="1900" dirty="0">
                <a:solidFill>
                  <a:srgbClr val="000000"/>
                </a:solidFill>
                <a:latin typeface="Consolas"/>
              </a:rPr>
              <a:t>(</a:t>
            </a:r>
            <a:r>
              <a:rPr lang="en-US" sz="1900" dirty="0" err="1">
                <a:solidFill>
                  <a:srgbClr val="6A3E3E"/>
                </a:solidFill>
                <a:latin typeface="Consolas"/>
              </a:rPr>
              <a:t>memberToBeAdded</a:t>
            </a:r>
            <a:r>
              <a:rPr lang="en-US" sz="1900" dirty="0">
                <a:solidFill>
                  <a:srgbClr val="000000"/>
                </a:solidFill>
                <a:latin typeface="Consolas"/>
              </a:rPr>
              <a:t>, </a:t>
            </a:r>
            <a:r>
              <a:rPr lang="en-US" sz="1900" dirty="0">
                <a:solidFill>
                  <a:srgbClr val="6A3E3E"/>
                </a:solidFill>
                <a:latin typeface="Consolas"/>
              </a:rPr>
              <a:t>result</a:t>
            </a:r>
            <a:r>
              <a:rPr lang="en-US" sz="1900" dirty="0">
                <a:solidFill>
                  <a:srgbClr val="000000"/>
                </a:solidFill>
                <a:latin typeface="Consolas"/>
              </a:rPr>
              <a:t>);</a:t>
            </a:r>
          </a:p>
          <a:p>
            <a:pPr lvl="2">
              <a:buNone/>
            </a:pPr>
            <a:endParaRPr lang="en-US" sz="1900" dirty="0">
              <a:latin typeface="Consolas"/>
            </a:endParaRPr>
          </a:p>
          <a:p>
            <a:pPr lvl="2">
              <a:buNone/>
            </a:pPr>
            <a:r>
              <a:rPr lang="en-US" sz="1900" b="1" dirty="0">
                <a:solidFill>
                  <a:srgbClr val="7F0055"/>
                </a:solidFill>
                <a:latin typeface="Consolas"/>
              </a:rPr>
              <a:t>if</a:t>
            </a:r>
            <a:r>
              <a:rPr lang="en-US" sz="1900" b="1" dirty="0">
                <a:solidFill>
                  <a:srgbClr val="000000"/>
                </a:solidFill>
                <a:latin typeface="Consolas"/>
              </a:rPr>
              <a:t> (</a:t>
            </a:r>
            <a:r>
              <a:rPr lang="en-US" sz="1900" b="1" dirty="0" err="1">
                <a:solidFill>
                  <a:srgbClr val="6A3E3E"/>
                </a:solidFill>
                <a:latin typeface="Consolas"/>
              </a:rPr>
              <a:t>result</a:t>
            </a:r>
            <a:r>
              <a:rPr lang="en-US" sz="1900" b="1" dirty="0" err="1">
                <a:solidFill>
                  <a:srgbClr val="000000"/>
                </a:solidFill>
                <a:latin typeface="Consolas"/>
              </a:rPr>
              <a:t>.hasErrors</a:t>
            </a:r>
            <a:r>
              <a:rPr lang="en-US" sz="1900" b="1" dirty="0">
                <a:solidFill>
                  <a:srgbClr val="000000"/>
                </a:solidFill>
                <a:latin typeface="Consolas"/>
              </a:rPr>
              <a:t>()) {</a:t>
            </a:r>
          </a:p>
          <a:p>
            <a:pPr lvl="2">
              <a:buNone/>
            </a:pPr>
            <a:r>
              <a:rPr lang="en-US" sz="1900" b="1" dirty="0">
                <a:solidFill>
                  <a:srgbClr val="7F0055"/>
                </a:solidFill>
                <a:latin typeface="Consolas"/>
              </a:rPr>
              <a:t>return</a:t>
            </a:r>
            <a:r>
              <a:rPr lang="en-US" sz="1900" b="1" dirty="0">
                <a:solidFill>
                  <a:srgbClr val="000000"/>
                </a:solidFill>
                <a:latin typeface="Consolas"/>
              </a:rPr>
              <a:t> </a:t>
            </a:r>
            <a:r>
              <a:rPr lang="en-US" sz="1900" b="1" dirty="0">
                <a:solidFill>
                  <a:srgbClr val="2A00FF"/>
                </a:solidFill>
                <a:latin typeface="Consolas"/>
              </a:rPr>
              <a:t>"</a:t>
            </a:r>
            <a:r>
              <a:rPr lang="en-US" sz="1900" b="1" dirty="0" err="1">
                <a:solidFill>
                  <a:srgbClr val="2A00FF"/>
                </a:solidFill>
                <a:latin typeface="Consolas"/>
              </a:rPr>
              <a:t>addMember</a:t>
            </a:r>
            <a:r>
              <a:rPr lang="en-US" sz="1900" b="1" dirty="0">
                <a:solidFill>
                  <a:srgbClr val="2A00FF"/>
                </a:solidFill>
                <a:latin typeface="Consolas"/>
              </a:rPr>
              <a:t>"</a:t>
            </a:r>
            <a:r>
              <a:rPr lang="en-US" sz="1900" b="1" dirty="0">
                <a:solidFill>
                  <a:srgbClr val="000000"/>
                </a:solidFill>
                <a:latin typeface="Consolas"/>
              </a:rPr>
              <a:t>;</a:t>
            </a:r>
          </a:p>
          <a:p>
            <a:pPr lvl="2">
              <a:buNone/>
            </a:pPr>
            <a:r>
              <a:rPr lang="en-US" sz="1900" dirty="0">
                <a:solidFill>
                  <a:srgbClr val="000000"/>
                </a:solidFill>
                <a:latin typeface="Consolas"/>
              </a:rPr>
              <a:t>}</a:t>
            </a:r>
          </a:p>
          <a:p>
            <a:pPr lvl="2">
              <a:buNone/>
            </a:pPr>
            <a:endParaRPr lang="en-US" sz="1900" dirty="0">
              <a:latin typeface="Consolas"/>
            </a:endParaRPr>
          </a:p>
          <a:p>
            <a:pPr lvl="2">
              <a:buNone/>
            </a:pPr>
            <a:r>
              <a:rPr lang="en-US" sz="1900" dirty="0" err="1">
                <a:solidFill>
                  <a:srgbClr val="0000C0"/>
                </a:solidFill>
                <a:latin typeface="Consolas"/>
              </a:rPr>
              <a:t>memberService</a:t>
            </a:r>
            <a:r>
              <a:rPr lang="en-US" sz="1900" dirty="0" err="1">
                <a:solidFill>
                  <a:srgbClr val="000000"/>
                </a:solidFill>
                <a:latin typeface="Consolas"/>
              </a:rPr>
              <a:t>.save</a:t>
            </a:r>
            <a:r>
              <a:rPr lang="en-US" sz="1900" dirty="0">
                <a:solidFill>
                  <a:srgbClr val="000000"/>
                </a:solidFill>
                <a:latin typeface="Consolas"/>
              </a:rPr>
              <a:t>(</a:t>
            </a:r>
            <a:r>
              <a:rPr lang="en-US" sz="1900" dirty="0" err="1">
                <a:solidFill>
                  <a:srgbClr val="6A3E3E"/>
                </a:solidFill>
                <a:latin typeface="Consolas"/>
              </a:rPr>
              <a:t>memberToBeAdded</a:t>
            </a:r>
            <a:r>
              <a:rPr lang="en-US" sz="1900" dirty="0">
                <a:solidFill>
                  <a:srgbClr val="000000"/>
                </a:solidFill>
                <a:latin typeface="Consolas"/>
              </a:rPr>
              <a:t>);</a:t>
            </a:r>
          </a:p>
          <a:p>
            <a:pPr lvl="2">
              <a:buNone/>
            </a:pPr>
            <a:r>
              <a:rPr lang="en-US" sz="1900" b="1" dirty="0">
                <a:solidFill>
                  <a:srgbClr val="7F0055"/>
                </a:solidFill>
                <a:latin typeface="Consolas"/>
              </a:rPr>
              <a:t>return</a:t>
            </a:r>
            <a:r>
              <a:rPr lang="en-US" sz="1900" b="1" dirty="0">
                <a:solidFill>
                  <a:srgbClr val="000000"/>
                </a:solidFill>
                <a:latin typeface="Consolas"/>
              </a:rPr>
              <a:t> </a:t>
            </a:r>
            <a:r>
              <a:rPr lang="en-US" sz="1900" b="1" dirty="0">
                <a:solidFill>
                  <a:srgbClr val="2A00FF"/>
                </a:solidFill>
                <a:latin typeface="Consolas"/>
              </a:rPr>
              <a:t>"redirect:/members"</a:t>
            </a:r>
            <a:r>
              <a:rPr lang="en-US" sz="1900" b="1" dirty="0">
                <a:solidFill>
                  <a:srgbClr val="000000"/>
                </a:solidFill>
                <a:latin typeface="Consolas"/>
              </a:rPr>
              <a:t>;</a:t>
            </a:r>
            <a:endParaRPr lang="en-US" sz="1900" dirty="0">
              <a:latin typeface="Consolas"/>
            </a:endParaRPr>
          </a:p>
          <a:p>
            <a:pPr lvl="1">
              <a:buNone/>
            </a:pPr>
            <a:r>
              <a:rPr lang="en-US" sz="1900" dirty="0">
                <a:solidFill>
                  <a:srgbClr val="000000"/>
                </a:solidFill>
                <a:latin typeface="Consolas"/>
              </a:rPr>
              <a:t>}</a:t>
            </a:r>
            <a:endParaRPr lang="en-US" sz="1900" b="1" dirty="0">
              <a:solidFill>
                <a:srgbClr val="000000"/>
              </a:solidFill>
              <a:latin typeface="Consolas"/>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2</a:t>
            </a:fld>
            <a:endParaRPr lang="en-US"/>
          </a:p>
        </p:txBody>
      </p:sp>
      <p:sp>
        <p:nvSpPr>
          <p:cNvPr id="4" name="Content Placeholder 3"/>
          <p:cNvSpPr>
            <a:spLocks noGrp="1"/>
          </p:cNvSpPr>
          <p:nvPr>
            <p:ph sz="quarter" idx="1"/>
          </p:nvPr>
        </p:nvSpPr>
        <p:spPr>
          <a:xfrm>
            <a:off x="457200" y="1219200"/>
            <a:ext cx="8229600" cy="5502910"/>
          </a:xfrm>
        </p:spPr>
        <p:txBody>
          <a:bodyPr>
            <a:normAutofit/>
          </a:bodyPr>
          <a:lstStyle/>
          <a:p>
            <a:r>
              <a:rPr lang="en-US" sz="1800" dirty="0"/>
              <a:t>Validating data is a common task that occurs throughout all application layers, from the presentation to the persistence layer.</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Validation: </a:t>
            </a:r>
          </a:p>
          <a:p>
            <a:pPr lvl="1"/>
            <a:r>
              <a:rPr lang="en-US" sz="1800" dirty="0"/>
              <a:t>should not be tied to the web tier</a:t>
            </a:r>
          </a:p>
          <a:p>
            <a:pPr lvl="1"/>
            <a:r>
              <a:rPr lang="en-US" sz="1800" dirty="0"/>
              <a:t>should be easy to localize</a:t>
            </a:r>
          </a:p>
          <a:p>
            <a:pPr lvl="1"/>
            <a:r>
              <a:rPr lang="en-US" sz="1800" dirty="0"/>
              <a:t>should be possible to plug in any validator available</a:t>
            </a:r>
          </a:p>
          <a:p>
            <a:endParaRPr lang="en-US" sz="1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99" y="2057400"/>
            <a:ext cx="6368141" cy="2743200"/>
          </a:xfrm>
          <a:prstGeom prst="rect">
            <a:avLst/>
          </a:prstGeom>
        </p:spPr>
      </p:pic>
    </p:spTree>
    <p:extLst>
      <p:ext uri="{BB962C8B-B14F-4D97-AF65-F5344CB8AC3E}">
        <p14:creationId xmlns:p14="http://schemas.microsoft.com/office/powerpoint/2010/main" val="2983666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Validation Annotation</a:t>
            </a:r>
          </a:p>
        </p:txBody>
      </p:sp>
      <p:sp>
        <p:nvSpPr>
          <p:cNvPr id="4" name="Slide Number Placeholder 3"/>
          <p:cNvSpPr>
            <a:spLocks noGrp="1"/>
          </p:cNvSpPr>
          <p:nvPr>
            <p:ph type="sldNum" sz="quarter" idx="12"/>
          </p:nvPr>
        </p:nvSpPr>
        <p:spPr/>
        <p:txBody>
          <a:bodyPr/>
          <a:lstStyle/>
          <a:p>
            <a:pPr>
              <a:defRPr/>
            </a:pPr>
            <a:fld id="{49730567-0E75-49FB-AEC7-DB714A72D059}" type="slidenum">
              <a:rPr lang="en-US" smtClean="0"/>
              <a:pPr>
                <a:defRPr/>
              </a:pPr>
              <a:t>20</a:t>
            </a:fld>
            <a:endParaRPr lang="en-US"/>
          </a:p>
        </p:txBody>
      </p:sp>
      <p:sp>
        <p:nvSpPr>
          <p:cNvPr id="3" name="Content Placeholder 2"/>
          <p:cNvSpPr>
            <a:spLocks noGrp="1"/>
          </p:cNvSpPr>
          <p:nvPr>
            <p:ph sz="quarter" idx="1"/>
          </p:nvPr>
        </p:nvSpPr>
        <p:spPr/>
        <p:txBody>
          <a:bodyPr>
            <a:normAutofit/>
          </a:bodyPr>
          <a:lstStyle/>
          <a:p>
            <a:r>
              <a:rPr lang="en-US" dirty="0"/>
              <a:t>The annotation implementation must conform to Bean Validation API [JSR 303]</a:t>
            </a:r>
          </a:p>
          <a:p>
            <a:endParaRPr lang="en-US" dirty="0"/>
          </a:p>
          <a:p>
            <a:r>
              <a:rPr lang="en-US" dirty="0"/>
              <a:t>There are three steps that are required:</a:t>
            </a:r>
          </a:p>
          <a:p>
            <a:pPr marL="731837" lvl="1" indent="-457200">
              <a:buClrTx/>
              <a:buSzPct val="100000"/>
              <a:buFont typeface="+mj-lt"/>
              <a:buAutoNum type="arabicPeriod"/>
            </a:pPr>
            <a:r>
              <a:rPr lang="en-US" dirty="0"/>
              <a:t>Define a default error message</a:t>
            </a:r>
          </a:p>
          <a:p>
            <a:pPr marL="731837" lvl="1" indent="-457200">
              <a:buClrTx/>
              <a:buSzPct val="100000"/>
              <a:buFont typeface="+mj-lt"/>
              <a:buAutoNum type="arabicPeriod"/>
            </a:pPr>
            <a:r>
              <a:rPr lang="en-US" dirty="0"/>
              <a:t>Create a constraint annotation</a:t>
            </a:r>
          </a:p>
          <a:p>
            <a:pPr marL="731837" lvl="1" indent="-457200">
              <a:buClrTx/>
              <a:buSzPct val="100000"/>
              <a:buFont typeface="+mj-lt"/>
              <a:buAutoNum type="arabicPeriod"/>
            </a:pPr>
            <a:r>
              <a:rPr lang="en-US" dirty="0"/>
              <a:t>Implement a validator</a:t>
            </a:r>
          </a:p>
          <a:p>
            <a:pPr marL="731837" lvl="1" indent="-457200">
              <a:buClrTx/>
              <a:buSzPct val="100000"/>
              <a:buFont typeface="+mj-lt"/>
              <a:buAutoNum type="arabicPeriod"/>
            </a:pPr>
            <a:endParaRPr lang="en-US" dirty="0"/>
          </a:p>
        </p:txBody>
      </p:sp>
    </p:spTree>
    <p:extLst>
      <p:ext uri="{BB962C8B-B14F-4D97-AF65-F5344CB8AC3E}">
        <p14:creationId xmlns:p14="http://schemas.microsoft.com/office/powerpoint/2010/main" val="1054872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Step 1: </a:t>
            </a:r>
            <a:r>
              <a:rPr lang="en-US" dirty="0"/>
              <a:t>Define Default Error Message </a:t>
            </a:r>
            <a:endParaRPr lang="en-US" dirty="0">
              <a:solidFill>
                <a:schemeClr val="tx1"/>
              </a:solidFill>
            </a:endParaRP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21</a:t>
            </a:fld>
            <a:endParaRPr lang="en-US"/>
          </a:p>
        </p:txBody>
      </p:sp>
      <p:sp>
        <p:nvSpPr>
          <p:cNvPr id="4" name="Content Placeholder 3"/>
          <p:cNvSpPr>
            <a:spLocks noGrp="1"/>
          </p:cNvSpPr>
          <p:nvPr>
            <p:ph sz="quarter" idx="1"/>
          </p:nvPr>
        </p:nvSpPr>
        <p:spPr/>
        <p:txBody>
          <a:bodyPr/>
          <a:lstStyle/>
          <a:p>
            <a:r>
              <a:rPr lang="en-US" sz="2800" dirty="0"/>
              <a:t>Put messages in </a:t>
            </a:r>
            <a:r>
              <a:rPr lang="en-US" sz="2800" dirty="0" err="1"/>
              <a:t>errorMessages.properties</a:t>
            </a:r>
            <a:r>
              <a:rPr lang="en-US" sz="2800" dirty="0"/>
              <a:t> file</a:t>
            </a:r>
          </a:p>
          <a:p>
            <a:endParaRPr lang="en-US" sz="2800" dirty="0"/>
          </a:p>
          <a:p>
            <a:pPr lvl="1">
              <a:buNone/>
            </a:pPr>
            <a:r>
              <a:rPr lang="en-US" sz="2500" dirty="0" err="1"/>
              <a:t>com.packt.webstore.validator.ProductId.message</a:t>
            </a:r>
            <a:r>
              <a:rPr lang="en-US" sz="2500" dirty="0"/>
              <a:t> = A product already exists with this product id.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Step 2: </a:t>
            </a:r>
            <a:r>
              <a:rPr lang="en-US" dirty="0"/>
              <a:t>Create the annotation</a:t>
            </a:r>
          </a:p>
        </p:txBody>
      </p:sp>
      <p:sp>
        <p:nvSpPr>
          <p:cNvPr id="5" name="Slide Number Placeholder 4"/>
          <p:cNvSpPr>
            <a:spLocks noGrp="1"/>
          </p:cNvSpPr>
          <p:nvPr>
            <p:ph type="sldNum" sz="quarter" idx="12"/>
          </p:nvPr>
        </p:nvSpPr>
        <p:spPr/>
        <p:txBody>
          <a:bodyPr/>
          <a:lstStyle/>
          <a:p>
            <a:pPr>
              <a:defRPr/>
            </a:pPr>
            <a:fld id="{49730567-0E75-49FB-AEC7-DB714A72D059}" type="slidenum">
              <a:rPr lang="en-US" smtClean="0"/>
              <a:pPr>
                <a:defRPr/>
              </a:pPr>
              <a:t>22</a:t>
            </a:fld>
            <a:endParaRPr lang="en-US"/>
          </a:p>
        </p:txBody>
      </p:sp>
      <p:sp>
        <p:nvSpPr>
          <p:cNvPr id="3" name="Content Placeholder 2"/>
          <p:cNvSpPr>
            <a:spLocks noGrp="1"/>
          </p:cNvSpPr>
          <p:nvPr>
            <p:ph sz="quarter" idx="1"/>
          </p:nvPr>
        </p:nvSpPr>
        <p:spPr>
          <a:xfrm>
            <a:off x="457200" y="1219200"/>
            <a:ext cx="8229600" cy="5181600"/>
          </a:xfrm>
        </p:spPr>
        <p:txBody>
          <a:bodyPr>
            <a:normAutofit fontScale="92500" lnSpcReduction="20000"/>
          </a:bodyPr>
          <a:lstStyle/>
          <a:p>
            <a:r>
              <a:rPr lang="en-US" sz="2100" dirty="0"/>
              <a:t>@Target Indicates the kinds of program element to which an annotation type is applicable.</a:t>
            </a:r>
          </a:p>
          <a:p>
            <a:r>
              <a:rPr lang="en-US" sz="2100" dirty="0"/>
              <a:t>@Retention Indicates how long annotations with the annotated type are to be retained.</a:t>
            </a:r>
          </a:p>
          <a:p>
            <a:r>
              <a:rPr lang="en-US" sz="2100" dirty="0"/>
              <a:t>@Constraint Specifies the validator to be used.</a:t>
            </a:r>
          </a:p>
          <a:p>
            <a:endParaRPr lang="en-US" sz="2000" dirty="0"/>
          </a:p>
          <a:p>
            <a:pPr>
              <a:buNone/>
            </a:pPr>
            <a:r>
              <a:rPr lang="en-US" sz="1500" dirty="0">
                <a:solidFill>
                  <a:srgbClr val="646464"/>
                </a:solidFill>
                <a:latin typeface="Consolas"/>
              </a:rPr>
              <a:t>@Target</a:t>
            </a:r>
            <a:r>
              <a:rPr lang="en-US" sz="1500" dirty="0">
                <a:solidFill>
                  <a:srgbClr val="000000"/>
                </a:solidFill>
                <a:latin typeface="Consolas"/>
              </a:rPr>
              <a:t>({ </a:t>
            </a:r>
            <a:r>
              <a:rPr lang="en-US" sz="1500" dirty="0" err="1">
                <a:solidFill>
                  <a:srgbClr val="000000"/>
                </a:solidFill>
                <a:latin typeface="Consolas"/>
              </a:rPr>
              <a:t>ElementType.</a:t>
            </a:r>
            <a:r>
              <a:rPr lang="en-US" sz="1500" b="1" i="1" dirty="0" err="1">
                <a:solidFill>
                  <a:srgbClr val="0000C0"/>
                </a:solidFill>
                <a:latin typeface="Consolas"/>
              </a:rPr>
              <a:t>METHOD</a:t>
            </a:r>
            <a:r>
              <a:rPr lang="en-US" sz="1500" b="1" i="1" dirty="0">
                <a:solidFill>
                  <a:srgbClr val="000000"/>
                </a:solidFill>
                <a:latin typeface="Consolas"/>
              </a:rPr>
              <a:t>, </a:t>
            </a:r>
            <a:r>
              <a:rPr lang="en-US" sz="1500" b="1" i="1" dirty="0" err="1">
                <a:solidFill>
                  <a:srgbClr val="000000"/>
                </a:solidFill>
                <a:latin typeface="Consolas"/>
              </a:rPr>
              <a:t>ElementType.</a:t>
            </a:r>
            <a:r>
              <a:rPr lang="en-US" sz="1500" b="1" i="1" dirty="0" err="1">
                <a:solidFill>
                  <a:srgbClr val="0000C0"/>
                </a:solidFill>
                <a:latin typeface="Consolas"/>
              </a:rPr>
              <a:t>FIELD</a:t>
            </a:r>
            <a:r>
              <a:rPr lang="en-US" sz="1500" b="1" i="1" dirty="0">
                <a:solidFill>
                  <a:srgbClr val="000000"/>
                </a:solidFill>
                <a:latin typeface="Consolas"/>
              </a:rPr>
              <a:t>, </a:t>
            </a:r>
            <a:r>
              <a:rPr lang="en-US" sz="1500" b="1" i="1" dirty="0" err="1">
                <a:solidFill>
                  <a:srgbClr val="000000"/>
                </a:solidFill>
                <a:latin typeface="Consolas"/>
              </a:rPr>
              <a:t>ElementType.</a:t>
            </a:r>
            <a:r>
              <a:rPr lang="en-US" sz="1500" b="1" i="1" dirty="0" err="1">
                <a:solidFill>
                  <a:srgbClr val="0000C0"/>
                </a:solidFill>
                <a:latin typeface="Consolas"/>
              </a:rPr>
              <a:t>ANNOTATION_TYPE</a:t>
            </a:r>
            <a:r>
              <a:rPr lang="en-US" sz="1500" b="1" i="1" dirty="0">
                <a:solidFill>
                  <a:srgbClr val="000000"/>
                </a:solidFill>
                <a:latin typeface="Consolas"/>
              </a:rPr>
              <a:t> })</a:t>
            </a:r>
          </a:p>
          <a:p>
            <a:pPr>
              <a:buNone/>
            </a:pPr>
            <a:r>
              <a:rPr lang="en-US" sz="1600" dirty="0">
                <a:solidFill>
                  <a:srgbClr val="646464"/>
                </a:solidFill>
                <a:latin typeface="Consolas"/>
              </a:rPr>
              <a:t>@Retention</a:t>
            </a:r>
            <a:r>
              <a:rPr lang="en-US" sz="1600" dirty="0">
                <a:solidFill>
                  <a:srgbClr val="000000"/>
                </a:solidFill>
                <a:latin typeface="Consolas"/>
              </a:rPr>
              <a:t>(</a:t>
            </a:r>
            <a:r>
              <a:rPr lang="en-US" sz="1600" dirty="0" err="1">
                <a:solidFill>
                  <a:srgbClr val="000000"/>
                </a:solidFill>
                <a:latin typeface="Consolas"/>
              </a:rPr>
              <a:t>RetentionPolicy.</a:t>
            </a:r>
            <a:r>
              <a:rPr lang="en-US" sz="1600" b="1" i="1" dirty="0" err="1">
                <a:solidFill>
                  <a:srgbClr val="0000C0"/>
                </a:solidFill>
                <a:latin typeface="Consolas"/>
              </a:rPr>
              <a:t>RUNTIME</a:t>
            </a:r>
            <a:r>
              <a:rPr lang="en-US" sz="1600" b="1" i="1" dirty="0">
                <a:solidFill>
                  <a:srgbClr val="000000"/>
                </a:solidFill>
                <a:latin typeface="Consolas"/>
              </a:rPr>
              <a:t>)</a:t>
            </a:r>
          </a:p>
          <a:p>
            <a:pPr>
              <a:buNone/>
            </a:pPr>
            <a:r>
              <a:rPr lang="en-US" sz="1600" dirty="0">
                <a:solidFill>
                  <a:srgbClr val="646464"/>
                </a:solidFill>
                <a:latin typeface="Consolas"/>
              </a:rPr>
              <a:t>@Constraint</a:t>
            </a:r>
            <a:r>
              <a:rPr lang="en-US" sz="1600" dirty="0">
                <a:solidFill>
                  <a:srgbClr val="000000"/>
                </a:solidFill>
                <a:latin typeface="Consolas"/>
              </a:rPr>
              <a:t>(</a:t>
            </a:r>
            <a:r>
              <a:rPr lang="en-US" sz="1600" dirty="0" err="1">
                <a:solidFill>
                  <a:srgbClr val="000000"/>
                </a:solidFill>
                <a:latin typeface="Consolas"/>
              </a:rPr>
              <a:t>validatedBy</a:t>
            </a:r>
            <a:r>
              <a:rPr lang="en-US" sz="1600" dirty="0">
                <a:solidFill>
                  <a:srgbClr val="000000"/>
                </a:solidFill>
                <a:latin typeface="Consolas"/>
              </a:rPr>
              <a:t> = </a:t>
            </a:r>
            <a:r>
              <a:rPr lang="en-US" sz="1600" dirty="0" err="1">
                <a:solidFill>
                  <a:srgbClr val="000000"/>
                </a:solidFill>
                <a:latin typeface="Consolas"/>
              </a:rPr>
              <a:t>ProductIdValidator.</a:t>
            </a:r>
            <a:r>
              <a:rPr lang="en-US" sz="1600" b="1" dirty="0" err="1">
                <a:solidFill>
                  <a:srgbClr val="7F0055"/>
                </a:solidFill>
                <a:latin typeface="Consolas"/>
              </a:rPr>
              <a:t>class</a:t>
            </a:r>
            <a:r>
              <a:rPr lang="en-US" sz="1600" b="1" dirty="0">
                <a:solidFill>
                  <a:srgbClr val="000000"/>
                </a:solidFill>
                <a:latin typeface="Consolas"/>
              </a:rPr>
              <a:t>)</a:t>
            </a:r>
          </a:p>
          <a:p>
            <a:pPr>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@interface</a:t>
            </a:r>
            <a:r>
              <a:rPr lang="en-US" sz="1600" b="1" dirty="0">
                <a:solidFill>
                  <a:srgbClr val="000000"/>
                </a:solidFill>
                <a:latin typeface="Consolas"/>
              </a:rPr>
              <a:t> </a:t>
            </a:r>
            <a:r>
              <a:rPr lang="en-US" sz="1600" b="1" dirty="0" err="1">
                <a:solidFill>
                  <a:srgbClr val="646464"/>
                </a:solidFill>
                <a:latin typeface="Consolas"/>
              </a:rPr>
              <a:t>ProductId</a:t>
            </a:r>
            <a:r>
              <a:rPr lang="en-US" sz="1600" b="1" dirty="0">
                <a:solidFill>
                  <a:srgbClr val="000000"/>
                </a:solidFill>
                <a:latin typeface="Consolas"/>
              </a:rPr>
              <a:t> {</a:t>
            </a:r>
          </a:p>
          <a:p>
            <a:pPr>
              <a:buNone/>
            </a:pPr>
            <a:endParaRPr lang="en-US" sz="1600" dirty="0">
              <a:latin typeface="Consolas"/>
            </a:endParaRPr>
          </a:p>
          <a:p>
            <a:pPr lvl="1">
              <a:buNone/>
            </a:pPr>
            <a:r>
              <a:rPr lang="en-US" sz="1600" dirty="0">
                <a:solidFill>
                  <a:srgbClr val="000000"/>
                </a:solidFill>
                <a:latin typeface="Consolas"/>
              </a:rPr>
              <a:t>String message() </a:t>
            </a:r>
            <a:r>
              <a:rPr lang="en-US" sz="1600" b="1" dirty="0">
                <a:solidFill>
                  <a:srgbClr val="7F0055"/>
                </a:solidFill>
                <a:latin typeface="Consolas"/>
              </a:rPr>
              <a:t>default</a:t>
            </a:r>
            <a:r>
              <a:rPr lang="en-US" sz="1600" b="1" dirty="0">
                <a:solidFill>
                  <a:srgbClr val="000000"/>
                </a:solidFill>
                <a:latin typeface="Consolas"/>
              </a:rPr>
              <a:t> </a:t>
            </a:r>
            <a:r>
              <a:rPr lang="en-US" sz="1600" b="1" dirty="0">
                <a:solidFill>
                  <a:srgbClr val="2A00FF"/>
                </a:solidFill>
                <a:latin typeface="Consolas"/>
              </a:rPr>
              <a:t>"{</a:t>
            </a:r>
            <a:r>
              <a:rPr lang="en-US" sz="1600" b="1" dirty="0" err="1">
                <a:solidFill>
                  <a:srgbClr val="2A00FF"/>
                </a:solidFill>
                <a:latin typeface="Consolas"/>
              </a:rPr>
              <a:t>com.packt.webstore.validator.ProductId.message</a:t>
            </a:r>
            <a:r>
              <a:rPr lang="en-US" sz="1600" b="1" dirty="0">
                <a:solidFill>
                  <a:srgbClr val="2A00FF"/>
                </a:solidFill>
                <a:latin typeface="Consolas"/>
              </a:rPr>
              <a:t>}"</a:t>
            </a:r>
            <a:r>
              <a:rPr lang="en-US" sz="1600" b="1" dirty="0">
                <a:solidFill>
                  <a:srgbClr val="000000"/>
                </a:solidFill>
                <a:latin typeface="Consolas"/>
              </a:rPr>
              <a:t>;</a:t>
            </a:r>
          </a:p>
          <a:p>
            <a:pPr lvl="1">
              <a:buNone/>
            </a:pPr>
            <a:endParaRPr lang="en-US" sz="1600" dirty="0">
              <a:latin typeface="Consolas"/>
            </a:endParaRPr>
          </a:p>
          <a:p>
            <a:pPr lvl="1">
              <a:buNone/>
            </a:pPr>
            <a:r>
              <a:rPr lang="en-US" sz="1600" dirty="0">
                <a:solidFill>
                  <a:srgbClr val="000000"/>
                </a:solidFill>
                <a:latin typeface="Consolas"/>
              </a:rPr>
              <a:t>Class&lt;?&gt;[] groups() </a:t>
            </a:r>
            <a:r>
              <a:rPr lang="en-US" sz="1600" b="1" dirty="0">
                <a:solidFill>
                  <a:srgbClr val="7F0055"/>
                </a:solidFill>
                <a:latin typeface="Consolas"/>
              </a:rPr>
              <a:t>default</a:t>
            </a:r>
            <a:r>
              <a:rPr lang="en-US" sz="1600" b="1" dirty="0">
                <a:solidFill>
                  <a:srgbClr val="000000"/>
                </a:solidFill>
                <a:latin typeface="Consolas"/>
              </a:rPr>
              <a:t> {};</a:t>
            </a:r>
          </a:p>
          <a:p>
            <a:pPr lvl="1">
              <a:buNone/>
            </a:pPr>
            <a:endParaRPr lang="en-US" sz="1600" dirty="0">
              <a:latin typeface="Consolas"/>
            </a:endParaRPr>
          </a:p>
          <a:p>
            <a:pPr lvl="1">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abstract</a:t>
            </a:r>
            <a:r>
              <a:rPr lang="en-US" sz="1600" b="1" dirty="0">
                <a:solidFill>
                  <a:srgbClr val="000000"/>
                </a:solidFill>
                <a:latin typeface="Consolas"/>
              </a:rPr>
              <a:t> Class&lt;? </a:t>
            </a:r>
            <a:r>
              <a:rPr lang="en-US" sz="1600" b="1" dirty="0">
                <a:solidFill>
                  <a:srgbClr val="7F0055"/>
                </a:solidFill>
                <a:latin typeface="Consolas"/>
              </a:rPr>
              <a:t>extends</a:t>
            </a:r>
            <a:r>
              <a:rPr lang="en-US" sz="1600" b="1" dirty="0">
                <a:solidFill>
                  <a:srgbClr val="000000"/>
                </a:solidFill>
                <a:latin typeface="Consolas"/>
              </a:rPr>
              <a:t> Payload&gt;[] payload() </a:t>
            </a:r>
            <a:r>
              <a:rPr lang="en-US" sz="1600" b="1" dirty="0">
                <a:solidFill>
                  <a:srgbClr val="7F0055"/>
                </a:solidFill>
                <a:latin typeface="Consolas"/>
              </a:rPr>
              <a:t>default</a:t>
            </a:r>
            <a:r>
              <a:rPr lang="en-US" sz="1600" b="1" dirty="0">
                <a:solidFill>
                  <a:srgbClr val="000000"/>
                </a:solidFill>
                <a:latin typeface="Consolas"/>
              </a:rPr>
              <a:t> {};</a:t>
            </a:r>
          </a:p>
          <a:p>
            <a:pPr>
              <a:buNone/>
            </a:pPr>
            <a:endParaRPr lang="en-US" sz="1600" dirty="0">
              <a:latin typeface="Consolas"/>
            </a:endParaRPr>
          </a:p>
          <a:p>
            <a:pPr>
              <a:buNone/>
            </a:pPr>
            <a:r>
              <a:rPr lang="en-US" sz="1600" dirty="0">
                <a:solidFill>
                  <a:srgbClr val="000000"/>
                </a:solidFill>
                <a:latin typeface="Consolas"/>
              </a:rPr>
              <a:t>}</a:t>
            </a:r>
            <a:endParaRPr lang="en-US" sz="1600" dirty="0"/>
          </a:p>
        </p:txBody>
      </p:sp>
      <p:cxnSp>
        <p:nvCxnSpPr>
          <p:cNvPr id="15" name="Straight Arrow Connector 14"/>
          <p:cNvCxnSpPr>
            <a:stCxn id="14" idx="1"/>
          </p:cNvCxnSpPr>
          <p:nvPr/>
        </p:nvCxnSpPr>
        <p:spPr>
          <a:xfrm flipH="1">
            <a:off x="3505200" y="3980766"/>
            <a:ext cx="1600200" cy="3279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H="1" flipV="1">
            <a:off x="4114800" y="5029200"/>
            <a:ext cx="182880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flipV="1">
            <a:off x="1143000" y="5562600"/>
            <a:ext cx="99060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105400" y="3657600"/>
            <a:ext cx="3376313" cy="646331"/>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100000" b="100000"/>
            </a:path>
            <a:tileRect t="-100000" r="-100000"/>
          </a:gradFill>
        </p:spPr>
        <p:txBody>
          <a:bodyPr wrap="square" rtlCol="0">
            <a:spAutoFit/>
          </a:bodyPr>
          <a:lstStyle/>
          <a:p>
            <a:r>
              <a:rPr lang="en-US" dirty="0"/>
              <a:t>Identifies the default key for creating error messages </a:t>
            </a:r>
          </a:p>
        </p:txBody>
      </p:sp>
      <p:sp>
        <p:nvSpPr>
          <p:cNvPr id="16" name="TextBox 15"/>
          <p:cNvSpPr txBox="1"/>
          <p:nvPr/>
        </p:nvSpPr>
        <p:spPr>
          <a:xfrm>
            <a:off x="5029200" y="5638800"/>
            <a:ext cx="4114800" cy="1200329"/>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100000" b="100000"/>
            </a:path>
            <a:tileRect t="-100000" r="-100000"/>
          </a:gradFill>
        </p:spPr>
        <p:txBody>
          <a:bodyPr wrap="square" rtlCol="0">
            <a:spAutoFit/>
          </a:bodyPr>
          <a:lstStyle/>
          <a:p>
            <a:r>
              <a:rPr lang="en-US" dirty="0"/>
              <a:t>Groups are typically used to control the order in which constraints are evaluated, or to perform validation of the partial state of a </a:t>
            </a:r>
            <a:r>
              <a:rPr lang="en-US" dirty="0" err="1"/>
              <a:t>JavaBean</a:t>
            </a:r>
            <a:r>
              <a:rPr lang="en-US" dirty="0"/>
              <a:t>.</a:t>
            </a:r>
          </a:p>
        </p:txBody>
      </p:sp>
      <p:sp>
        <p:nvSpPr>
          <p:cNvPr id="17" name="TextBox 16"/>
          <p:cNvSpPr txBox="1"/>
          <p:nvPr/>
        </p:nvSpPr>
        <p:spPr>
          <a:xfrm>
            <a:off x="533400" y="5791200"/>
            <a:ext cx="4495800" cy="92333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100000" b="100000"/>
            </a:path>
            <a:tileRect t="-100000" r="-100000"/>
          </a:gradFill>
        </p:spPr>
        <p:txBody>
          <a:bodyPr wrap="square" rtlCol="0">
            <a:spAutoFit/>
          </a:bodyPr>
          <a:lstStyle/>
          <a:p>
            <a:r>
              <a:rPr lang="en-US" dirty="0"/>
              <a:t>Payloads are typically used by validation clients to associate some metadata information with a given constraint declaration.</a:t>
            </a:r>
          </a:p>
        </p:txBody>
      </p:sp>
    </p:spTree>
    <p:extLst>
      <p:ext uri="{BB962C8B-B14F-4D97-AF65-F5344CB8AC3E}">
        <p14:creationId xmlns:p14="http://schemas.microsoft.com/office/powerpoint/2010/main" val="185155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Step 3: </a:t>
            </a:r>
            <a:r>
              <a:rPr lang="en-US" dirty="0"/>
              <a:t>Implement </a:t>
            </a:r>
            <a:r>
              <a:rPr lang="en-US" dirty="0" err="1"/>
              <a:t>Validator</a:t>
            </a:r>
            <a:endParaRPr lang="en-US" dirty="0"/>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23</a:t>
            </a:fld>
            <a:endParaRPr lang="en-US"/>
          </a:p>
        </p:txBody>
      </p:sp>
      <p:sp>
        <p:nvSpPr>
          <p:cNvPr id="4" name="Content Placeholder 3"/>
          <p:cNvSpPr>
            <a:spLocks noGrp="1"/>
          </p:cNvSpPr>
          <p:nvPr>
            <p:ph sz="quarter" idx="1"/>
          </p:nvPr>
        </p:nvSpPr>
        <p:spPr>
          <a:xfrm>
            <a:off x="457200" y="1219200"/>
            <a:ext cx="8229600" cy="5257800"/>
          </a:xfrm>
        </p:spPr>
        <p:txBody>
          <a:bodyPr>
            <a:noAutofit/>
          </a:bodyPr>
          <a:lstStyle/>
          <a:p>
            <a:pPr>
              <a:buNone/>
            </a:pP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ProductIdValidator</a:t>
            </a:r>
            <a:r>
              <a:rPr lang="en-US" sz="1200" b="1" dirty="0">
                <a:solidFill>
                  <a:srgbClr val="000000"/>
                </a:solidFill>
                <a:latin typeface="Consolas"/>
              </a:rPr>
              <a:t> </a:t>
            </a:r>
            <a:r>
              <a:rPr lang="en-US" sz="1200" b="1" dirty="0">
                <a:solidFill>
                  <a:srgbClr val="7F0055"/>
                </a:solidFill>
                <a:latin typeface="Consolas"/>
              </a:rPr>
              <a:t>implements</a:t>
            </a:r>
            <a:r>
              <a:rPr lang="en-US" sz="1200" b="1" dirty="0">
                <a:solidFill>
                  <a:srgbClr val="000000"/>
                </a:solidFill>
                <a:latin typeface="Consolas"/>
              </a:rPr>
              <a:t> </a:t>
            </a:r>
            <a:r>
              <a:rPr lang="en-US" sz="1200" b="1" dirty="0" err="1">
                <a:solidFill>
                  <a:srgbClr val="000000"/>
                </a:solidFill>
                <a:highlight>
                  <a:srgbClr val="D4D4D4"/>
                </a:highlight>
                <a:latin typeface="Consolas"/>
              </a:rPr>
              <a:t>ConstraintValidator</a:t>
            </a:r>
            <a:r>
              <a:rPr lang="en-US" sz="1200" b="1" dirty="0">
                <a:solidFill>
                  <a:srgbClr val="000000"/>
                </a:solidFill>
                <a:highlight>
                  <a:srgbClr val="D4D4D4"/>
                </a:highlight>
                <a:latin typeface="Consolas"/>
              </a:rPr>
              <a:t>&lt;</a:t>
            </a:r>
            <a:r>
              <a:rPr lang="en-US" sz="1200" b="1" dirty="0" err="1">
                <a:solidFill>
                  <a:srgbClr val="646464"/>
                </a:solidFill>
                <a:highlight>
                  <a:srgbClr val="D4D4D4"/>
                </a:highlight>
                <a:latin typeface="Consolas"/>
              </a:rPr>
              <a:t>ProductId</a:t>
            </a:r>
            <a:r>
              <a:rPr lang="en-US" sz="1200" b="1" dirty="0">
                <a:solidFill>
                  <a:srgbClr val="000000"/>
                </a:solidFill>
                <a:highlight>
                  <a:srgbClr val="D4D4D4"/>
                </a:highlight>
                <a:latin typeface="Consolas"/>
              </a:rPr>
              <a:t>, String&gt; {</a:t>
            </a:r>
          </a:p>
          <a:p>
            <a:pPr lvl="1">
              <a:buNone/>
            </a:pPr>
            <a:r>
              <a:rPr lang="en-US" sz="1200" dirty="0">
                <a:solidFill>
                  <a:srgbClr val="646464"/>
                </a:solidFill>
                <a:latin typeface="Consolas"/>
              </a:rPr>
              <a:t>@</a:t>
            </a:r>
            <a:r>
              <a:rPr lang="en-US" sz="1200" dirty="0" err="1">
                <a:solidFill>
                  <a:srgbClr val="646464"/>
                </a:solidFill>
                <a:latin typeface="Consolas"/>
              </a:rPr>
              <a:t>Autowired</a:t>
            </a:r>
            <a:endParaRPr lang="en-US" sz="1200" dirty="0">
              <a:solidFill>
                <a:srgbClr val="646464"/>
              </a:solidFill>
              <a:latin typeface="Consolas"/>
            </a:endParaRPr>
          </a:p>
          <a:p>
            <a:pPr lvl="1">
              <a:buNone/>
            </a:pPr>
            <a:r>
              <a:rPr lang="en-US" sz="1200" b="1" dirty="0">
                <a:solidFill>
                  <a:srgbClr val="7F0055"/>
                </a:solidFill>
                <a:latin typeface="Consolas"/>
              </a:rPr>
              <a:t>private</a:t>
            </a:r>
            <a:r>
              <a:rPr lang="en-US" sz="1200" b="1" dirty="0">
                <a:solidFill>
                  <a:srgbClr val="000000"/>
                </a:solidFill>
                <a:latin typeface="Consolas"/>
              </a:rPr>
              <a:t> </a:t>
            </a:r>
            <a:r>
              <a:rPr lang="en-US" sz="1200" b="1" dirty="0" err="1">
                <a:solidFill>
                  <a:srgbClr val="000000"/>
                </a:solidFill>
                <a:latin typeface="Consolas"/>
              </a:rPr>
              <a:t>ProductService</a:t>
            </a:r>
            <a:r>
              <a:rPr lang="en-US" sz="1200" b="1" dirty="0">
                <a:solidFill>
                  <a:srgbClr val="000000"/>
                </a:solidFill>
                <a:latin typeface="Consolas"/>
              </a:rPr>
              <a:t> </a:t>
            </a:r>
            <a:r>
              <a:rPr lang="en-US" sz="1200" b="1" dirty="0" err="1">
                <a:solidFill>
                  <a:srgbClr val="0000C0"/>
                </a:solidFill>
                <a:latin typeface="Consolas"/>
              </a:rPr>
              <a:t>productService</a:t>
            </a:r>
            <a:r>
              <a:rPr lang="en-US" sz="1200" b="1" dirty="0">
                <a:solidFill>
                  <a:srgbClr val="000000"/>
                </a:solidFill>
                <a:latin typeface="Consolas"/>
              </a:rPr>
              <a:t>;</a:t>
            </a:r>
          </a:p>
          <a:p>
            <a:pPr lvl="1">
              <a:buNone/>
            </a:pPr>
            <a:r>
              <a:rPr lang="en-US" sz="1200" dirty="0">
                <a:solidFill>
                  <a:srgbClr val="646464"/>
                </a:solidFill>
                <a:latin typeface="Consolas"/>
              </a:rPr>
              <a:t>@Override</a:t>
            </a:r>
          </a:p>
          <a:p>
            <a:pPr lvl="1">
              <a:buNone/>
            </a:pP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initialize(</a:t>
            </a:r>
            <a:r>
              <a:rPr lang="en-US" sz="1200" b="1" dirty="0" err="1">
                <a:solidFill>
                  <a:srgbClr val="646464"/>
                </a:solidFill>
                <a:latin typeface="Consolas"/>
              </a:rPr>
              <a:t>ProductId</a:t>
            </a:r>
            <a:r>
              <a:rPr lang="en-US" sz="1200" b="1" dirty="0">
                <a:solidFill>
                  <a:srgbClr val="000000"/>
                </a:solidFill>
                <a:latin typeface="Consolas"/>
              </a:rPr>
              <a:t> </a:t>
            </a:r>
            <a:r>
              <a:rPr lang="en-US" sz="1200" b="1" dirty="0">
                <a:solidFill>
                  <a:srgbClr val="6A3E3E"/>
                </a:solidFill>
                <a:latin typeface="Consolas"/>
              </a:rPr>
              <a:t>arg0</a:t>
            </a:r>
            <a:r>
              <a:rPr lang="en-US" sz="1200" b="1" dirty="0">
                <a:solidFill>
                  <a:srgbClr val="000000"/>
                </a:solidFill>
                <a:latin typeface="Consolas"/>
              </a:rPr>
              <a:t>) {}</a:t>
            </a:r>
          </a:p>
          <a:p>
            <a:pPr lvl="1">
              <a:buNone/>
            </a:pPr>
            <a:endParaRPr lang="en-US" sz="1200" dirty="0">
              <a:latin typeface="Consolas"/>
            </a:endParaRPr>
          </a:p>
          <a:p>
            <a:pPr lvl="1">
              <a:buNone/>
            </a:pPr>
            <a:r>
              <a:rPr lang="en-US" sz="1200" dirty="0">
                <a:solidFill>
                  <a:srgbClr val="646464"/>
                </a:solidFill>
                <a:latin typeface="Consolas"/>
              </a:rPr>
              <a:t>@Override</a:t>
            </a:r>
          </a:p>
          <a:p>
            <a:pPr lvl="1">
              <a:buNone/>
            </a:pPr>
            <a:r>
              <a:rPr lang="en-US" sz="1200" b="1" dirty="0">
                <a:solidFill>
                  <a:srgbClr val="7F0055"/>
                </a:solidFill>
                <a:latin typeface="Consolas"/>
              </a:rPr>
              <a:t>public</a:t>
            </a:r>
            <a:r>
              <a:rPr lang="en-US" sz="1200" b="1"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err="1">
                <a:solidFill>
                  <a:srgbClr val="000000"/>
                </a:solidFill>
                <a:latin typeface="Consolas"/>
              </a:rPr>
              <a:t>isValid</a:t>
            </a:r>
            <a:r>
              <a:rPr lang="en-US" sz="1200" b="1" dirty="0">
                <a:solidFill>
                  <a:srgbClr val="000000"/>
                </a:solidFill>
                <a:latin typeface="Consolas"/>
              </a:rPr>
              <a:t>(String </a:t>
            </a:r>
            <a:r>
              <a:rPr lang="en-US" sz="1200" b="1" dirty="0">
                <a:solidFill>
                  <a:srgbClr val="6A3E3E"/>
                </a:solidFill>
                <a:latin typeface="Consolas"/>
              </a:rPr>
              <a:t>value</a:t>
            </a:r>
            <a:r>
              <a:rPr lang="en-US" sz="1200" b="1" dirty="0">
                <a:solidFill>
                  <a:srgbClr val="000000"/>
                </a:solidFill>
                <a:latin typeface="Consolas"/>
              </a:rPr>
              <a:t>, </a:t>
            </a:r>
            <a:r>
              <a:rPr lang="en-US" sz="1200" b="1" dirty="0" err="1">
                <a:solidFill>
                  <a:srgbClr val="000000"/>
                </a:solidFill>
                <a:latin typeface="Consolas"/>
              </a:rPr>
              <a:t>ConstraintValidatorContext</a:t>
            </a:r>
            <a:r>
              <a:rPr lang="en-US" sz="1200" b="1" dirty="0">
                <a:solidFill>
                  <a:srgbClr val="000000"/>
                </a:solidFill>
                <a:latin typeface="Consolas"/>
              </a:rPr>
              <a:t> </a:t>
            </a:r>
            <a:r>
              <a:rPr lang="en-US" sz="1200" b="1" dirty="0">
                <a:solidFill>
                  <a:srgbClr val="6A3E3E"/>
                </a:solidFill>
                <a:latin typeface="Consolas"/>
              </a:rPr>
              <a:t>context</a:t>
            </a:r>
            <a:r>
              <a:rPr lang="en-US" sz="1200" b="1" dirty="0">
                <a:solidFill>
                  <a:srgbClr val="000000"/>
                </a:solidFill>
                <a:latin typeface="Consolas"/>
              </a:rPr>
              <a:t>) {</a:t>
            </a:r>
          </a:p>
          <a:p>
            <a:pPr lvl="2">
              <a:buNone/>
            </a:pPr>
            <a:r>
              <a:rPr lang="en-US" sz="1200" dirty="0">
                <a:solidFill>
                  <a:srgbClr val="000000"/>
                </a:solidFill>
                <a:latin typeface="Consolas"/>
              </a:rPr>
              <a:t>Product </a:t>
            </a:r>
            <a:r>
              <a:rPr lang="en-US" sz="1200" dirty="0" err="1">
                <a:solidFill>
                  <a:srgbClr val="6A3E3E"/>
                </a:solidFill>
                <a:latin typeface="Consolas"/>
              </a:rPr>
              <a:t>product</a:t>
            </a:r>
            <a:r>
              <a:rPr lang="en-US" sz="1200" dirty="0">
                <a:solidFill>
                  <a:srgbClr val="000000"/>
                </a:solidFill>
                <a:latin typeface="Consolas"/>
              </a:rPr>
              <a:t> = </a:t>
            </a:r>
            <a:r>
              <a:rPr lang="en-US" sz="1200" b="1" dirty="0">
                <a:solidFill>
                  <a:srgbClr val="7F0055"/>
                </a:solidFill>
                <a:latin typeface="Consolas"/>
              </a:rPr>
              <a:t>null</a:t>
            </a:r>
            <a:r>
              <a:rPr lang="en-US" sz="1200" b="1" dirty="0">
                <a:solidFill>
                  <a:srgbClr val="000000"/>
                </a:solidFill>
                <a:latin typeface="Consolas"/>
              </a:rPr>
              <a:t>;</a:t>
            </a:r>
          </a:p>
          <a:p>
            <a:pPr lvl="2">
              <a:buNone/>
            </a:pPr>
            <a:r>
              <a:rPr lang="en-US" sz="1200" b="1" dirty="0">
                <a:solidFill>
                  <a:srgbClr val="7F0055"/>
                </a:solidFill>
                <a:latin typeface="Consolas"/>
              </a:rPr>
              <a:t>try</a:t>
            </a:r>
            <a:r>
              <a:rPr lang="en-US" sz="1200" b="1" dirty="0">
                <a:solidFill>
                  <a:srgbClr val="000000"/>
                </a:solidFill>
                <a:latin typeface="Consolas"/>
              </a:rPr>
              <a:t> {</a:t>
            </a:r>
          </a:p>
          <a:p>
            <a:pPr lvl="2">
              <a:buNone/>
            </a:pPr>
            <a:r>
              <a:rPr lang="en-US" sz="1200" dirty="0">
                <a:solidFill>
                  <a:srgbClr val="6A3E3E"/>
                </a:solidFill>
                <a:latin typeface="Consolas"/>
              </a:rPr>
              <a:t>	product</a:t>
            </a:r>
            <a:r>
              <a:rPr lang="en-US" sz="1200" dirty="0">
                <a:solidFill>
                  <a:srgbClr val="000000"/>
                </a:solidFill>
                <a:latin typeface="Consolas"/>
              </a:rPr>
              <a:t> = </a:t>
            </a:r>
            <a:r>
              <a:rPr lang="en-US" sz="1200" dirty="0" err="1">
                <a:solidFill>
                  <a:srgbClr val="0000C0"/>
                </a:solidFill>
                <a:latin typeface="Consolas"/>
              </a:rPr>
              <a:t>productService</a:t>
            </a:r>
            <a:r>
              <a:rPr lang="en-US" sz="1200" dirty="0" err="1">
                <a:solidFill>
                  <a:srgbClr val="000000"/>
                </a:solidFill>
                <a:latin typeface="Consolas"/>
              </a:rPr>
              <a:t>.getProductById</a:t>
            </a:r>
            <a:r>
              <a:rPr lang="en-US" sz="1200" dirty="0">
                <a:solidFill>
                  <a:srgbClr val="000000"/>
                </a:solidFill>
                <a:latin typeface="Consolas"/>
              </a:rPr>
              <a:t>(</a:t>
            </a:r>
            <a:r>
              <a:rPr lang="en-US" sz="1200" dirty="0">
                <a:solidFill>
                  <a:srgbClr val="6A3E3E"/>
                </a:solidFill>
                <a:latin typeface="Consolas"/>
              </a:rPr>
              <a:t>value</a:t>
            </a:r>
            <a:r>
              <a:rPr lang="en-US" sz="1200" dirty="0">
                <a:solidFill>
                  <a:srgbClr val="000000"/>
                </a:solidFill>
                <a:latin typeface="Consolas"/>
              </a:rPr>
              <a:t>);</a:t>
            </a:r>
          </a:p>
          <a:p>
            <a:pPr lvl="2">
              <a:buNone/>
            </a:pPr>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 (Exception </a:t>
            </a:r>
            <a:r>
              <a:rPr lang="en-US" sz="1200" b="1" dirty="0">
                <a:solidFill>
                  <a:srgbClr val="6A3E3E"/>
                </a:solidFill>
                <a:latin typeface="Consolas"/>
              </a:rPr>
              <a:t>e</a:t>
            </a:r>
            <a:r>
              <a:rPr lang="en-US" sz="1200" b="1" dirty="0">
                <a:solidFill>
                  <a:srgbClr val="000000"/>
                </a:solidFill>
                <a:latin typeface="Consolas"/>
              </a:rPr>
              <a:t>) {</a:t>
            </a:r>
          </a:p>
          <a:p>
            <a:pPr lvl="2">
              <a:buNone/>
            </a:pPr>
            <a:r>
              <a:rPr lang="en-US" sz="1200" dirty="0">
                <a:solidFill>
                  <a:srgbClr val="000000"/>
                </a:solidFill>
                <a:latin typeface="Consolas"/>
              </a:rPr>
              <a:t>	</a:t>
            </a:r>
            <a:r>
              <a:rPr lang="en-US" sz="1200" dirty="0" err="1">
                <a:solidFill>
                  <a:srgbClr val="000000"/>
                </a:solidFill>
                <a:latin typeface="Consolas"/>
              </a:rPr>
              <a:t>System.</a:t>
            </a:r>
            <a:r>
              <a:rPr lang="en-US" sz="1200" b="1" i="1" dirty="0" err="1">
                <a:solidFill>
                  <a:srgbClr val="0000C0"/>
                </a:solidFill>
                <a:latin typeface="Consolas"/>
              </a:rPr>
              <a:t>out</a:t>
            </a:r>
            <a:r>
              <a:rPr lang="en-US" sz="1200" b="1" i="1" dirty="0" err="1">
                <a:solidFill>
                  <a:srgbClr val="000000"/>
                </a:solidFill>
                <a:latin typeface="Consolas"/>
              </a:rPr>
              <a:t>.println</a:t>
            </a:r>
            <a:r>
              <a:rPr lang="en-US" sz="1200" b="1" i="1" dirty="0">
                <a:solidFill>
                  <a:srgbClr val="000000"/>
                </a:solidFill>
                <a:latin typeface="Consolas"/>
              </a:rPr>
              <a:t>(</a:t>
            </a:r>
            <a:r>
              <a:rPr lang="en-US" sz="1200" b="1" i="1" dirty="0">
                <a:solidFill>
                  <a:srgbClr val="2A00FF"/>
                </a:solidFill>
                <a:latin typeface="Consolas"/>
              </a:rPr>
              <a:t>"Couldn't find product..."</a:t>
            </a:r>
            <a:r>
              <a:rPr lang="en-US" sz="1200" b="1" i="1" dirty="0">
                <a:solidFill>
                  <a:srgbClr val="000000"/>
                </a:solidFill>
                <a:latin typeface="Consolas"/>
              </a:rPr>
              <a:t>);</a:t>
            </a:r>
          </a:p>
          <a:p>
            <a:pPr lvl="2">
              <a:buNone/>
            </a:pPr>
            <a:r>
              <a:rPr lang="en-US" sz="1200" dirty="0">
                <a:solidFill>
                  <a:srgbClr val="000000"/>
                </a:solidFill>
                <a:latin typeface="Consolas"/>
              </a:rPr>
              <a:t>}</a:t>
            </a:r>
          </a:p>
          <a:p>
            <a:pPr lvl="2">
              <a:buNone/>
            </a:pP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6A3E3E"/>
                </a:solidFill>
                <a:latin typeface="Consolas"/>
              </a:rPr>
              <a:t>product</a:t>
            </a:r>
            <a:r>
              <a:rPr lang="en-US" sz="1200" b="1" dirty="0">
                <a:solidFill>
                  <a:srgbClr val="000000"/>
                </a:solidFill>
                <a:latin typeface="Consolas"/>
              </a:rPr>
              <a:t> == </a:t>
            </a:r>
            <a:r>
              <a:rPr lang="en-US" sz="1200" b="1" dirty="0">
                <a:solidFill>
                  <a:srgbClr val="7F0055"/>
                </a:solidFill>
                <a:latin typeface="Consolas"/>
              </a:rPr>
              <a:t>null</a:t>
            </a:r>
            <a:r>
              <a:rPr lang="en-US" sz="1200" b="1" dirty="0">
                <a:solidFill>
                  <a:srgbClr val="000000"/>
                </a:solidFill>
                <a:latin typeface="Consolas"/>
              </a:rPr>
              <a:t> ? </a:t>
            </a:r>
            <a:r>
              <a:rPr lang="en-US" sz="1200" b="1" dirty="0">
                <a:solidFill>
                  <a:srgbClr val="7F0055"/>
                </a:solidFill>
                <a:latin typeface="Consolas"/>
              </a:rPr>
              <a:t>true</a:t>
            </a:r>
            <a:r>
              <a:rPr lang="en-US" sz="1200" b="1" dirty="0">
                <a:solidFill>
                  <a:srgbClr val="000000"/>
                </a:solidFill>
                <a:latin typeface="Consolas"/>
              </a:rPr>
              <a:t> : </a:t>
            </a:r>
            <a:r>
              <a:rPr lang="en-US" sz="1200" b="1" dirty="0">
                <a:solidFill>
                  <a:srgbClr val="7F0055"/>
                </a:solidFill>
                <a:latin typeface="Consolas"/>
              </a:rPr>
              <a:t>false</a:t>
            </a:r>
            <a:r>
              <a:rPr lang="en-US" sz="1200" b="1" dirty="0">
                <a:solidFill>
                  <a:srgbClr val="000000"/>
                </a:solidFill>
                <a:latin typeface="Consolas"/>
              </a:rPr>
              <a:t>;</a:t>
            </a:r>
          </a:p>
          <a:p>
            <a:pPr lvl="1">
              <a:buNone/>
            </a:pPr>
            <a:r>
              <a:rPr lang="en-US" sz="1200" dirty="0">
                <a:solidFill>
                  <a:srgbClr val="000000"/>
                </a:solidFill>
                <a:latin typeface="Consolas"/>
              </a:rPr>
              <a:t>}</a:t>
            </a:r>
            <a:endParaRPr lang="en-US" sz="1200" dirty="0">
              <a:latin typeface="Consolas"/>
            </a:endParaRPr>
          </a:p>
          <a:p>
            <a:pPr>
              <a:buNone/>
            </a:pPr>
            <a:r>
              <a:rPr lang="en-US" sz="1200" dirty="0">
                <a:solidFill>
                  <a:srgbClr val="000000"/>
                </a:solidFill>
                <a:latin typeface="Consolas"/>
              </a:rPr>
              <a:t>}</a:t>
            </a:r>
          </a:p>
          <a:p>
            <a:pPr>
              <a:buFont typeface="Wingdings" pitchFamily="2" charset="2"/>
              <a:buChar char="Ø"/>
            </a:pPr>
            <a:r>
              <a:rPr lang="en-US" sz="1400" b="1" dirty="0"/>
              <a:t>Usage:</a:t>
            </a:r>
          </a:p>
          <a:p>
            <a:pPr lvl="1">
              <a:buNone/>
            </a:pPr>
            <a:r>
              <a:rPr lang="en-US" sz="1200" dirty="0">
                <a:solidFill>
                  <a:srgbClr val="646464"/>
                </a:solidFill>
                <a:latin typeface="Consolas"/>
              </a:rPr>
              <a:t>@Pattern</a:t>
            </a:r>
            <a:r>
              <a:rPr lang="en-US" sz="1200" dirty="0">
                <a:solidFill>
                  <a:srgbClr val="000000"/>
                </a:solidFill>
                <a:latin typeface="Consolas"/>
              </a:rPr>
              <a:t>(</a:t>
            </a:r>
            <a:r>
              <a:rPr lang="en-US" sz="1200" dirty="0" err="1">
                <a:solidFill>
                  <a:srgbClr val="000000"/>
                </a:solidFill>
                <a:latin typeface="Consolas"/>
              </a:rPr>
              <a:t>regexp</a:t>
            </a:r>
            <a:r>
              <a:rPr lang="en-US" sz="1200" dirty="0">
                <a:solidFill>
                  <a:srgbClr val="000000"/>
                </a:solidFill>
                <a:latin typeface="Consolas"/>
              </a:rPr>
              <a:t> = </a:t>
            </a:r>
            <a:r>
              <a:rPr lang="en-US" sz="1200" dirty="0">
                <a:solidFill>
                  <a:srgbClr val="2A00FF"/>
                </a:solidFill>
                <a:latin typeface="Consolas"/>
              </a:rPr>
              <a:t>"P[1-9]+"</a:t>
            </a:r>
            <a:r>
              <a:rPr lang="en-US" sz="1200" dirty="0">
                <a:solidFill>
                  <a:srgbClr val="000000"/>
                </a:solidFill>
                <a:latin typeface="Consolas"/>
              </a:rPr>
              <a:t>, message = </a:t>
            </a:r>
            <a:r>
              <a:rPr lang="en-US" sz="1200" dirty="0">
                <a:solidFill>
                  <a:srgbClr val="2A00FF"/>
                </a:solidFill>
                <a:latin typeface="Consolas"/>
              </a:rPr>
              <a:t>"{</a:t>
            </a:r>
            <a:r>
              <a:rPr lang="en-US" sz="1200" dirty="0" err="1">
                <a:solidFill>
                  <a:srgbClr val="2A00FF"/>
                </a:solidFill>
                <a:latin typeface="Consolas"/>
              </a:rPr>
              <a:t>Pattern.Product.productId.validation</a:t>
            </a:r>
            <a:r>
              <a:rPr lang="en-US" sz="1200" dirty="0">
                <a:solidFill>
                  <a:srgbClr val="2A00FF"/>
                </a:solidFill>
                <a:latin typeface="Consolas"/>
              </a:rPr>
              <a:t>}"</a:t>
            </a:r>
            <a:r>
              <a:rPr lang="en-US" sz="1200" dirty="0">
                <a:solidFill>
                  <a:srgbClr val="000000"/>
                </a:solidFill>
                <a:latin typeface="Consolas"/>
              </a:rPr>
              <a:t>)</a:t>
            </a:r>
          </a:p>
          <a:p>
            <a:pPr lvl="1">
              <a:buNone/>
            </a:pPr>
            <a:r>
              <a:rPr lang="en-US" sz="1200" dirty="0">
                <a:solidFill>
                  <a:srgbClr val="646464"/>
                </a:solidFill>
                <a:latin typeface="Consolas"/>
              </a:rPr>
              <a:t>@</a:t>
            </a:r>
            <a:r>
              <a:rPr lang="en-US" sz="1200" dirty="0" err="1">
                <a:solidFill>
                  <a:srgbClr val="646464"/>
                </a:solidFill>
                <a:latin typeface="Consolas"/>
              </a:rPr>
              <a:t>ProductId</a:t>
            </a:r>
            <a:endParaRPr lang="en-US" sz="1200" dirty="0">
              <a:solidFill>
                <a:srgbClr val="646464"/>
              </a:solidFill>
              <a:latin typeface="Consolas"/>
            </a:endParaRPr>
          </a:p>
          <a:p>
            <a:pPr lvl="1">
              <a:buNone/>
            </a:pPr>
            <a:r>
              <a:rPr lang="en-US" sz="1200" b="1" dirty="0">
                <a:solidFill>
                  <a:srgbClr val="7F0055"/>
                </a:solidFill>
                <a:latin typeface="Consolas"/>
              </a:rPr>
              <a:t>private</a:t>
            </a:r>
            <a:r>
              <a:rPr lang="en-US" sz="1200" b="1" dirty="0">
                <a:solidFill>
                  <a:srgbClr val="000000"/>
                </a:solidFill>
                <a:latin typeface="Consolas"/>
              </a:rPr>
              <a:t> String </a:t>
            </a:r>
            <a:r>
              <a:rPr lang="en-US" sz="1200" b="1" dirty="0" err="1">
                <a:solidFill>
                  <a:srgbClr val="0000C0"/>
                </a:solidFill>
                <a:latin typeface="Consolas"/>
              </a:rPr>
              <a:t>productId</a:t>
            </a:r>
            <a:r>
              <a:rPr lang="en-US" sz="1200" b="1" dirty="0">
                <a:solidFill>
                  <a:srgbClr val="000000"/>
                </a:solidFill>
                <a:latin typeface="Consolas"/>
              </a:rPr>
              <a:t>;</a:t>
            </a:r>
          </a:p>
          <a:p>
            <a:endParaRPr lang="en-US" sz="1200" dirty="0">
              <a:latin typeface="Consolas"/>
            </a:endParaRPr>
          </a:p>
          <a:p>
            <a:pPr>
              <a:buNone/>
            </a:pPr>
            <a:endParaRPr lang="en-US" sz="1200" dirty="0"/>
          </a:p>
        </p:txBody>
      </p:sp>
      <p:sp>
        <p:nvSpPr>
          <p:cNvPr id="5" name="TextBox 4"/>
          <p:cNvSpPr txBox="1"/>
          <p:nvPr/>
        </p:nvSpPr>
        <p:spPr>
          <a:xfrm>
            <a:off x="6529687" y="196010"/>
            <a:ext cx="2362200" cy="646331"/>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100000" b="100000"/>
            </a:path>
            <a:tileRect t="-100000" r="-100000"/>
          </a:gradFill>
        </p:spPr>
        <p:txBody>
          <a:bodyPr wrap="square" rtlCol="0">
            <a:spAutoFit/>
          </a:bodyPr>
          <a:lstStyle/>
          <a:p>
            <a:r>
              <a:rPr lang="en-US" dirty="0"/>
              <a:t>Annotation &amp; Type to be validated</a:t>
            </a:r>
          </a:p>
        </p:txBody>
      </p:sp>
      <p:cxnSp>
        <p:nvCxnSpPr>
          <p:cNvPr id="6" name="Straight Arrow Connector 5"/>
          <p:cNvCxnSpPr/>
          <p:nvPr/>
        </p:nvCxnSpPr>
        <p:spPr>
          <a:xfrm flipH="1">
            <a:off x="6553200" y="888508"/>
            <a:ext cx="685800" cy="33069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648200" y="4495800"/>
            <a:ext cx="4314225" cy="646331"/>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100000" b="100000"/>
            </a:path>
            <a:tileRect t="-100000" r="-100000"/>
          </a:gradFill>
        </p:spPr>
        <p:txBody>
          <a:bodyPr wrap="square" rtlCol="0">
            <a:spAutoFit/>
          </a:bodyPr>
          <a:lstStyle/>
          <a:p>
            <a:r>
              <a:rPr lang="en-US" dirty="0"/>
              <a:t>add additional error messages or completely disable the default error message </a:t>
            </a:r>
          </a:p>
        </p:txBody>
      </p:sp>
      <p:cxnSp>
        <p:nvCxnSpPr>
          <p:cNvPr id="9" name="Straight Arrow Connector 8"/>
          <p:cNvCxnSpPr/>
          <p:nvPr/>
        </p:nvCxnSpPr>
        <p:spPr>
          <a:xfrm flipH="1" flipV="1">
            <a:off x="6248400" y="3200400"/>
            <a:ext cx="685800" cy="1295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 Field Validation</a:t>
            </a:r>
          </a:p>
        </p:txBody>
      </p:sp>
      <p:sp>
        <p:nvSpPr>
          <p:cNvPr id="4" name="Slide Number Placeholder 3"/>
          <p:cNvSpPr>
            <a:spLocks noGrp="1"/>
          </p:cNvSpPr>
          <p:nvPr>
            <p:ph type="sldNum" sz="quarter" idx="12"/>
          </p:nvPr>
        </p:nvSpPr>
        <p:spPr/>
        <p:txBody>
          <a:bodyPr/>
          <a:lstStyle/>
          <a:p>
            <a:pPr>
              <a:defRPr/>
            </a:pPr>
            <a:fld id="{49730567-0E75-49FB-AEC7-DB714A72D059}" type="slidenum">
              <a:rPr lang="en-US" smtClean="0"/>
              <a:pPr>
                <a:defRPr/>
              </a:pPr>
              <a:t>24</a:t>
            </a:fld>
            <a:endParaRPr lang="en-US"/>
          </a:p>
        </p:txBody>
      </p:sp>
      <p:sp>
        <p:nvSpPr>
          <p:cNvPr id="3" name="Content Placeholder 2"/>
          <p:cNvSpPr>
            <a:spLocks noGrp="1"/>
          </p:cNvSpPr>
          <p:nvPr>
            <p:ph sz="quarter" idx="1"/>
          </p:nvPr>
        </p:nvSpPr>
        <p:spPr>
          <a:xfrm>
            <a:off x="457200" y="1219200"/>
            <a:ext cx="8229600" cy="5334000"/>
          </a:xfrm>
        </p:spPr>
        <p:txBody>
          <a:bodyPr>
            <a:normAutofit fontScale="25000" lnSpcReduction="20000"/>
          </a:bodyPr>
          <a:lstStyle/>
          <a:p>
            <a:r>
              <a:rPr lang="en-US" sz="5600" dirty="0"/>
              <a:t>NEED:  validate the combination of two or more fields</a:t>
            </a:r>
          </a:p>
          <a:p>
            <a:r>
              <a:rPr lang="en-US" sz="5600" dirty="0"/>
              <a:t>Similar to field level Validator BUT different</a:t>
            </a:r>
          </a:p>
          <a:p>
            <a:r>
              <a:rPr lang="en-US" sz="5600" dirty="0"/>
              <a:t>Class Level…Validation against entire Class object   </a:t>
            </a:r>
          </a:p>
          <a:p>
            <a:endParaRPr lang="en-US" sz="3400" dirty="0"/>
          </a:p>
          <a:p>
            <a:pPr lvl="1">
              <a:buNone/>
            </a:pPr>
            <a:r>
              <a:rPr lang="en-US" sz="4800" b="1" dirty="0">
                <a:solidFill>
                  <a:srgbClr val="7F0055"/>
                </a:solidFill>
                <a:latin typeface="Consolas"/>
              </a:rPr>
              <a:t>public</a:t>
            </a:r>
            <a:r>
              <a:rPr lang="en-US" sz="4800" b="1" dirty="0">
                <a:solidFill>
                  <a:srgbClr val="000000"/>
                </a:solidFill>
                <a:latin typeface="Consolas"/>
              </a:rPr>
              <a:t> </a:t>
            </a:r>
            <a:r>
              <a:rPr lang="en-US" sz="4800" b="1" dirty="0">
                <a:solidFill>
                  <a:srgbClr val="7F0055"/>
                </a:solidFill>
                <a:latin typeface="Consolas"/>
              </a:rPr>
              <a:t>class</a:t>
            </a:r>
            <a:r>
              <a:rPr lang="en-US" sz="4800" b="1" dirty="0">
                <a:solidFill>
                  <a:srgbClr val="000000"/>
                </a:solidFill>
                <a:latin typeface="Consolas"/>
              </a:rPr>
              <a:t> </a:t>
            </a:r>
            <a:r>
              <a:rPr lang="en-US" sz="4800" b="1" dirty="0" err="1">
                <a:solidFill>
                  <a:srgbClr val="000000"/>
                </a:solidFill>
                <a:latin typeface="Consolas"/>
              </a:rPr>
              <a:t>StockMaximumValidator</a:t>
            </a:r>
            <a:r>
              <a:rPr lang="en-US" sz="4800" b="1" dirty="0">
                <a:solidFill>
                  <a:srgbClr val="000000"/>
                </a:solidFill>
                <a:latin typeface="Consolas"/>
              </a:rPr>
              <a:t> </a:t>
            </a:r>
            <a:r>
              <a:rPr lang="en-US" sz="4800" b="1" dirty="0">
                <a:solidFill>
                  <a:srgbClr val="7F0055"/>
                </a:solidFill>
                <a:latin typeface="Consolas"/>
              </a:rPr>
              <a:t>implements</a:t>
            </a:r>
            <a:r>
              <a:rPr lang="en-US" sz="4800" b="1" dirty="0">
                <a:solidFill>
                  <a:srgbClr val="000000"/>
                </a:solidFill>
                <a:latin typeface="Consolas"/>
              </a:rPr>
              <a:t> </a:t>
            </a:r>
            <a:r>
              <a:rPr lang="en-US" sz="4800" b="1" dirty="0" err="1">
                <a:solidFill>
                  <a:srgbClr val="000000"/>
                </a:solidFill>
                <a:latin typeface="Consolas"/>
              </a:rPr>
              <a:t>ConstraintValidator</a:t>
            </a:r>
            <a:r>
              <a:rPr lang="en-US" sz="4800" b="1" dirty="0">
                <a:solidFill>
                  <a:srgbClr val="000000"/>
                </a:solidFill>
                <a:latin typeface="Consolas"/>
              </a:rPr>
              <a:t>&lt;</a:t>
            </a:r>
            <a:r>
              <a:rPr lang="en-US" sz="4800" b="1" dirty="0" err="1">
                <a:solidFill>
                  <a:srgbClr val="646464"/>
                </a:solidFill>
                <a:latin typeface="Consolas"/>
              </a:rPr>
              <a:t>StockMaximum</a:t>
            </a:r>
            <a:r>
              <a:rPr lang="en-US" sz="4800" b="1" dirty="0">
                <a:solidFill>
                  <a:srgbClr val="000000"/>
                </a:solidFill>
                <a:latin typeface="Consolas"/>
              </a:rPr>
              <a:t>, Product&gt;{</a:t>
            </a:r>
          </a:p>
          <a:p>
            <a:pPr lvl="2">
              <a:buNone/>
            </a:pPr>
            <a:r>
              <a:rPr lang="en-US" sz="4800" dirty="0" err="1">
                <a:solidFill>
                  <a:srgbClr val="000000"/>
                </a:solidFill>
                <a:latin typeface="Consolas"/>
              </a:rPr>
              <a:t>BigDecimal</a:t>
            </a:r>
            <a:r>
              <a:rPr lang="en-US" sz="4800" dirty="0">
                <a:solidFill>
                  <a:srgbClr val="000000"/>
                </a:solidFill>
                <a:latin typeface="Consolas"/>
              </a:rPr>
              <a:t> </a:t>
            </a:r>
            <a:r>
              <a:rPr lang="en-US" sz="4800" dirty="0" err="1">
                <a:solidFill>
                  <a:srgbClr val="0000C0"/>
                </a:solidFill>
                <a:latin typeface="Consolas"/>
              </a:rPr>
              <a:t>maxValue</a:t>
            </a:r>
            <a:r>
              <a:rPr lang="en-US" sz="4800" dirty="0">
                <a:solidFill>
                  <a:srgbClr val="000000"/>
                </a:solidFill>
                <a:latin typeface="Consolas"/>
              </a:rPr>
              <a:t> = </a:t>
            </a:r>
            <a:r>
              <a:rPr lang="en-US" sz="4800" b="1" dirty="0">
                <a:solidFill>
                  <a:srgbClr val="7F0055"/>
                </a:solidFill>
                <a:latin typeface="Consolas"/>
              </a:rPr>
              <a:t>null</a:t>
            </a:r>
            <a:r>
              <a:rPr lang="en-US" sz="4800" b="1" dirty="0">
                <a:solidFill>
                  <a:srgbClr val="000000"/>
                </a:solidFill>
                <a:latin typeface="Consolas"/>
              </a:rPr>
              <a:t>;</a:t>
            </a:r>
          </a:p>
          <a:p>
            <a:pPr lvl="2">
              <a:buNone/>
            </a:pPr>
            <a:endParaRPr lang="en-US" sz="4800" dirty="0">
              <a:latin typeface="Consolas"/>
            </a:endParaRPr>
          </a:p>
          <a:p>
            <a:pPr lvl="2">
              <a:buNone/>
            </a:pPr>
            <a:r>
              <a:rPr lang="en-US" sz="4800" b="1" dirty="0">
                <a:solidFill>
                  <a:srgbClr val="7F0055"/>
                </a:solidFill>
                <a:latin typeface="Consolas"/>
              </a:rPr>
              <a:t>public</a:t>
            </a:r>
            <a:r>
              <a:rPr lang="en-US" sz="4800" b="1" dirty="0">
                <a:solidFill>
                  <a:srgbClr val="000000"/>
                </a:solidFill>
                <a:latin typeface="Consolas"/>
              </a:rPr>
              <a:t> </a:t>
            </a:r>
            <a:r>
              <a:rPr lang="en-US" sz="4800" b="1" dirty="0">
                <a:solidFill>
                  <a:srgbClr val="7F0055"/>
                </a:solidFill>
                <a:latin typeface="Consolas"/>
              </a:rPr>
              <a:t>void</a:t>
            </a:r>
            <a:r>
              <a:rPr lang="en-US" sz="4800" b="1" dirty="0">
                <a:solidFill>
                  <a:srgbClr val="000000"/>
                </a:solidFill>
                <a:latin typeface="Consolas"/>
              </a:rPr>
              <a:t> initialize(</a:t>
            </a:r>
            <a:r>
              <a:rPr lang="en-US" sz="4800" b="1" dirty="0" err="1">
                <a:solidFill>
                  <a:srgbClr val="646464"/>
                </a:solidFill>
                <a:latin typeface="Consolas"/>
              </a:rPr>
              <a:t>StockMaximum</a:t>
            </a:r>
            <a:r>
              <a:rPr lang="en-US" sz="4800" b="1" dirty="0">
                <a:solidFill>
                  <a:srgbClr val="000000"/>
                </a:solidFill>
                <a:latin typeface="Consolas"/>
              </a:rPr>
              <a:t> </a:t>
            </a:r>
            <a:r>
              <a:rPr lang="en-US" sz="4800" b="1" dirty="0" err="1">
                <a:solidFill>
                  <a:srgbClr val="6A3E3E"/>
                </a:solidFill>
                <a:highlight>
                  <a:srgbClr val="F0D8A8"/>
                </a:highlight>
                <a:latin typeface="Consolas"/>
              </a:rPr>
              <a:t>constraintAnnotation</a:t>
            </a:r>
            <a:r>
              <a:rPr lang="en-US" sz="4800" b="1" dirty="0">
                <a:solidFill>
                  <a:srgbClr val="000000"/>
                </a:solidFill>
                <a:highlight>
                  <a:srgbClr val="F0D8A8"/>
                </a:highlight>
                <a:latin typeface="Consolas"/>
              </a:rPr>
              <a:t>) {</a:t>
            </a:r>
          </a:p>
          <a:p>
            <a:pPr lvl="3">
              <a:buNone/>
            </a:pPr>
            <a:r>
              <a:rPr lang="en-US" sz="4800" b="1" dirty="0" err="1">
                <a:solidFill>
                  <a:srgbClr val="7F0055"/>
                </a:solidFill>
                <a:latin typeface="Consolas"/>
              </a:rPr>
              <a:t>int</a:t>
            </a:r>
            <a:r>
              <a:rPr lang="en-US" sz="4800" b="1" dirty="0">
                <a:solidFill>
                  <a:srgbClr val="000000"/>
                </a:solidFill>
                <a:latin typeface="Consolas"/>
              </a:rPr>
              <a:t> </a:t>
            </a:r>
            <a:r>
              <a:rPr lang="en-US" sz="4800" b="1" dirty="0">
                <a:solidFill>
                  <a:srgbClr val="6A3E3E"/>
                </a:solidFill>
                <a:latin typeface="Consolas"/>
              </a:rPr>
              <a:t>maximum</a:t>
            </a:r>
            <a:r>
              <a:rPr lang="en-US" sz="4800" b="1" dirty="0">
                <a:solidFill>
                  <a:srgbClr val="000000"/>
                </a:solidFill>
                <a:latin typeface="Consolas"/>
              </a:rPr>
              <a:t> = </a:t>
            </a:r>
            <a:r>
              <a:rPr lang="en-US" sz="4800" b="1" dirty="0" err="1">
                <a:solidFill>
                  <a:srgbClr val="6A3E3E"/>
                </a:solidFill>
                <a:highlight>
                  <a:srgbClr val="D4D4D4"/>
                </a:highlight>
                <a:latin typeface="Consolas"/>
              </a:rPr>
              <a:t>constraintAnnotation</a:t>
            </a:r>
            <a:r>
              <a:rPr lang="en-US" sz="4800" b="1" dirty="0" err="1">
                <a:solidFill>
                  <a:srgbClr val="000000"/>
                </a:solidFill>
                <a:highlight>
                  <a:srgbClr val="D4D4D4"/>
                </a:highlight>
                <a:latin typeface="Consolas"/>
              </a:rPr>
              <a:t>.maximum</a:t>
            </a:r>
            <a:r>
              <a:rPr lang="en-US" sz="4800" b="1" dirty="0">
                <a:solidFill>
                  <a:srgbClr val="000000"/>
                </a:solidFill>
                <a:highlight>
                  <a:srgbClr val="D4D4D4"/>
                </a:highlight>
                <a:latin typeface="Consolas"/>
              </a:rPr>
              <a:t>();</a:t>
            </a:r>
          </a:p>
          <a:p>
            <a:pPr lvl="3">
              <a:buNone/>
            </a:pPr>
            <a:r>
              <a:rPr lang="en-US" sz="4800" dirty="0" err="1">
                <a:solidFill>
                  <a:srgbClr val="0000C0"/>
                </a:solidFill>
                <a:latin typeface="Consolas"/>
              </a:rPr>
              <a:t>maxValue</a:t>
            </a:r>
            <a:r>
              <a:rPr lang="en-US" sz="4800" dirty="0">
                <a:solidFill>
                  <a:srgbClr val="000000"/>
                </a:solidFill>
                <a:latin typeface="Consolas"/>
              </a:rPr>
              <a:t> = </a:t>
            </a:r>
            <a:r>
              <a:rPr lang="en-US" sz="4800" b="1" dirty="0">
                <a:solidFill>
                  <a:srgbClr val="7F0055"/>
                </a:solidFill>
                <a:latin typeface="Consolas"/>
              </a:rPr>
              <a:t>new</a:t>
            </a:r>
            <a:r>
              <a:rPr lang="en-US" sz="4800" b="1" dirty="0">
                <a:solidFill>
                  <a:srgbClr val="000000"/>
                </a:solidFill>
                <a:latin typeface="Consolas"/>
              </a:rPr>
              <a:t> </a:t>
            </a:r>
            <a:r>
              <a:rPr lang="en-US" sz="4800" b="1" dirty="0" err="1">
                <a:solidFill>
                  <a:srgbClr val="000000"/>
                </a:solidFill>
                <a:latin typeface="Consolas"/>
              </a:rPr>
              <a:t>BigDecimal</a:t>
            </a:r>
            <a:r>
              <a:rPr lang="en-US" sz="4800" b="1" dirty="0">
                <a:solidFill>
                  <a:srgbClr val="000000"/>
                </a:solidFill>
                <a:latin typeface="Consolas"/>
              </a:rPr>
              <a:t>(</a:t>
            </a:r>
            <a:r>
              <a:rPr lang="en-US" sz="4800" b="1" dirty="0">
                <a:solidFill>
                  <a:srgbClr val="6A3E3E"/>
                </a:solidFill>
                <a:latin typeface="Consolas"/>
              </a:rPr>
              <a:t>maximum</a:t>
            </a:r>
            <a:r>
              <a:rPr lang="en-US" sz="4800" b="1" dirty="0">
                <a:solidFill>
                  <a:srgbClr val="000000"/>
                </a:solidFill>
                <a:latin typeface="Consolas"/>
              </a:rPr>
              <a:t>);</a:t>
            </a:r>
            <a:endParaRPr lang="en-US" sz="4800" dirty="0">
              <a:latin typeface="Consolas"/>
            </a:endParaRPr>
          </a:p>
          <a:p>
            <a:pPr lvl="2">
              <a:buNone/>
            </a:pPr>
            <a:r>
              <a:rPr lang="en-US" sz="4800" dirty="0">
                <a:solidFill>
                  <a:srgbClr val="000000"/>
                </a:solidFill>
                <a:latin typeface="Consolas"/>
              </a:rPr>
              <a:t>}</a:t>
            </a:r>
          </a:p>
          <a:p>
            <a:pPr lvl="2">
              <a:buNone/>
            </a:pPr>
            <a:endParaRPr lang="en-US" sz="4800" dirty="0">
              <a:latin typeface="Consolas"/>
            </a:endParaRPr>
          </a:p>
          <a:p>
            <a:pPr lvl="2">
              <a:buNone/>
            </a:pPr>
            <a:r>
              <a:rPr lang="en-US" sz="4800" dirty="0">
                <a:solidFill>
                  <a:srgbClr val="646464"/>
                </a:solidFill>
                <a:latin typeface="Consolas"/>
              </a:rPr>
              <a:t>@Override</a:t>
            </a:r>
          </a:p>
          <a:p>
            <a:pPr lvl="2">
              <a:buNone/>
            </a:pPr>
            <a:r>
              <a:rPr lang="en-US" sz="4800" b="1" dirty="0">
                <a:solidFill>
                  <a:srgbClr val="7F0055"/>
                </a:solidFill>
                <a:latin typeface="Consolas"/>
              </a:rPr>
              <a:t>public</a:t>
            </a:r>
            <a:r>
              <a:rPr lang="en-US" sz="4800" b="1" dirty="0">
                <a:solidFill>
                  <a:srgbClr val="000000"/>
                </a:solidFill>
                <a:latin typeface="Consolas"/>
              </a:rPr>
              <a:t> </a:t>
            </a:r>
            <a:r>
              <a:rPr lang="en-US" sz="4800" b="1" dirty="0" err="1">
                <a:solidFill>
                  <a:srgbClr val="7F0055"/>
                </a:solidFill>
                <a:latin typeface="Consolas"/>
              </a:rPr>
              <a:t>boolean</a:t>
            </a:r>
            <a:r>
              <a:rPr lang="en-US" sz="4800" b="1" dirty="0">
                <a:solidFill>
                  <a:srgbClr val="000000"/>
                </a:solidFill>
                <a:latin typeface="Consolas"/>
              </a:rPr>
              <a:t> </a:t>
            </a:r>
            <a:r>
              <a:rPr lang="en-US" sz="4800" b="1" dirty="0" err="1">
                <a:solidFill>
                  <a:srgbClr val="000000"/>
                </a:solidFill>
                <a:latin typeface="Consolas"/>
              </a:rPr>
              <a:t>isValid</a:t>
            </a:r>
            <a:r>
              <a:rPr lang="en-US" sz="4800" b="1" dirty="0">
                <a:solidFill>
                  <a:srgbClr val="000000"/>
                </a:solidFill>
                <a:latin typeface="Consolas"/>
              </a:rPr>
              <a:t>(Product </a:t>
            </a:r>
            <a:r>
              <a:rPr lang="en-US" sz="4800" b="1" dirty="0" err="1">
                <a:solidFill>
                  <a:srgbClr val="6A3E3E"/>
                </a:solidFill>
                <a:latin typeface="Consolas"/>
              </a:rPr>
              <a:t>product</a:t>
            </a:r>
            <a:r>
              <a:rPr lang="en-US" sz="4800" b="1" dirty="0">
                <a:solidFill>
                  <a:srgbClr val="000000"/>
                </a:solidFill>
                <a:latin typeface="Consolas"/>
              </a:rPr>
              <a:t>, </a:t>
            </a:r>
            <a:r>
              <a:rPr lang="en-US" sz="4800" b="1" dirty="0">
                <a:solidFill>
                  <a:srgbClr val="7F0055"/>
                </a:solidFill>
                <a:latin typeface="Consolas"/>
              </a:rPr>
              <a:t>final</a:t>
            </a:r>
            <a:r>
              <a:rPr lang="en-US" sz="4800" b="1" dirty="0">
                <a:solidFill>
                  <a:srgbClr val="000000"/>
                </a:solidFill>
                <a:latin typeface="Consolas"/>
              </a:rPr>
              <a:t> </a:t>
            </a:r>
            <a:r>
              <a:rPr lang="en-US" sz="4800" b="1" dirty="0" err="1">
                <a:solidFill>
                  <a:srgbClr val="000000"/>
                </a:solidFill>
                <a:latin typeface="Consolas"/>
              </a:rPr>
              <a:t>ConstraintValidatorContext</a:t>
            </a:r>
            <a:r>
              <a:rPr lang="en-US" sz="4800" b="1" dirty="0">
                <a:solidFill>
                  <a:srgbClr val="000000"/>
                </a:solidFill>
                <a:latin typeface="Consolas"/>
              </a:rPr>
              <a:t> </a:t>
            </a:r>
            <a:r>
              <a:rPr lang="en-US" sz="4800" b="1" dirty="0">
                <a:solidFill>
                  <a:srgbClr val="6A3E3E"/>
                </a:solidFill>
                <a:latin typeface="Consolas"/>
              </a:rPr>
              <a:t>context</a:t>
            </a:r>
            <a:r>
              <a:rPr lang="en-US" sz="4800" b="1" dirty="0">
                <a:solidFill>
                  <a:srgbClr val="000000"/>
                </a:solidFill>
                <a:latin typeface="Consolas"/>
              </a:rPr>
              <a:t>) {</a:t>
            </a:r>
          </a:p>
          <a:p>
            <a:pPr lvl="3">
              <a:buNone/>
            </a:pPr>
            <a:r>
              <a:rPr lang="en-US" sz="4800" dirty="0" err="1">
                <a:solidFill>
                  <a:srgbClr val="000000"/>
                </a:solidFill>
                <a:latin typeface="Consolas"/>
              </a:rPr>
              <a:t>BigDecimal</a:t>
            </a:r>
            <a:r>
              <a:rPr lang="en-US" sz="4800" dirty="0">
                <a:solidFill>
                  <a:srgbClr val="000000"/>
                </a:solidFill>
                <a:latin typeface="Consolas"/>
              </a:rPr>
              <a:t> </a:t>
            </a:r>
            <a:r>
              <a:rPr lang="en-US" sz="4800" dirty="0" err="1">
                <a:solidFill>
                  <a:srgbClr val="6A3E3E"/>
                </a:solidFill>
                <a:latin typeface="Consolas"/>
              </a:rPr>
              <a:t>unitPrice</a:t>
            </a:r>
            <a:r>
              <a:rPr lang="en-US" sz="4800" dirty="0">
                <a:solidFill>
                  <a:srgbClr val="000000"/>
                </a:solidFill>
                <a:latin typeface="Consolas"/>
              </a:rPr>
              <a:t> = </a:t>
            </a:r>
            <a:r>
              <a:rPr lang="en-US" sz="4800" dirty="0" err="1">
                <a:solidFill>
                  <a:srgbClr val="6A3E3E"/>
                </a:solidFill>
                <a:latin typeface="Consolas"/>
              </a:rPr>
              <a:t>product</a:t>
            </a:r>
            <a:r>
              <a:rPr lang="en-US" sz="4800" dirty="0" err="1">
                <a:solidFill>
                  <a:srgbClr val="000000"/>
                </a:solidFill>
                <a:latin typeface="Consolas"/>
              </a:rPr>
              <a:t>.getUnitsInStock</a:t>
            </a:r>
            <a:r>
              <a:rPr lang="en-US" sz="4800" dirty="0">
                <a:solidFill>
                  <a:srgbClr val="000000"/>
                </a:solidFill>
                <a:latin typeface="Consolas"/>
              </a:rPr>
              <a:t>();</a:t>
            </a:r>
          </a:p>
          <a:p>
            <a:pPr lvl="3">
              <a:buNone/>
            </a:pPr>
            <a:r>
              <a:rPr lang="en-US" sz="4800" dirty="0">
                <a:solidFill>
                  <a:srgbClr val="000000"/>
                </a:solidFill>
                <a:latin typeface="Consolas"/>
              </a:rPr>
              <a:t>Long </a:t>
            </a:r>
            <a:r>
              <a:rPr lang="en-US" sz="4800" dirty="0" err="1">
                <a:solidFill>
                  <a:srgbClr val="6A3E3E"/>
                </a:solidFill>
                <a:latin typeface="Consolas"/>
              </a:rPr>
              <a:t>unitsInStock</a:t>
            </a:r>
            <a:r>
              <a:rPr lang="en-US" sz="4800" dirty="0">
                <a:solidFill>
                  <a:srgbClr val="000000"/>
                </a:solidFill>
                <a:latin typeface="Consolas"/>
              </a:rPr>
              <a:t> = </a:t>
            </a:r>
            <a:r>
              <a:rPr lang="en-US" sz="4800" dirty="0" err="1">
                <a:solidFill>
                  <a:srgbClr val="6A3E3E"/>
                </a:solidFill>
                <a:latin typeface="Consolas"/>
              </a:rPr>
              <a:t>product</a:t>
            </a:r>
            <a:r>
              <a:rPr lang="en-US" sz="4800" dirty="0" err="1">
                <a:solidFill>
                  <a:srgbClr val="000000"/>
                </a:solidFill>
                <a:latin typeface="Consolas"/>
              </a:rPr>
              <a:t>.getUnitPrice</a:t>
            </a:r>
            <a:r>
              <a:rPr lang="en-US" sz="4800" dirty="0">
                <a:solidFill>
                  <a:srgbClr val="000000"/>
                </a:solidFill>
                <a:latin typeface="Consolas"/>
              </a:rPr>
              <a:t>();</a:t>
            </a:r>
          </a:p>
          <a:p>
            <a:pPr lvl="3">
              <a:buNone/>
            </a:pPr>
            <a:endParaRPr lang="en-US" sz="4800" dirty="0">
              <a:latin typeface="Consolas"/>
            </a:endParaRPr>
          </a:p>
          <a:p>
            <a:pPr lvl="3">
              <a:buNone/>
            </a:pPr>
            <a:r>
              <a:rPr lang="en-US" sz="4800" dirty="0" err="1">
                <a:solidFill>
                  <a:srgbClr val="000000"/>
                </a:solidFill>
                <a:latin typeface="Consolas"/>
              </a:rPr>
              <a:t>BigDecimal</a:t>
            </a:r>
            <a:r>
              <a:rPr lang="en-US" sz="4800" dirty="0">
                <a:solidFill>
                  <a:srgbClr val="000000"/>
                </a:solidFill>
                <a:latin typeface="Consolas"/>
              </a:rPr>
              <a:t> </a:t>
            </a:r>
            <a:r>
              <a:rPr lang="en-US" sz="4800" dirty="0" err="1">
                <a:solidFill>
                  <a:srgbClr val="6A3E3E"/>
                </a:solidFill>
                <a:latin typeface="Consolas"/>
              </a:rPr>
              <a:t>currentValue</a:t>
            </a:r>
            <a:r>
              <a:rPr lang="en-US" sz="4800" dirty="0">
                <a:solidFill>
                  <a:srgbClr val="000000"/>
                </a:solidFill>
                <a:latin typeface="Consolas"/>
              </a:rPr>
              <a:t> = </a:t>
            </a:r>
            <a:r>
              <a:rPr lang="en-US" sz="4800" b="1" dirty="0">
                <a:solidFill>
                  <a:srgbClr val="7F0055"/>
                </a:solidFill>
                <a:latin typeface="Consolas"/>
              </a:rPr>
              <a:t>new</a:t>
            </a:r>
            <a:r>
              <a:rPr lang="en-US" sz="4800" b="1" dirty="0">
                <a:solidFill>
                  <a:srgbClr val="000000"/>
                </a:solidFill>
                <a:latin typeface="Consolas"/>
              </a:rPr>
              <a:t> </a:t>
            </a:r>
            <a:r>
              <a:rPr lang="en-US" sz="4800" b="1" dirty="0" err="1">
                <a:solidFill>
                  <a:srgbClr val="000000"/>
                </a:solidFill>
                <a:latin typeface="Consolas"/>
              </a:rPr>
              <a:t>BigDecimal</a:t>
            </a:r>
            <a:r>
              <a:rPr lang="en-US" sz="4800" b="1" dirty="0">
                <a:solidFill>
                  <a:srgbClr val="000000"/>
                </a:solidFill>
                <a:latin typeface="Consolas"/>
              </a:rPr>
              <a:t>(0);</a:t>
            </a:r>
          </a:p>
          <a:p>
            <a:pPr lvl="3">
              <a:buNone/>
            </a:pPr>
            <a:r>
              <a:rPr lang="en-US" sz="4800" b="1" dirty="0">
                <a:solidFill>
                  <a:srgbClr val="7F0055"/>
                </a:solidFill>
                <a:latin typeface="Consolas"/>
              </a:rPr>
              <a:t>if</a:t>
            </a:r>
            <a:r>
              <a:rPr lang="en-US" sz="4800" b="1" dirty="0">
                <a:solidFill>
                  <a:srgbClr val="000000"/>
                </a:solidFill>
                <a:latin typeface="Consolas"/>
              </a:rPr>
              <a:t> (</a:t>
            </a:r>
            <a:r>
              <a:rPr lang="en-US" sz="4800" b="1" dirty="0" err="1">
                <a:solidFill>
                  <a:srgbClr val="6A3E3E"/>
                </a:solidFill>
                <a:latin typeface="Consolas"/>
              </a:rPr>
              <a:t>unitsInStock</a:t>
            </a:r>
            <a:r>
              <a:rPr lang="en-US" sz="4800" b="1" dirty="0">
                <a:solidFill>
                  <a:srgbClr val="000000"/>
                </a:solidFill>
                <a:latin typeface="Consolas"/>
              </a:rPr>
              <a:t> &gt; 0) {</a:t>
            </a:r>
          </a:p>
          <a:p>
            <a:pPr lvl="3">
              <a:buNone/>
            </a:pPr>
            <a:r>
              <a:rPr lang="en-US" sz="4800" dirty="0">
                <a:solidFill>
                  <a:srgbClr val="6A3E3E"/>
                </a:solidFill>
                <a:latin typeface="Consolas"/>
              </a:rPr>
              <a:t>	</a:t>
            </a:r>
            <a:r>
              <a:rPr lang="en-US" sz="4800" dirty="0" err="1">
                <a:solidFill>
                  <a:srgbClr val="6A3E3E"/>
                </a:solidFill>
                <a:latin typeface="Consolas"/>
              </a:rPr>
              <a:t>currentValue</a:t>
            </a:r>
            <a:r>
              <a:rPr lang="en-US" sz="4800" dirty="0">
                <a:solidFill>
                  <a:srgbClr val="000000"/>
                </a:solidFill>
                <a:latin typeface="Consolas"/>
              </a:rPr>
              <a:t> = </a:t>
            </a:r>
            <a:r>
              <a:rPr lang="en-US" sz="4800" dirty="0" err="1">
                <a:solidFill>
                  <a:srgbClr val="6A3E3E"/>
                </a:solidFill>
                <a:latin typeface="Consolas"/>
              </a:rPr>
              <a:t>unitPrice</a:t>
            </a:r>
            <a:r>
              <a:rPr lang="en-US" sz="4800" dirty="0" err="1">
                <a:solidFill>
                  <a:srgbClr val="000000"/>
                </a:solidFill>
                <a:latin typeface="Consolas"/>
              </a:rPr>
              <a:t>.multiply</a:t>
            </a:r>
            <a:r>
              <a:rPr lang="en-US" sz="4800" dirty="0">
                <a:solidFill>
                  <a:srgbClr val="000000"/>
                </a:solidFill>
                <a:latin typeface="Consolas"/>
              </a:rPr>
              <a:t>(</a:t>
            </a:r>
            <a:r>
              <a:rPr lang="en-US" sz="4800" b="1" dirty="0">
                <a:solidFill>
                  <a:srgbClr val="7F0055"/>
                </a:solidFill>
                <a:latin typeface="Consolas"/>
              </a:rPr>
              <a:t>new</a:t>
            </a:r>
            <a:r>
              <a:rPr lang="en-US" sz="4800" b="1" dirty="0">
                <a:solidFill>
                  <a:srgbClr val="000000"/>
                </a:solidFill>
                <a:latin typeface="Consolas"/>
              </a:rPr>
              <a:t> </a:t>
            </a:r>
            <a:r>
              <a:rPr lang="en-US" sz="4800" b="1" dirty="0" err="1">
                <a:solidFill>
                  <a:srgbClr val="000000"/>
                </a:solidFill>
                <a:latin typeface="Consolas"/>
              </a:rPr>
              <a:t>BigDecimal</a:t>
            </a:r>
            <a:r>
              <a:rPr lang="en-US" sz="4800" b="1" dirty="0">
                <a:solidFill>
                  <a:srgbClr val="000000"/>
                </a:solidFill>
                <a:latin typeface="Consolas"/>
              </a:rPr>
              <a:t>(</a:t>
            </a:r>
            <a:r>
              <a:rPr lang="en-US" sz="4800" b="1" dirty="0" err="1">
                <a:solidFill>
                  <a:srgbClr val="6A3E3E"/>
                </a:solidFill>
                <a:latin typeface="Consolas"/>
              </a:rPr>
              <a:t>unitsInStock</a:t>
            </a:r>
            <a:r>
              <a:rPr lang="en-US" sz="4800" b="1" dirty="0">
                <a:solidFill>
                  <a:srgbClr val="000000"/>
                </a:solidFill>
                <a:latin typeface="Consolas"/>
              </a:rPr>
              <a:t>));</a:t>
            </a:r>
          </a:p>
          <a:p>
            <a:pPr lvl="3">
              <a:buNone/>
            </a:pPr>
            <a:r>
              <a:rPr lang="en-US" sz="4800" dirty="0">
                <a:solidFill>
                  <a:srgbClr val="000000"/>
                </a:solidFill>
                <a:latin typeface="Consolas"/>
              </a:rPr>
              <a:t>}</a:t>
            </a:r>
          </a:p>
          <a:p>
            <a:pPr lvl="3">
              <a:buNone/>
            </a:pPr>
            <a:r>
              <a:rPr lang="en-US" sz="4800" b="1" dirty="0">
                <a:solidFill>
                  <a:srgbClr val="7F0055"/>
                </a:solidFill>
                <a:latin typeface="Consolas"/>
              </a:rPr>
              <a:t>if</a:t>
            </a:r>
            <a:r>
              <a:rPr lang="en-US" sz="4800" b="1" dirty="0">
                <a:solidFill>
                  <a:srgbClr val="000000"/>
                </a:solidFill>
                <a:latin typeface="Consolas"/>
              </a:rPr>
              <a:t> (</a:t>
            </a:r>
            <a:r>
              <a:rPr lang="en-US" sz="4800" b="1" dirty="0" err="1">
                <a:solidFill>
                  <a:srgbClr val="6A3E3E"/>
                </a:solidFill>
                <a:latin typeface="Consolas"/>
              </a:rPr>
              <a:t>currentValue</a:t>
            </a:r>
            <a:r>
              <a:rPr lang="en-US" sz="4800" b="1" dirty="0" err="1">
                <a:solidFill>
                  <a:srgbClr val="000000"/>
                </a:solidFill>
                <a:latin typeface="Consolas"/>
              </a:rPr>
              <a:t>.compareTo</a:t>
            </a:r>
            <a:r>
              <a:rPr lang="en-US" sz="4800" b="1" dirty="0">
                <a:solidFill>
                  <a:srgbClr val="000000"/>
                </a:solidFill>
                <a:latin typeface="Consolas"/>
              </a:rPr>
              <a:t>(</a:t>
            </a:r>
            <a:r>
              <a:rPr lang="en-US" sz="4800" b="1" dirty="0" err="1">
                <a:solidFill>
                  <a:srgbClr val="0000C0"/>
                </a:solidFill>
                <a:latin typeface="Consolas"/>
              </a:rPr>
              <a:t>maxValue</a:t>
            </a:r>
            <a:r>
              <a:rPr lang="en-US" sz="4800" b="1" dirty="0">
                <a:solidFill>
                  <a:srgbClr val="000000"/>
                </a:solidFill>
                <a:latin typeface="Consolas"/>
              </a:rPr>
              <a:t>) &gt;= 0) </a:t>
            </a:r>
            <a:r>
              <a:rPr lang="en-US" sz="4800" b="1" dirty="0">
                <a:solidFill>
                  <a:srgbClr val="7F0055"/>
                </a:solidFill>
                <a:latin typeface="Consolas"/>
              </a:rPr>
              <a:t>return</a:t>
            </a:r>
            <a:r>
              <a:rPr lang="en-US" sz="4800" b="1" dirty="0">
                <a:solidFill>
                  <a:srgbClr val="000000"/>
                </a:solidFill>
                <a:latin typeface="Consolas"/>
              </a:rPr>
              <a:t> </a:t>
            </a:r>
            <a:r>
              <a:rPr lang="en-US" sz="4800" b="1" dirty="0">
                <a:solidFill>
                  <a:srgbClr val="7F0055"/>
                </a:solidFill>
                <a:latin typeface="Consolas"/>
              </a:rPr>
              <a:t>false</a:t>
            </a:r>
            <a:r>
              <a:rPr lang="en-US" sz="4800" b="1" dirty="0">
                <a:solidFill>
                  <a:srgbClr val="000000"/>
                </a:solidFill>
                <a:latin typeface="Consolas"/>
              </a:rPr>
              <a:t>;</a:t>
            </a:r>
          </a:p>
          <a:p>
            <a:pPr lvl="3">
              <a:buNone/>
            </a:pPr>
            <a:r>
              <a:rPr lang="en-US" sz="4800" b="1" dirty="0">
                <a:solidFill>
                  <a:srgbClr val="7F0055"/>
                </a:solidFill>
                <a:latin typeface="Consolas"/>
              </a:rPr>
              <a:t>return</a:t>
            </a:r>
            <a:r>
              <a:rPr lang="en-US" sz="4800" b="1" dirty="0">
                <a:solidFill>
                  <a:srgbClr val="000000"/>
                </a:solidFill>
                <a:latin typeface="Consolas"/>
              </a:rPr>
              <a:t> </a:t>
            </a:r>
            <a:r>
              <a:rPr lang="en-US" sz="4800" b="1" dirty="0">
                <a:solidFill>
                  <a:srgbClr val="7F0055"/>
                </a:solidFill>
                <a:latin typeface="Consolas"/>
              </a:rPr>
              <a:t>true</a:t>
            </a:r>
            <a:r>
              <a:rPr lang="en-US" sz="4800" b="1" dirty="0">
                <a:solidFill>
                  <a:srgbClr val="000000"/>
                </a:solidFill>
                <a:latin typeface="Consolas"/>
              </a:rPr>
              <a:t>;</a:t>
            </a:r>
          </a:p>
          <a:p>
            <a:pPr lvl="2">
              <a:buNone/>
            </a:pPr>
            <a:r>
              <a:rPr lang="en-US" sz="4800" dirty="0">
                <a:solidFill>
                  <a:srgbClr val="000000"/>
                </a:solidFill>
                <a:latin typeface="Consolas"/>
              </a:rPr>
              <a:t>}</a:t>
            </a:r>
          </a:p>
          <a:p>
            <a:pPr lvl="1">
              <a:buNone/>
            </a:pPr>
            <a:r>
              <a:rPr lang="en-US" sz="4800" dirty="0">
                <a:solidFill>
                  <a:srgbClr val="000000"/>
                </a:solidFill>
                <a:latin typeface="Consolas"/>
              </a:rPr>
              <a:t>}                      </a:t>
            </a:r>
            <a:r>
              <a:rPr lang="en-US" sz="7200" dirty="0"/>
              <a:t>See demo: </a:t>
            </a:r>
            <a:r>
              <a:rPr lang="en-US" sz="7200" dirty="0" err="1"/>
              <a:t>webstore_validation</a:t>
            </a:r>
            <a:endParaRPr lang="en-US" sz="4800" dirty="0"/>
          </a:p>
          <a:p>
            <a:pPr lvl="1">
              <a:buNone/>
            </a:pPr>
            <a:endParaRPr lang="en-US" sz="4800" dirty="0">
              <a:solidFill>
                <a:srgbClr val="000000"/>
              </a:solidFill>
              <a:latin typeface="Consolas"/>
            </a:endParaRPr>
          </a:p>
          <a:p>
            <a:pPr>
              <a:buNone/>
            </a:pPr>
            <a:endParaRPr lang="en-US" sz="2200" dirty="0">
              <a:solidFill>
                <a:srgbClr val="000000"/>
              </a:solidFill>
              <a:latin typeface="Consolas"/>
            </a:endParaRPr>
          </a:p>
        </p:txBody>
      </p:sp>
    </p:spTree>
    <p:extLst>
      <p:ext uri="{BB962C8B-B14F-4D97-AF65-F5344CB8AC3E}">
        <p14:creationId xmlns:p14="http://schemas.microsoft.com/office/powerpoint/2010/main" val="4210316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Main Point</a:t>
            </a:r>
          </a:p>
        </p:txBody>
      </p:sp>
      <p:sp>
        <p:nvSpPr>
          <p:cNvPr id="4" name="Slide Number Placeholder 3"/>
          <p:cNvSpPr>
            <a:spLocks noGrp="1"/>
          </p:cNvSpPr>
          <p:nvPr>
            <p:ph type="sldNum" sz="quarter" idx="12"/>
          </p:nvPr>
        </p:nvSpPr>
        <p:spPr/>
        <p:txBody>
          <a:bodyPr/>
          <a:lstStyle/>
          <a:p>
            <a:pPr>
              <a:defRPr/>
            </a:pPr>
            <a:fld id="{49730567-0E75-49FB-AEC7-DB714A72D059}" type="slidenum">
              <a:rPr lang="en-US" smtClean="0"/>
              <a:pPr>
                <a:defRPr/>
              </a:pPr>
              <a:t>25</a:t>
            </a:fld>
            <a:endParaRPr lang="en-US"/>
          </a:p>
        </p:txBody>
      </p:sp>
      <p:sp>
        <p:nvSpPr>
          <p:cNvPr id="3" name="Content Placeholder 2"/>
          <p:cNvSpPr>
            <a:spLocks noGrp="1"/>
          </p:cNvSpPr>
          <p:nvPr>
            <p:ph sz="quarter" idx="1"/>
          </p:nvPr>
        </p:nvSpPr>
        <p:spPr/>
        <p:txBody>
          <a:bodyPr/>
          <a:lstStyle/>
          <a:p>
            <a:r>
              <a:rPr lang="en-US" dirty="0"/>
              <a:t>Custom validation allows for handling more complex, extraordinary verification issues. </a:t>
            </a:r>
          </a:p>
          <a:p>
            <a:r>
              <a:rPr lang="en-US" i="1" dirty="0"/>
              <a:t>A quality of Cosmic Consciousness is the ability to know what is true and right in every situation.</a:t>
            </a:r>
            <a:endParaRPr lang="en-US" dirty="0"/>
          </a:p>
        </p:txBody>
      </p:sp>
    </p:spTree>
    <p:extLst>
      <p:ext uri="{BB962C8B-B14F-4D97-AF65-F5344CB8AC3E}">
        <p14:creationId xmlns:p14="http://schemas.microsoft.com/office/powerpoint/2010/main" val="3276374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a:t>Spring MVC Architecture &amp; Annotations</a:t>
            </a:r>
            <a:endParaRPr lang="en-US" dirty="0"/>
          </a:p>
        </p:txBody>
      </p:sp>
      <p:sp>
        <p:nvSpPr>
          <p:cNvPr id="4" name="Slide Number Placeholder 3"/>
          <p:cNvSpPr>
            <a:spLocks noGrp="1"/>
          </p:cNvSpPr>
          <p:nvPr>
            <p:ph type="sldNum" sz="quarter" idx="12"/>
          </p:nvPr>
        </p:nvSpPr>
        <p:spPr/>
        <p:txBody>
          <a:bodyPr/>
          <a:lstStyle/>
          <a:p>
            <a:pPr>
              <a:defRPr/>
            </a:pPr>
            <a:fld id="{49730567-0E75-49FB-AEC7-DB714A72D059}" type="slidenum">
              <a:rPr lang="en-US" smtClean="0"/>
              <a:pPr>
                <a:defRPr/>
              </a:pPr>
              <a:t>26</a:t>
            </a:fld>
            <a:endParaRPr lang="en-US"/>
          </a:p>
        </p:txBody>
      </p:sp>
      <p:sp>
        <p:nvSpPr>
          <p:cNvPr id="3" name="Content Placeholder 2"/>
          <p:cNvSpPr>
            <a:spLocks noGrp="1"/>
          </p:cNvSpPr>
          <p:nvPr>
            <p:ph sz="quarter" idx="1"/>
          </p:nvPr>
        </p:nvSpPr>
        <p:spPr/>
        <p:txBody>
          <a:bodyPr>
            <a:normAutofit fontScale="92500" lnSpcReduction="20000"/>
          </a:bodyPr>
          <a:lstStyle/>
          <a:p>
            <a:r>
              <a:rPr lang="en-US" dirty="0"/>
              <a:t>Spring Annotations</a:t>
            </a:r>
          </a:p>
          <a:p>
            <a:pPr lvl="1"/>
            <a:r>
              <a:rPr lang="en-US" dirty="0"/>
              <a:t>Spring Managed Components:</a:t>
            </a:r>
          </a:p>
          <a:p>
            <a:pPr lvl="2"/>
            <a:r>
              <a:rPr lang="en-US" dirty="0"/>
              <a:t>@Controller Indicates a Controller component in the presentation layer.</a:t>
            </a:r>
          </a:p>
          <a:p>
            <a:pPr lvl="2"/>
            <a:r>
              <a:rPr lang="en-US" dirty="0"/>
              <a:t>@Service Indicates a Service component in the business layer</a:t>
            </a:r>
          </a:p>
          <a:p>
            <a:pPr lvl="2"/>
            <a:r>
              <a:rPr lang="en-US" dirty="0"/>
              <a:t>@Repository Indicates DAO component in the persistence layer.</a:t>
            </a:r>
          </a:p>
          <a:p>
            <a:pPr lvl="1"/>
            <a:r>
              <a:rPr lang="en-US" dirty="0"/>
              <a:t>@</a:t>
            </a:r>
            <a:r>
              <a:rPr lang="en-US" dirty="0" err="1"/>
              <a:t>RequestMapping</a:t>
            </a:r>
            <a:endParaRPr lang="en-US" dirty="0"/>
          </a:p>
          <a:p>
            <a:pPr lvl="1"/>
            <a:r>
              <a:rPr lang="en-US" dirty="0"/>
              <a:t>@</a:t>
            </a:r>
            <a:r>
              <a:rPr lang="en-US" dirty="0" err="1"/>
              <a:t>RequestParam</a:t>
            </a:r>
            <a:endParaRPr lang="en-US" dirty="0"/>
          </a:p>
          <a:p>
            <a:pPr lvl="1"/>
            <a:r>
              <a:rPr lang="en-US" dirty="0"/>
              <a:t>@</a:t>
            </a:r>
            <a:r>
              <a:rPr lang="en-US" dirty="0" err="1"/>
              <a:t>ModelAttribute</a:t>
            </a:r>
            <a:endParaRPr lang="en-US" dirty="0"/>
          </a:p>
          <a:p>
            <a:pPr lvl="1"/>
            <a:r>
              <a:rPr lang="en-US" dirty="0"/>
              <a:t>@</a:t>
            </a:r>
            <a:r>
              <a:rPr lang="en-US" dirty="0" err="1"/>
              <a:t>PathVariable</a:t>
            </a:r>
            <a:endParaRPr lang="en-US" dirty="0"/>
          </a:p>
          <a:p>
            <a:pPr lvl="1"/>
            <a:endParaRPr lang="en-US" dirty="0"/>
          </a:p>
          <a:p>
            <a:r>
              <a:rPr lang="en-US" b="1" i="1" dirty="0"/>
              <a:t>Handler Mapping</a:t>
            </a:r>
          </a:p>
          <a:p>
            <a:pPr>
              <a:buNone/>
            </a:pPr>
            <a:endParaRPr lang="en-US" dirty="0"/>
          </a:p>
          <a:p>
            <a:r>
              <a:rPr lang="en-US" dirty="0" err="1"/>
              <a:t>ViewResolvers</a:t>
            </a:r>
            <a:endParaRPr lang="en-US" dirty="0"/>
          </a:p>
          <a:p>
            <a:r>
              <a:rPr lang="en-US" dirty="0"/>
              <a:t>Views</a:t>
            </a:r>
          </a:p>
          <a:p>
            <a:pPr lvl="1"/>
            <a:endParaRPr lang="en-US" dirty="0"/>
          </a:p>
        </p:txBody>
      </p:sp>
    </p:spTree>
    <p:extLst>
      <p:ext uri="{BB962C8B-B14F-4D97-AF65-F5344CB8AC3E}">
        <p14:creationId xmlns:p14="http://schemas.microsoft.com/office/powerpoint/2010/main" val="246357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Flow</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27</a:t>
            </a:fld>
            <a:endParaRPr lang="en-US"/>
          </a:p>
        </p:txBody>
      </p:sp>
      <p:pic>
        <p:nvPicPr>
          <p:cNvPr id="10" name="Content Placeholder 9"/>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14300" y="1219200"/>
            <a:ext cx="8801100" cy="5029200"/>
          </a:xfrm>
        </p:spPr>
      </p:pic>
    </p:spTree>
    <p:extLst>
      <p:ext uri="{BB962C8B-B14F-4D97-AF65-F5344CB8AC3E}">
        <p14:creationId xmlns:p14="http://schemas.microsoft.com/office/powerpoint/2010/main" val="2722595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Flow More Details</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28</a:t>
            </a:fld>
            <a:endParaRPr lang="en-US"/>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914400" y="1608899"/>
            <a:ext cx="7309088" cy="4876800"/>
          </a:xfrm>
        </p:spPr>
      </p:pic>
      <p:sp>
        <p:nvSpPr>
          <p:cNvPr id="5" name="TextBox 4"/>
          <p:cNvSpPr txBox="1"/>
          <p:nvPr/>
        </p:nvSpPr>
        <p:spPr>
          <a:xfrm>
            <a:off x="3925370" y="1191283"/>
            <a:ext cx="3048000" cy="36933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p:spPr>
        <p:txBody>
          <a:bodyPr wrap="square" rtlCol="0">
            <a:spAutoFit/>
          </a:bodyPr>
          <a:lstStyle/>
          <a:p>
            <a:r>
              <a:rPr lang="en-US" dirty="0"/>
              <a:t>Mapping chooses Controller</a:t>
            </a:r>
          </a:p>
        </p:txBody>
      </p:sp>
      <p:sp>
        <p:nvSpPr>
          <p:cNvPr id="6" name="TextBox 5"/>
          <p:cNvSpPr txBox="1"/>
          <p:nvPr/>
        </p:nvSpPr>
        <p:spPr>
          <a:xfrm>
            <a:off x="4953000" y="5064435"/>
            <a:ext cx="4648200" cy="36933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p:spPr>
        <p:txBody>
          <a:bodyPr wrap="square" rtlCol="0">
            <a:spAutoFit/>
          </a:bodyPr>
          <a:lstStyle/>
          <a:p>
            <a:r>
              <a:rPr lang="en-US" dirty="0"/>
              <a:t>Adapter interacts with Controller methods</a:t>
            </a:r>
          </a:p>
        </p:txBody>
      </p:sp>
      <p:sp>
        <p:nvSpPr>
          <p:cNvPr id="7" name="TextBox 6"/>
          <p:cNvSpPr txBox="1"/>
          <p:nvPr/>
        </p:nvSpPr>
        <p:spPr>
          <a:xfrm>
            <a:off x="-463312" y="1329725"/>
            <a:ext cx="3581400" cy="1077218"/>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100000" t="100000"/>
            </a:path>
            <a:tileRect r="-100000" b="-100000"/>
          </a:gradFill>
        </p:spPr>
        <p:txBody>
          <a:bodyPr wrap="square" rtlCol="0">
            <a:spAutoFit/>
          </a:bodyPr>
          <a:lstStyle/>
          <a:p>
            <a:r>
              <a:rPr lang="en-US" sz="1600" b="1" dirty="0" err="1"/>
              <a:t>RequestMappingHandlerMapping</a:t>
            </a:r>
            <a:endParaRPr lang="en-US" sz="1600" b="1" dirty="0"/>
          </a:p>
          <a:p>
            <a:r>
              <a:rPr lang="en-US" sz="1600" b="1" dirty="0" err="1"/>
              <a:t>BeanNameUrlHandlerMapping</a:t>
            </a:r>
            <a:endParaRPr lang="en-US" sz="1600" b="1" dirty="0"/>
          </a:p>
          <a:p>
            <a:r>
              <a:rPr lang="en-US" sz="1600" b="1" dirty="0" err="1"/>
              <a:t>SimpleUrlHandlerMapping</a:t>
            </a:r>
            <a:endParaRPr lang="en-US" sz="1600" b="1" dirty="0"/>
          </a:p>
          <a:p>
            <a:r>
              <a:rPr lang="en-US" sz="1600" b="1" dirty="0"/>
              <a:t>…</a:t>
            </a:r>
            <a:endParaRPr lang="en-US" sz="1600" dirty="0"/>
          </a:p>
        </p:txBody>
      </p:sp>
      <p:sp>
        <p:nvSpPr>
          <p:cNvPr id="8" name="TextBox 7"/>
          <p:cNvSpPr txBox="1"/>
          <p:nvPr/>
        </p:nvSpPr>
        <p:spPr>
          <a:xfrm>
            <a:off x="5219700" y="5666717"/>
            <a:ext cx="3924300" cy="646331"/>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txBody>
          <a:bodyPr wrap="square" rtlCol="0">
            <a:spAutoFit/>
          </a:bodyPr>
          <a:lstStyle/>
          <a:p>
            <a:r>
              <a:rPr lang="en-US" b="1" dirty="0" err="1"/>
              <a:t>RequestMappingHandlerAdapter</a:t>
            </a:r>
            <a:endParaRPr lang="en-US" b="1" dirty="0"/>
          </a:p>
          <a:p>
            <a:r>
              <a:rPr lang="en-US" b="1" dirty="0" err="1"/>
              <a:t>SimpleControllerHandlerAdapter</a:t>
            </a:r>
            <a:endParaRPr lang="en-US" b="1" dirty="0"/>
          </a:p>
        </p:txBody>
      </p:sp>
    </p:spTree>
    <p:extLst>
      <p:ext uri="{BB962C8B-B14F-4D97-AF65-F5344CB8AC3E}">
        <p14:creationId xmlns:p14="http://schemas.microsoft.com/office/powerpoint/2010/main" val="86965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Handler Mapping</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29</a:t>
            </a:fld>
            <a:endParaRPr lang="en-US"/>
          </a:p>
        </p:txBody>
      </p:sp>
      <p:sp>
        <p:nvSpPr>
          <p:cNvPr id="4" name="Content Placeholder 3"/>
          <p:cNvSpPr>
            <a:spLocks noGrp="1"/>
          </p:cNvSpPr>
          <p:nvPr>
            <p:ph sz="quarter" idx="1"/>
          </p:nvPr>
        </p:nvSpPr>
        <p:spPr/>
        <p:txBody>
          <a:bodyPr/>
          <a:lstStyle/>
          <a:p>
            <a:r>
              <a:rPr lang="en-US" dirty="0"/>
              <a:t>Using a handler mapping you can map incoming web requests to appropriate handlers.</a:t>
            </a:r>
          </a:p>
          <a:p>
            <a:r>
              <a:rPr lang="en-US" dirty="0"/>
              <a:t>When a request comes in, the </a:t>
            </a:r>
            <a:r>
              <a:rPr lang="en-US" dirty="0" err="1"/>
              <a:t>DispatcherServlet</a:t>
            </a:r>
            <a:r>
              <a:rPr lang="en-US" dirty="0"/>
              <a:t> will hand it over to the handler mapping to let it inspect the request and come up with an appropriate </a:t>
            </a:r>
            <a:r>
              <a:rPr lang="en-US" dirty="0" err="1"/>
              <a:t>HandlerExecutionChain</a:t>
            </a:r>
            <a:r>
              <a:rPr lang="en-US"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Validation</a:t>
            </a:r>
          </a:p>
        </p:txBody>
      </p:sp>
      <p:sp>
        <p:nvSpPr>
          <p:cNvPr id="4" name="Slide Number Placeholder 3"/>
          <p:cNvSpPr>
            <a:spLocks noGrp="1"/>
          </p:cNvSpPr>
          <p:nvPr>
            <p:ph type="sldNum" sz="quarter" idx="12"/>
          </p:nvPr>
        </p:nvSpPr>
        <p:spPr/>
        <p:txBody>
          <a:bodyPr/>
          <a:lstStyle/>
          <a:p>
            <a:pPr>
              <a:defRPr/>
            </a:pPr>
            <a:fld id="{49730567-0E75-49FB-AEC7-DB714A72D059}" type="slidenum">
              <a:rPr lang="en-US" smtClean="0"/>
              <a:pPr>
                <a:defRPr/>
              </a:pPr>
              <a:t>3</a:t>
            </a:fld>
            <a:endParaRPr lang="en-US"/>
          </a:p>
        </p:txBody>
      </p:sp>
      <p:sp>
        <p:nvSpPr>
          <p:cNvPr id="3" name="Content Placeholder 2"/>
          <p:cNvSpPr>
            <a:spLocks noGrp="1"/>
          </p:cNvSpPr>
          <p:nvPr>
            <p:ph sz="quarter" idx="1"/>
          </p:nvPr>
        </p:nvSpPr>
        <p:spPr/>
        <p:txBody>
          <a:bodyPr>
            <a:normAutofit/>
          </a:bodyPr>
          <a:lstStyle/>
          <a:p>
            <a:r>
              <a:rPr lang="en-US" sz="2000" dirty="0"/>
              <a:t>Spring Validation uses a Validator interface that is basic and usable in every layer of an application.  Additionally an application can use the Spring Validator directly without the use of annotations.</a:t>
            </a:r>
          </a:p>
          <a:p>
            <a:r>
              <a:rPr lang="en-US" sz="2000" dirty="0"/>
              <a:t>An application can choose to enable Bean Validation and the corresponding annotations for all validation needs.</a:t>
            </a:r>
          </a:p>
          <a:p>
            <a:endParaRPr lang="en-US" sz="2800" dirty="0"/>
          </a:p>
          <a:p>
            <a:endParaRPr lang="en-US" dirty="0">
              <a:solidFill>
                <a:srgbClr val="333333"/>
              </a:solidFill>
              <a:latin typeface="Helvetica"/>
            </a:endParaRPr>
          </a:p>
          <a:p>
            <a:endParaRPr lang="en-US" dirty="0">
              <a:solidFill>
                <a:srgbClr val="333333"/>
              </a:solidFill>
              <a:latin typeface="Helvetica"/>
            </a:endParaRP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895600"/>
            <a:ext cx="5562600" cy="2961015"/>
          </a:xfrm>
          <a:prstGeom prst="rect">
            <a:avLst/>
          </a:prstGeom>
        </p:spPr>
      </p:pic>
    </p:spTree>
    <p:extLst>
      <p:ext uri="{BB962C8B-B14F-4D97-AF65-F5344CB8AC3E}">
        <p14:creationId xmlns:p14="http://schemas.microsoft.com/office/powerpoint/2010/main" val="1448718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HandlerMapping</a:t>
            </a:r>
            <a:endParaRPr lang="en-US" dirty="0"/>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30</a:t>
            </a:fld>
            <a:endParaRPr lang="en-US"/>
          </a:p>
        </p:txBody>
      </p:sp>
      <p:sp>
        <p:nvSpPr>
          <p:cNvPr id="4" name="Content Placeholder 3"/>
          <p:cNvSpPr>
            <a:spLocks noGrp="1"/>
          </p:cNvSpPr>
          <p:nvPr>
            <p:ph sz="quarter" idx="1"/>
          </p:nvPr>
        </p:nvSpPr>
        <p:spPr>
          <a:xfrm>
            <a:off x="457200" y="1219200"/>
            <a:ext cx="8229600" cy="6096000"/>
          </a:xfrm>
        </p:spPr>
        <p:txBody>
          <a:bodyPr>
            <a:normAutofit fontScale="55000" lnSpcReduction="20000"/>
          </a:bodyPr>
          <a:lstStyle/>
          <a:p>
            <a:r>
              <a:rPr lang="en-US" dirty="0"/>
              <a:t>The Handler Mapping is used to map a request from the Client to its Controller object by searching through the various Controllers.</a:t>
            </a:r>
          </a:p>
          <a:p>
            <a:endParaRPr lang="en-US" dirty="0"/>
          </a:p>
          <a:p>
            <a:r>
              <a:rPr lang="en-US" b="1" dirty="0" err="1"/>
              <a:t>BeanNameUrlHandlerMapping</a:t>
            </a:r>
            <a:r>
              <a:rPr lang="en-US" b="1" dirty="0"/>
              <a:t>                  </a:t>
            </a:r>
            <a:r>
              <a:rPr lang="en-US" dirty="0">
                <a:solidFill>
                  <a:srgbClr val="FF0000"/>
                </a:solidFill>
              </a:rPr>
              <a:t>*******default******</a:t>
            </a:r>
            <a:endParaRPr lang="en-US" b="1" dirty="0"/>
          </a:p>
          <a:p>
            <a:pPr lvl="1"/>
            <a:r>
              <a:rPr lang="en-US" sz="2500" dirty="0"/>
              <a:t> The URL of the Client is directly mapped to the Controller</a:t>
            </a:r>
          </a:p>
          <a:p>
            <a:pPr lvl="1"/>
            <a:r>
              <a:rPr lang="en-US" sz="2500" dirty="0"/>
              <a:t>&lt;bean name=</a:t>
            </a:r>
            <a:r>
              <a:rPr lang="en-US" sz="2500" i="1" dirty="0"/>
              <a:t>"/</a:t>
            </a:r>
            <a:r>
              <a:rPr lang="en-US" sz="2500" dirty="0" err="1"/>
              <a:t>ProductForm.do</a:t>
            </a:r>
            <a:r>
              <a:rPr lang="en-US" sz="2500" i="1" dirty="0"/>
              <a:t>"</a:t>
            </a:r>
            <a:r>
              <a:rPr lang="en-US" sz="2500" dirty="0"/>
              <a:t> class=</a:t>
            </a:r>
            <a:r>
              <a:rPr lang="en-US" sz="2500" i="1" dirty="0"/>
              <a:t>"</a:t>
            </a:r>
            <a:r>
              <a:rPr lang="en-US" sz="2500" dirty="0" err="1"/>
              <a:t>edu.mum.controller.InputProductController</a:t>
            </a:r>
            <a:r>
              <a:rPr lang="en-US" sz="2500" dirty="0"/>
              <a:t>"/&gt;</a:t>
            </a:r>
          </a:p>
          <a:p>
            <a:pPr lvl="1"/>
            <a:endParaRPr lang="en-US" sz="2500" dirty="0"/>
          </a:p>
          <a:p>
            <a:r>
              <a:rPr lang="en-US" b="1" dirty="0" err="1"/>
              <a:t>RequestMappingHandlerMapping</a:t>
            </a:r>
            <a:r>
              <a:rPr lang="en-US" b="1" dirty="0"/>
              <a:t>              </a:t>
            </a:r>
            <a:r>
              <a:rPr lang="en-US" dirty="0">
                <a:solidFill>
                  <a:srgbClr val="FF0000"/>
                </a:solidFill>
              </a:rPr>
              <a:t>*******default******</a:t>
            </a:r>
            <a:endParaRPr lang="en-US" b="1" dirty="0"/>
          </a:p>
          <a:p>
            <a:pPr lvl="1"/>
            <a:r>
              <a:rPr lang="en-US" sz="2500" dirty="0"/>
              <a:t>Maps handlers through the </a:t>
            </a:r>
            <a:r>
              <a:rPr lang="en-US" sz="2500" dirty="0" err="1"/>
              <a:t>RequestMapping</a:t>
            </a:r>
            <a:r>
              <a:rPr lang="en-US" sz="2500" dirty="0"/>
              <a:t> annotation at the type or method level.</a:t>
            </a:r>
          </a:p>
          <a:p>
            <a:pPr lvl="1"/>
            <a:endParaRPr lang="en-US" sz="2500" dirty="0"/>
          </a:p>
          <a:p>
            <a:r>
              <a:rPr lang="en-US" b="1" dirty="0" err="1"/>
              <a:t>ControllerClassNameHandlerMapping</a:t>
            </a:r>
            <a:endParaRPr lang="en-US" b="1" dirty="0"/>
          </a:p>
          <a:p>
            <a:pPr lvl="1"/>
            <a:r>
              <a:rPr lang="en-US" dirty="0"/>
              <a:t>&lt;bean class="org.springframework.web.servlet.mvc.support.ControllerClassNameHandlerMapping" /&gt;</a:t>
            </a:r>
          </a:p>
          <a:p>
            <a:pPr lvl="1"/>
            <a:r>
              <a:rPr lang="en-US" sz="2500" dirty="0"/>
              <a:t>&lt;bean class="</a:t>
            </a:r>
            <a:r>
              <a:rPr lang="en-US" sz="2500" dirty="0" err="1"/>
              <a:t>edu.mum.controller.WelcomeController</a:t>
            </a:r>
            <a:r>
              <a:rPr lang="en-US" sz="2500" dirty="0"/>
              <a:t>" /&gt; </a:t>
            </a:r>
          </a:p>
          <a:p>
            <a:pPr lvl="1"/>
            <a:r>
              <a:rPr lang="en-US" dirty="0" err="1">
                <a:solidFill>
                  <a:srgbClr val="FF0000"/>
                </a:solidFill>
              </a:rPr>
              <a:t>Welcome</a:t>
            </a:r>
            <a:r>
              <a:rPr lang="en-US" dirty="0" err="1"/>
              <a:t>Controller</a:t>
            </a:r>
            <a:r>
              <a:rPr lang="en-US" dirty="0"/>
              <a:t> maps to the '/</a:t>
            </a:r>
            <a:r>
              <a:rPr lang="en-US" b="1" dirty="0">
                <a:solidFill>
                  <a:srgbClr val="FF0000"/>
                </a:solidFill>
              </a:rPr>
              <a:t>welcome</a:t>
            </a:r>
            <a:r>
              <a:rPr lang="en-US" dirty="0"/>
              <a:t>*'  URL based on naming</a:t>
            </a:r>
          </a:p>
          <a:p>
            <a:pPr lvl="1"/>
            <a:endParaRPr lang="en-US" dirty="0"/>
          </a:p>
          <a:p>
            <a:r>
              <a:rPr lang="en-US" b="1" dirty="0" err="1"/>
              <a:t>SimpleUrlHandlerMapping</a:t>
            </a:r>
            <a:endParaRPr lang="en-US" b="1" dirty="0"/>
          </a:p>
          <a:p>
            <a:pPr lvl="1"/>
            <a:r>
              <a:rPr lang="en-US" sz="2500" dirty="0"/>
              <a:t>Keys defined on bean definition: </a:t>
            </a:r>
          </a:p>
          <a:p>
            <a:pPr lvl="1"/>
            <a:r>
              <a:rPr lang="en-US" sz="2500" dirty="0">
                <a:solidFill>
                  <a:srgbClr val="999999"/>
                </a:solidFill>
              </a:rPr>
              <a:t>&lt;</a:t>
            </a:r>
            <a:r>
              <a:rPr lang="en-US" sz="2500" dirty="0">
                <a:solidFill>
                  <a:srgbClr val="990055"/>
                </a:solidFill>
              </a:rPr>
              <a:t>bean </a:t>
            </a:r>
            <a:r>
              <a:rPr lang="en-US" sz="2500" dirty="0">
                <a:solidFill>
                  <a:srgbClr val="669900"/>
                </a:solidFill>
              </a:rPr>
              <a:t>class</a:t>
            </a:r>
            <a:r>
              <a:rPr lang="en-US" sz="2500" dirty="0">
                <a:solidFill>
                  <a:srgbClr val="999999"/>
                </a:solidFill>
              </a:rPr>
              <a:t>="</a:t>
            </a:r>
            <a:r>
              <a:rPr lang="en-US" sz="2500" dirty="0" err="1">
                <a:solidFill>
                  <a:srgbClr val="0077AA"/>
                </a:solidFill>
              </a:rPr>
              <a:t>org.springframework.web.servlet.handler.SimpleUrlHandlerMapping</a:t>
            </a:r>
            <a:r>
              <a:rPr lang="en-US" sz="2500" dirty="0">
                <a:solidFill>
                  <a:srgbClr val="999999"/>
                </a:solidFill>
              </a:rPr>
              <a:t>"&gt;</a:t>
            </a:r>
            <a:r>
              <a:rPr lang="en-US" sz="2500" dirty="0"/>
              <a:t> </a:t>
            </a:r>
          </a:p>
          <a:p>
            <a:pPr lvl="2"/>
            <a:r>
              <a:rPr lang="en-US" sz="2500" dirty="0">
                <a:solidFill>
                  <a:srgbClr val="999999"/>
                </a:solidFill>
              </a:rPr>
              <a:t>&lt;</a:t>
            </a:r>
            <a:r>
              <a:rPr lang="en-US" sz="2500" dirty="0">
                <a:solidFill>
                  <a:srgbClr val="990055"/>
                </a:solidFill>
              </a:rPr>
              <a:t>property </a:t>
            </a:r>
            <a:r>
              <a:rPr lang="en-US" sz="2500" dirty="0">
                <a:solidFill>
                  <a:srgbClr val="669900"/>
                </a:solidFill>
              </a:rPr>
              <a:t>name</a:t>
            </a:r>
            <a:r>
              <a:rPr lang="en-US" sz="2500" dirty="0">
                <a:solidFill>
                  <a:srgbClr val="999999"/>
                </a:solidFill>
              </a:rPr>
              <a:t>="</a:t>
            </a:r>
            <a:r>
              <a:rPr lang="en-US" sz="2500" dirty="0">
                <a:solidFill>
                  <a:srgbClr val="0077AA"/>
                </a:solidFill>
              </a:rPr>
              <a:t>mappings</a:t>
            </a:r>
            <a:r>
              <a:rPr lang="en-US" sz="2500" dirty="0">
                <a:solidFill>
                  <a:srgbClr val="999999"/>
                </a:solidFill>
              </a:rPr>
              <a:t>"&gt;</a:t>
            </a:r>
            <a:r>
              <a:rPr lang="en-US" sz="2500" dirty="0"/>
              <a:t> </a:t>
            </a:r>
            <a:r>
              <a:rPr lang="en-US" sz="2500" dirty="0">
                <a:solidFill>
                  <a:srgbClr val="999999"/>
                </a:solidFill>
              </a:rPr>
              <a:t>&lt;</a:t>
            </a:r>
            <a:r>
              <a:rPr lang="en-US" sz="2500" dirty="0">
                <a:solidFill>
                  <a:srgbClr val="990055"/>
                </a:solidFill>
              </a:rPr>
              <a:t>props</a:t>
            </a:r>
            <a:r>
              <a:rPr lang="en-US" sz="2500" dirty="0">
                <a:solidFill>
                  <a:srgbClr val="999999"/>
                </a:solidFill>
              </a:rPr>
              <a:t>&gt;</a:t>
            </a:r>
            <a:r>
              <a:rPr lang="en-US" sz="2500" dirty="0"/>
              <a:t> </a:t>
            </a:r>
            <a:r>
              <a:rPr lang="en-US" sz="2500" dirty="0">
                <a:solidFill>
                  <a:srgbClr val="999999"/>
                </a:solidFill>
              </a:rPr>
              <a:t>&lt;</a:t>
            </a:r>
            <a:r>
              <a:rPr lang="en-US" sz="2500" dirty="0">
                <a:solidFill>
                  <a:srgbClr val="990055"/>
                </a:solidFill>
              </a:rPr>
              <a:t>prop </a:t>
            </a:r>
            <a:r>
              <a:rPr lang="en-US" sz="2500" dirty="0">
                <a:solidFill>
                  <a:srgbClr val="669900"/>
                </a:solidFill>
              </a:rPr>
              <a:t>key</a:t>
            </a:r>
            <a:r>
              <a:rPr lang="en-US" sz="2500" dirty="0">
                <a:solidFill>
                  <a:srgbClr val="999999"/>
                </a:solidFill>
              </a:rPr>
              <a:t>="</a:t>
            </a:r>
            <a:r>
              <a:rPr lang="en-US" sz="2500" dirty="0">
                <a:solidFill>
                  <a:srgbClr val="0077AA"/>
                </a:solidFill>
              </a:rPr>
              <a:t>/welcome.htm</a:t>
            </a:r>
            <a:r>
              <a:rPr lang="en-US" sz="2500" dirty="0">
                <a:solidFill>
                  <a:srgbClr val="999999"/>
                </a:solidFill>
              </a:rPr>
              <a:t>"&gt;</a:t>
            </a:r>
            <a:r>
              <a:rPr lang="en-US" sz="2500" dirty="0" err="1"/>
              <a:t>welcomeController</a:t>
            </a:r>
            <a:r>
              <a:rPr lang="en-US" sz="2500" dirty="0">
                <a:solidFill>
                  <a:srgbClr val="999999"/>
                </a:solidFill>
              </a:rPr>
              <a:t>&lt;/</a:t>
            </a:r>
            <a:r>
              <a:rPr lang="en-US" sz="2500" dirty="0">
                <a:solidFill>
                  <a:srgbClr val="990055"/>
                </a:solidFill>
              </a:rPr>
              <a:t>prop</a:t>
            </a:r>
            <a:r>
              <a:rPr lang="en-US" sz="2500" dirty="0">
                <a:solidFill>
                  <a:srgbClr val="999999"/>
                </a:solidFill>
              </a:rPr>
              <a:t>&gt;</a:t>
            </a:r>
            <a:r>
              <a:rPr lang="en-US" sz="2500" dirty="0"/>
              <a:t> </a:t>
            </a:r>
            <a:r>
              <a:rPr lang="en-US" sz="2500" dirty="0">
                <a:solidFill>
                  <a:srgbClr val="999999"/>
                </a:solidFill>
              </a:rPr>
              <a:t>&lt;&lt;/</a:t>
            </a:r>
            <a:r>
              <a:rPr lang="en-US" sz="2500" dirty="0">
                <a:solidFill>
                  <a:srgbClr val="990055"/>
                </a:solidFill>
              </a:rPr>
              <a:t>props</a:t>
            </a:r>
            <a:r>
              <a:rPr lang="en-US" sz="2500" dirty="0">
                <a:solidFill>
                  <a:srgbClr val="999999"/>
                </a:solidFill>
              </a:rPr>
              <a:t>&gt;</a:t>
            </a:r>
            <a:r>
              <a:rPr lang="en-US" sz="2500" dirty="0"/>
              <a:t> </a:t>
            </a:r>
            <a:r>
              <a:rPr lang="en-US" sz="2500" dirty="0">
                <a:solidFill>
                  <a:srgbClr val="999999"/>
                </a:solidFill>
              </a:rPr>
              <a:t>&lt;/</a:t>
            </a:r>
            <a:r>
              <a:rPr lang="en-US" sz="2500" dirty="0">
                <a:solidFill>
                  <a:srgbClr val="990055"/>
                </a:solidFill>
              </a:rPr>
              <a:t>property</a:t>
            </a:r>
            <a:r>
              <a:rPr lang="en-US" sz="2500" dirty="0">
                <a:solidFill>
                  <a:srgbClr val="999999"/>
                </a:solidFill>
              </a:rPr>
              <a:t>&gt;</a:t>
            </a:r>
            <a:r>
              <a:rPr lang="en-US" sz="2500" dirty="0"/>
              <a:t> </a:t>
            </a:r>
          </a:p>
          <a:p>
            <a:pPr lvl="1"/>
            <a:r>
              <a:rPr lang="en-US" sz="2500" dirty="0">
                <a:solidFill>
                  <a:srgbClr val="999999"/>
                </a:solidFill>
              </a:rPr>
              <a:t>&lt;/</a:t>
            </a:r>
            <a:r>
              <a:rPr lang="en-US" sz="2500" dirty="0">
                <a:solidFill>
                  <a:srgbClr val="990055"/>
                </a:solidFill>
              </a:rPr>
              <a:t>bean</a:t>
            </a:r>
            <a:r>
              <a:rPr lang="en-US" sz="2500" dirty="0">
                <a:solidFill>
                  <a:srgbClr val="999999"/>
                </a:solidFill>
              </a:rPr>
              <a:t>&gt;</a:t>
            </a:r>
            <a:r>
              <a:rPr lang="en-US" sz="2500" dirty="0"/>
              <a:t> </a:t>
            </a:r>
          </a:p>
          <a:p>
            <a:pPr lvl="1"/>
            <a:r>
              <a:rPr lang="en-US" sz="2500" dirty="0">
                <a:solidFill>
                  <a:srgbClr val="999999"/>
                </a:solidFill>
              </a:rPr>
              <a:t>&lt;</a:t>
            </a:r>
            <a:r>
              <a:rPr lang="en-US" sz="2500" dirty="0">
                <a:solidFill>
                  <a:srgbClr val="990055"/>
                </a:solidFill>
              </a:rPr>
              <a:t>bean </a:t>
            </a:r>
            <a:r>
              <a:rPr lang="en-US" sz="2500" dirty="0">
                <a:solidFill>
                  <a:srgbClr val="669900"/>
                </a:solidFill>
              </a:rPr>
              <a:t>id</a:t>
            </a:r>
            <a:r>
              <a:rPr lang="en-US" sz="2500" dirty="0">
                <a:solidFill>
                  <a:srgbClr val="999999"/>
                </a:solidFill>
              </a:rPr>
              <a:t>="</a:t>
            </a:r>
            <a:r>
              <a:rPr lang="en-US" sz="2500" dirty="0" err="1">
                <a:solidFill>
                  <a:srgbClr val="0077AA"/>
                </a:solidFill>
              </a:rPr>
              <a:t>welcomeController</a:t>
            </a:r>
            <a:r>
              <a:rPr lang="en-US" sz="2500" dirty="0">
                <a:solidFill>
                  <a:srgbClr val="999999"/>
                </a:solidFill>
              </a:rPr>
              <a:t>"</a:t>
            </a:r>
            <a:r>
              <a:rPr lang="en-US" sz="2500" dirty="0">
                <a:solidFill>
                  <a:srgbClr val="990055"/>
                </a:solidFill>
              </a:rPr>
              <a:t> </a:t>
            </a:r>
            <a:r>
              <a:rPr lang="en-US" sz="2500" dirty="0">
                <a:solidFill>
                  <a:srgbClr val="669900"/>
                </a:solidFill>
              </a:rPr>
              <a:t>class</a:t>
            </a:r>
            <a:r>
              <a:rPr lang="en-US" sz="2500" dirty="0">
                <a:solidFill>
                  <a:srgbClr val="999999"/>
                </a:solidFill>
              </a:rPr>
              <a:t>="</a:t>
            </a:r>
            <a:r>
              <a:rPr lang="en-US" sz="2500" dirty="0" err="1">
                <a:solidFill>
                  <a:srgbClr val="0077AA"/>
                </a:solidFill>
              </a:rPr>
              <a:t>com.mkyong.common.controller.WelcomeController</a:t>
            </a:r>
            <a:r>
              <a:rPr lang="en-US" sz="2500" dirty="0">
                <a:solidFill>
                  <a:srgbClr val="999999"/>
                </a:solidFill>
              </a:rPr>
              <a:t>"</a:t>
            </a:r>
            <a:r>
              <a:rPr lang="en-US" sz="2500" dirty="0">
                <a:solidFill>
                  <a:srgbClr val="990055"/>
                </a:solidFill>
              </a:rPr>
              <a:t> </a:t>
            </a:r>
            <a:r>
              <a:rPr lang="en-US" sz="2500" dirty="0">
                <a:solidFill>
                  <a:srgbClr val="999999"/>
                </a:solidFill>
              </a:rPr>
              <a:t>/&gt;</a:t>
            </a:r>
            <a:r>
              <a:rPr lang="en-US" sz="2500" dirty="0"/>
              <a:t> </a:t>
            </a:r>
            <a:br>
              <a:rPr lang="en-US" sz="1800" dirty="0"/>
            </a:br>
            <a:r>
              <a:rPr lang="en-US" sz="2900" dirty="0"/>
              <a:t>	</a:t>
            </a:r>
          </a:p>
          <a:p>
            <a:pPr>
              <a:buNone/>
            </a:pPr>
            <a:br>
              <a:rPr lang="en-US" dirty="0"/>
            </a:br>
            <a:endParaRPr lang="en-US" b="1" dirty="0"/>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Handler Chaining</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31</a:t>
            </a:fld>
            <a:endParaRPr lang="en-US"/>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66800" y="1295400"/>
            <a:ext cx="6802079" cy="4559231"/>
          </a:xfrm>
        </p:spPr>
      </p:pic>
    </p:spTree>
    <p:extLst>
      <p:ext uri="{BB962C8B-B14F-4D97-AF65-F5344CB8AC3E}">
        <p14:creationId xmlns:p14="http://schemas.microsoft.com/office/powerpoint/2010/main" val="4104844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Interceptor Configuration</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32</a:t>
            </a:fld>
            <a:endParaRPr lang="en-US"/>
          </a:p>
        </p:txBody>
      </p:sp>
      <p:sp>
        <p:nvSpPr>
          <p:cNvPr id="4" name="Content Placeholder 3"/>
          <p:cNvSpPr>
            <a:spLocks noGrp="1"/>
          </p:cNvSpPr>
          <p:nvPr>
            <p:ph sz="quarter" idx="1"/>
          </p:nvPr>
        </p:nvSpPr>
        <p:spPr>
          <a:xfrm>
            <a:off x="457200" y="1219200"/>
            <a:ext cx="8229600" cy="5257800"/>
          </a:xfrm>
        </p:spPr>
        <p:txBody>
          <a:bodyPr>
            <a:normAutofit/>
          </a:bodyPr>
          <a:lstStyle/>
          <a:p>
            <a:pPr>
              <a:buNone/>
            </a:pPr>
            <a:endParaRPr lang="en-US" dirty="0"/>
          </a:p>
          <a:p>
            <a:r>
              <a:rPr lang="en-US" dirty="0"/>
              <a:t>Java </a:t>
            </a:r>
            <a:r>
              <a:rPr lang="en-US" dirty="0" err="1"/>
              <a:t>Config</a:t>
            </a:r>
            <a:r>
              <a:rPr lang="en-US" dirty="0"/>
              <a:t> Version – Inside </a:t>
            </a:r>
            <a:r>
              <a:rPr lang="en-US" sz="2800" u="sng" dirty="0" err="1">
                <a:solidFill>
                  <a:srgbClr val="000000"/>
                </a:solidFill>
                <a:highlight>
                  <a:srgbClr val="E8F2FE"/>
                </a:highlight>
                <a:latin typeface="Consolas"/>
              </a:rPr>
              <a:t>WebApplicationContextConfig</a:t>
            </a:r>
            <a:r>
              <a:rPr lang="en-US" sz="2800" dirty="0">
                <a:solidFill>
                  <a:srgbClr val="000000"/>
                </a:solidFill>
                <a:highlight>
                  <a:srgbClr val="E8F2FE"/>
                </a:highlight>
                <a:latin typeface="Consolas"/>
              </a:rPr>
              <a:t> </a:t>
            </a:r>
            <a:r>
              <a:rPr lang="en-US" dirty="0"/>
              <a:t>class</a:t>
            </a:r>
          </a:p>
          <a:p>
            <a:pPr lvl="1">
              <a:buNone/>
            </a:pPr>
            <a:endParaRPr lang="en-US" dirty="0">
              <a:solidFill>
                <a:srgbClr val="646464"/>
              </a:solidFill>
              <a:latin typeface="Consolas"/>
            </a:endParaRPr>
          </a:p>
          <a:p>
            <a:pPr lvl="1">
              <a:buNone/>
            </a:pPr>
            <a:r>
              <a:rPr lang="en-US" dirty="0">
                <a:solidFill>
                  <a:srgbClr val="646464"/>
                </a:solidFill>
                <a:latin typeface="Consolas"/>
              </a:rPr>
              <a:t>@Override</a:t>
            </a:r>
          </a:p>
          <a:p>
            <a:pPr lvl="1">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addInterceptors</a:t>
            </a:r>
            <a:r>
              <a:rPr lang="en-US" b="1" dirty="0">
                <a:solidFill>
                  <a:srgbClr val="000000"/>
                </a:solidFill>
                <a:latin typeface="Consolas"/>
              </a:rPr>
              <a:t>(</a:t>
            </a:r>
            <a:r>
              <a:rPr lang="en-US" b="1" dirty="0" err="1">
                <a:solidFill>
                  <a:srgbClr val="000000"/>
                </a:solidFill>
                <a:latin typeface="Consolas"/>
              </a:rPr>
              <a:t>InterceptorRegistry</a:t>
            </a:r>
            <a:r>
              <a:rPr lang="en-US" b="1" dirty="0">
                <a:solidFill>
                  <a:srgbClr val="000000"/>
                </a:solidFill>
                <a:latin typeface="Consolas"/>
              </a:rPr>
              <a:t> </a:t>
            </a:r>
            <a:r>
              <a:rPr lang="en-US" b="1" dirty="0">
                <a:solidFill>
                  <a:srgbClr val="6A3E3E"/>
                </a:solidFill>
                <a:latin typeface="Consolas"/>
              </a:rPr>
              <a:t>registry</a:t>
            </a:r>
            <a:r>
              <a:rPr lang="en-US" b="1" dirty="0">
                <a:solidFill>
                  <a:srgbClr val="000000"/>
                </a:solidFill>
                <a:latin typeface="Consolas"/>
              </a:rPr>
              <a:t>) {</a:t>
            </a:r>
          </a:p>
          <a:p>
            <a:pPr lvl="1">
              <a:buNone/>
            </a:pPr>
            <a:r>
              <a:rPr lang="en-US" dirty="0">
                <a:solidFill>
                  <a:srgbClr val="6A3E3E"/>
                </a:solidFill>
                <a:latin typeface="Consolas"/>
              </a:rPr>
              <a:t>	</a:t>
            </a:r>
            <a:r>
              <a:rPr lang="en-US" dirty="0" err="1">
                <a:solidFill>
                  <a:srgbClr val="6A3E3E"/>
                </a:solidFill>
                <a:latin typeface="Consolas"/>
              </a:rPr>
              <a:t>registry</a:t>
            </a:r>
            <a:r>
              <a:rPr lang="en-US" dirty="0" err="1">
                <a:solidFill>
                  <a:srgbClr val="000000"/>
                </a:solidFill>
                <a:latin typeface="Consolas"/>
              </a:rPr>
              <a:t>.addInterceptor</a:t>
            </a:r>
            <a:r>
              <a:rPr lang="en-US"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ProcessingTimeLogInterceptor</a:t>
            </a:r>
            <a:r>
              <a:rPr lang="en-US" b="1" dirty="0">
                <a:solidFill>
                  <a:srgbClr val="000000"/>
                </a:solidFill>
                <a:latin typeface="Consolas"/>
              </a:rPr>
              <a:t>());</a:t>
            </a:r>
          </a:p>
          <a:p>
            <a:pPr lvl="1">
              <a:buNone/>
            </a:pPr>
            <a:r>
              <a:rPr lang="en-US" dirty="0">
                <a:solidFill>
                  <a:srgbClr val="000000"/>
                </a:solidFill>
                <a:latin typeface="Consolas"/>
              </a:rPr>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Interceptor Implementation</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33</a:t>
            </a:fld>
            <a:endParaRPr lang="en-US"/>
          </a:p>
        </p:txBody>
      </p:sp>
      <p:sp>
        <p:nvSpPr>
          <p:cNvPr id="4" name="Content Placeholder 3"/>
          <p:cNvSpPr>
            <a:spLocks noGrp="1"/>
          </p:cNvSpPr>
          <p:nvPr>
            <p:ph sz="quarter" idx="1"/>
          </p:nvPr>
        </p:nvSpPr>
        <p:spPr>
          <a:xfrm>
            <a:off x="152400" y="1219200"/>
            <a:ext cx="8991600" cy="5867400"/>
          </a:xfrm>
        </p:spPr>
        <p:txBody>
          <a:bodyPr>
            <a:normAutofit fontScale="47500" lnSpcReduction="20000"/>
          </a:bodyPr>
          <a:lstStyle/>
          <a:p>
            <a:pPr>
              <a:buNone/>
            </a:pPr>
            <a:r>
              <a:rPr lang="en-US" sz="2500" b="1" dirty="0">
                <a:solidFill>
                  <a:srgbClr val="7F0055"/>
                </a:solidFill>
                <a:latin typeface="Consolas"/>
              </a:rPr>
              <a:t>public</a:t>
            </a:r>
            <a:r>
              <a:rPr lang="en-US" sz="2500" b="1" dirty="0">
                <a:solidFill>
                  <a:srgbClr val="000000"/>
                </a:solidFill>
                <a:latin typeface="Consolas"/>
              </a:rPr>
              <a:t> </a:t>
            </a:r>
            <a:r>
              <a:rPr lang="en-US" sz="2500" b="1" dirty="0">
                <a:solidFill>
                  <a:srgbClr val="7F0055"/>
                </a:solidFill>
                <a:latin typeface="Consolas"/>
              </a:rPr>
              <a:t>class</a:t>
            </a:r>
            <a:r>
              <a:rPr lang="en-US" sz="2500" b="1" dirty="0">
                <a:solidFill>
                  <a:srgbClr val="000000"/>
                </a:solidFill>
                <a:latin typeface="Consolas"/>
              </a:rPr>
              <a:t> </a:t>
            </a:r>
            <a:r>
              <a:rPr lang="en-US" sz="2500" b="1" dirty="0" err="1">
                <a:solidFill>
                  <a:srgbClr val="000000"/>
                </a:solidFill>
                <a:latin typeface="Consolas"/>
              </a:rPr>
              <a:t>ProcessingTimeLogInterceptor</a:t>
            </a:r>
            <a:r>
              <a:rPr lang="en-US" sz="2500" b="1" dirty="0">
                <a:solidFill>
                  <a:srgbClr val="000000"/>
                </a:solidFill>
                <a:latin typeface="Consolas"/>
              </a:rPr>
              <a:t> </a:t>
            </a:r>
            <a:r>
              <a:rPr lang="en-US" sz="2500" b="1" dirty="0">
                <a:solidFill>
                  <a:srgbClr val="7F0055"/>
                </a:solidFill>
                <a:latin typeface="Consolas"/>
              </a:rPr>
              <a:t>implements</a:t>
            </a:r>
            <a:r>
              <a:rPr lang="en-US" sz="2500" b="1" dirty="0">
                <a:solidFill>
                  <a:srgbClr val="000000"/>
                </a:solidFill>
                <a:latin typeface="Consolas"/>
              </a:rPr>
              <a:t> </a:t>
            </a:r>
            <a:r>
              <a:rPr lang="en-US" sz="2500" b="1" dirty="0" err="1">
                <a:solidFill>
                  <a:srgbClr val="000000"/>
                </a:solidFill>
                <a:latin typeface="Consolas"/>
              </a:rPr>
              <a:t>HandlerInterceptor</a:t>
            </a:r>
            <a:r>
              <a:rPr lang="en-US" sz="2500" b="1" dirty="0">
                <a:solidFill>
                  <a:srgbClr val="000000"/>
                </a:solidFill>
                <a:latin typeface="Consolas"/>
              </a:rPr>
              <a:t> {</a:t>
            </a:r>
          </a:p>
          <a:p>
            <a:pPr lvl="1">
              <a:buNone/>
            </a:pPr>
            <a:r>
              <a:rPr lang="en-US" sz="2500" b="1" dirty="0">
                <a:solidFill>
                  <a:srgbClr val="7F0055"/>
                </a:solidFill>
                <a:latin typeface="Consolas"/>
              </a:rPr>
              <a:t>private</a:t>
            </a:r>
            <a:r>
              <a:rPr lang="en-US" sz="2500" b="1" dirty="0">
                <a:solidFill>
                  <a:srgbClr val="000000"/>
                </a:solidFill>
                <a:latin typeface="Consolas"/>
              </a:rPr>
              <a:t> </a:t>
            </a:r>
            <a:r>
              <a:rPr lang="en-US" sz="2500" b="1" dirty="0">
                <a:solidFill>
                  <a:srgbClr val="7F0055"/>
                </a:solidFill>
                <a:latin typeface="Consolas"/>
              </a:rPr>
              <a:t>static</a:t>
            </a:r>
            <a:r>
              <a:rPr lang="en-US" sz="2500" b="1" dirty="0">
                <a:solidFill>
                  <a:srgbClr val="000000"/>
                </a:solidFill>
                <a:latin typeface="Consolas"/>
              </a:rPr>
              <a:t> </a:t>
            </a:r>
            <a:r>
              <a:rPr lang="en-US" sz="2500" b="1" dirty="0">
                <a:solidFill>
                  <a:srgbClr val="7F0055"/>
                </a:solidFill>
                <a:latin typeface="Consolas"/>
              </a:rPr>
              <a:t>final</a:t>
            </a:r>
            <a:r>
              <a:rPr lang="en-US" sz="2500" b="1" dirty="0">
                <a:solidFill>
                  <a:srgbClr val="000000"/>
                </a:solidFill>
                <a:latin typeface="Consolas"/>
              </a:rPr>
              <a:t> Logger </a:t>
            </a:r>
            <a:r>
              <a:rPr lang="en-US" sz="2500" b="1" i="1" dirty="0" err="1">
                <a:solidFill>
                  <a:srgbClr val="0000C0"/>
                </a:solidFill>
                <a:latin typeface="Consolas"/>
              </a:rPr>
              <a:t>LOGGER</a:t>
            </a:r>
            <a:r>
              <a:rPr lang="en-US" sz="2500" b="1" i="1" dirty="0">
                <a:solidFill>
                  <a:srgbClr val="000000"/>
                </a:solidFill>
                <a:latin typeface="Consolas"/>
              </a:rPr>
              <a:t> = </a:t>
            </a:r>
            <a:r>
              <a:rPr lang="en-US" sz="2500" b="1" i="1" dirty="0" err="1">
                <a:solidFill>
                  <a:srgbClr val="000000"/>
                </a:solidFill>
                <a:latin typeface="Consolas"/>
              </a:rPr>
              <a:t>Logger.getLogger</a:t>
            </a:r>
            <a:r>
              <a:rPr lang="en-US" sz="2500" b="1" i="1" dirty="0">
                <a:solidFill>
                  <a:srgbClr val="000000"/>
                </a:solidFill>
                <a:latin typeface="Consolas"/>
              </a:rPr>
              <a:t>(</a:t>
            </a:r>
            <a:r>
              <a:rPr lang="en-US" sz="2500" b="1" i="1" dirty="0" err="1">
                <a:solidFill>
                  <a:srgbClr val="000000"/>
                </a:solidFill>
                <a:latin typeface="Consolas"/>
              </a:rPr>
              <a:t>ProcessingTimeLogInterceptor.</a:t>
            </a:r>
            <a:r>
              <a:rPr lang="en-US" sz="2500" b="1" i="1" dirty="0" err="1">
                <a:solidFill>
                  <a:srgbClr val="7F0055"/>
                </a:solidFill>
                <a:latin typeface="Consolas"/>
              </a:rPr>
              <a:t>class</a:t>
            </a:r>
            <a:r>
              <a:rPr lang="en-US" sz="2500" b="1" i="1" dirty="0">
                <a:solidFill>
                  <a:srgbClr val="000000"/>
                </a:solidFill>
                <a:latin typeface="Consolas"/>
              </a:rPr>
              <a:t>);</a:t>
            </a:r>
          </a:p>
          <a:p>
            <a:pPr lvl="1">
              <a:buNone/>
            </a:pPr>
            <a:r>
              <a:rPr lang="en-US" sz="2500" dirty="0">
                <a:solidFill>
                  <a:srgbClr val="646464"/>
                </a:solidFill>
                <a:latin typeface="Consolas"/>
              </a:rPr>
              <a:t>@Override</a:t>
            </a:r>
          </a:p>
          <a:p>
            <a:pPr lvl="1">
              <a:buNone/>
            </a:pPr>
            <a:r>
              <a:rPr lang="en-US" sz="2500" b="1" dirty="0">
                <a:solidFill>
                  <a:srgbClr val="7F0055"/>
                </a:solidFill>
                <a:latin typeface="Consolas"/>
              </a:rPr>
              <a:t>public</a:t>
            </a:r>
            <a:r>
              <a:rPr lang="en-US" sz="2500" b="1" dirty="0">
                <a:solidFill>
                  <a:srgbClr val="000000"/>
                </a:solidFill>
                <a:latin typeface="Consolas"/>
              </a:rPr>
              <a:t> </a:t>
            </a:r>
            <a:r>
              <a:rPr lang="en-US" sz="2500" b="1" dirty="0" err="1">
                <a:solidFill>
                  <a:srgbClr val="7F0055"/>
                </a:solidFill>
                <a:latin typeface="Consolas"/>
              </a:rPr>
              <a:t>boolean</a:t>
            </a:r>
            <a:r>
              <a:rPr lang="en-US" sz="2500" b="1" dirty="0">
                <a:solidFill>
                  <a:srgbClr val="000000"/>
                </a:solidFill>
                <a:latin typeface="Consolas"/>
              </a:rPr>
              <a:t> </a:t>
            </a:r>
            <a:r>
              <a:rPr lang="en-US" sz="2500" b="1" dirty="0" err="1">
                <a:solidFill>
                  <a:srgbClr val="000000"/>
                </a:solidFill>
                <a:latin typeface="Consolas"/>
              </a:rPr>
              <a:t>preHandle</a:t>
            </a:r>
            <a:r>
              <a:rPr lang="en-US" sz="2500" b="1" dirty="0">
                <a:solidFill>
                  <a:srgbClr val="000000"/>
                </a:solidFill>
                <a:latin typeface="Consolas"/>
              </a:rPr>
              <a:t>(</a:t>
            </a:r>
            <a:r>
              <a:rPr lang="en-US" sz="2500" b="1" dirty="0" err="1">
                <a:solidFill>
                  <a:srgbClr val="000000"/>
                </a:solidFill>
                <a:latin typeface="Consolas"/>
              </a:rPr>
              <a:t>HttpServletRequest</a:t>
            </a:r>
            <a:r>
              <a:rPr lang="en-US" sz="2500" b="1" dirty="0">
                <a:solidFill>
                  <a:srgbClr val="000000"/>
                </a:solidFill>
                <a:latin typeface="Consolas"/>
              </a:rPr>
              <a:t> </a:t>
            </a:r>
            <a:r>
              <a:rPr lang="en-US" sz="2500" b="1" dirty="0">
                <a:solidFill>
                  <a:srgbClr val="6A3E3E"/>
                </a:solidFill>
                <a:latin typeface="Consolas"/>
              </a:rPr>
              <a:t>request</a:t>
            </a:r>
            <a:r>
              <a:rPr lang="en-US" sz="2500" b="1" dirty="0">
                <a:solidFill>
                  <a:srgbClr val="000000"/>
                </a:solidFill>
                <a:latin typeface="Consolas"/>
              </a:rPr>
              <a:t>, </a:t>
            </a:r>
            <a:r>
              <a:rPr lang="en-US" sz="2500" b="1" dirty="0" err="1">
                <a:solidFill>
                  <a:srgbClr val="000000"/>
                </a:solidFill>
                <a:latin typeface="Consolas"/>
              </a:rPr>
              <a:t>HttpServletResponse</a:t>
            </a:r>
            <a:r>
              <a:rPr lang="en-US" sz="2500" b="1" dirty="0">
                <a:solidFill>
                  <a:srgbClr val="000000"/>
                </a:solidFill>
                <a:latin typeface="Consolas"/>
              </a:rPr>
              <a:t> </a:t>
            </a:r>
            <a:r>
              <a:rPr lang="en-US" sz="2500" b="1" dirty="0">
                <a:solidFill>
                  <a:srgbClr val="6A3E3E"/>
                </a:solidFill>
                <a:latin typeface="Consolas"/>
              </a:rPr>
              <a:t>response</a:t>
            </a:r>
            <a:r>
              <a:rPr lang="en-US" sz="2500" b="1" dirty="0">
                <a:solidFill>
                  <a:srgbClr val="000000"/>
                </a:solidFill>
                <a:latin typeface="Consolas"/>
              </a:rPr>
              <a:t>, Object </a:t>
            </a:r>
            <a:r>
              <a:rPr lang="en-US" sz="2500" b="1" dirty="0">
                <a:solidFill>
                  <a:srgbClr val="6A3E3E"/>
                </a:solidFill>
                <a:latin typeface="Consolas"/>
              </a:rPr>
              <a:t>handler</a:t>
            </a:r>
            <a:r>
              <a:rPr lang="en-US" sz="2500" b="1" dirty="0">
                <a:solidFill>
                  <a:srgbClr val="000000"/>
                </a:solidFill>
                <a:latin typeface="Consolas"/>
              </a:rPr>
              <a:t>)</a:t>
            </a:r>
          </a:p>
          <a:p>
            <a:pPr lvl="1">
              <a:buNone/>
            </a:pPr>
            <a:r>
              <a:rPr lang="en-US" sz="2500" b="1" dirty="0">
                <a:solidFill>
                  <a:srgbClr val="7F0055"/>
                </a:solidFill>
                <a:latin typeface="Consolas"/>
              </a:rPr>
              <a:t>throws</a:t>
            </a:r>
            <a:r>
              <a:rPr lang="en-US" sz="2500" b="1" dirty="0">
                <a:solidFill>
                  <a:srgbClr val="000000"/>
                </a:solidFill>
                <a:latin typeface="Consolas"/>
              </a:rPr>
              <a:t> Exception {</a:t>
            </a:r>
          </a:p>
          <a:p>
            <a:pPr lvl="2">
              <a:buNone/>
            </a:pPr>
            <a:r>
              <a:rPr lang="en-US" sz="2500" b="1" dirty="0">
                <a:solidFill>
                  <a:srgbClr val="7F0055"/>
                </a:solidFill>
                <a:latin typeface="Consolas"/>
              </a:rPr>
              <a:t>long</a:t>
            </a:r>
            <a:r>
              <a:rPr lang="en-US" sz="2500" b="1" dirty="0">
                <a:solidFill>
                  <a:srgbClr val="000000"/>
                </a:solidFill>
                <a:latin typeface="Consolas"/>
              </a:rPr>
              <a:t> </a:t>
            </a:r>
            <a:r>
              <a:rPr lang="en-US" sz="2500" b="1" dirty="0" err="1">
                <a:solidFill>
                  <a:srgbClr val="6A3E3E"/>
                </a:solidFill>
                <a:latin typeface="Consolas"/>
              </a:rPr>
              <a:t>startTime</a:t>
            </a:r>
            <a:r>
              <a:rPr lang="en-US" sz="2500" b="1" dirty="0">
                <a:solidFill>
                  <a:srgbClr val="000000"/>
                </a:solidFill>
                <a:latin typeface="Consolas"/>
              </a:rPr>
              <a:t> = </a:t>
            </a:r>
            <a:r>
              <a:rPr lang="en-US" sz="2500" b="1" dirty="0" err="1">
                <a:solidFill>
                  <a:srgbClr val="000000"/>
                </a:solidFill>
                <a:latin typeface="Consolas"/>
              </a:rPr>
              <a:t>System.</a:t>
            </a:r>
            <a:r>
              <a:rPr lang="en-US" sz="2500" b="1" i="1" dirty="0" err="1">
                <a:solidFill>
                  <a:srgbClr val="000000"/>
                </a:solidFill>
                <a:latin typeface="Consolas"/>
              </a:rPr>
              <a:t>currentTimeMillis</a:t>
            </a:r>
            <a:r>
              <a:rPr lang="en-US" sz="2500" b="1" i="1" dirty="0">
                <a:solidFill>
                  <a:srgbClr val="000000"/>
                </a:solidFill>
                <a:latin typeface="Consolas"/>
              </a:rPr>
              <a:t>();</a:t>
            </a:r>
          </a:p>
          <a:p>
            <a:pPr lvl="2">
              <a:buNone/>
            </a:pPr>
            <a:r>
              <a:rPr lang="en-US" sz="2500" dirty="0" err="1">
                <a:solidFill>
                  <a:srgbClr val="6A3E3E"/>
                </a:solidFill>
                <a:latin typeface="Consolas"/>
              </a:rPr>
              <a:t>request</a:t>
            </a:r>
            <a:r>
              <a:rPr lang="en-US" sz="2500" dirty="0" err="1">
                <a:solidFill>
                  <a:srgbClr val="000000"/>
                </a:solidFill>
                <a:latin typeface="Consolas"/>
              </a:rPr>
              <a:t>.setAttribute</a:t>
            </a:r>
            <a:r>
              <a:rPr lang="en-US" sz="2500" dirty="0">
                <a:solidFill>
                  <a:srgbClr val="000000"/>
                </a:solidFill>
                <a:latin typeface="Consolas"/>
              </a:rPr>
              <a:t>(</a:t>
            </a:r>
            <a:r>
              <a:rPr lang="en-US" sz="2500" dirty="0">
                <a:solidFill>
                  <a:srgbClr val="2A00FF"/>
                </a:solidFill>
                <a:latin typeface="Consolas"/>
              </a:rPr>
              <a:t>"</a:t>
            </a:r>
            <a:r>
              <a:rPr lang="en-US" sz="2500" dirty="0" err="1">
                <a:solidFill>
                  <a:srgbClr val="2A00FF"/>
                </a:solidFill>
                <a:latin typeface="Consolas"/>
              </a:rPr>
              <a:t>startTime</a:t>
            </a:r>
            <a:r>
              <a:rPr lang="en-US" sz="2500" dirty="0">
                <a:solidFill>
                  <a:srgbClr val="2A00FF"/>
                </a:solidFill>
                <a:latin typeface="Consolas"/>
              </a:rPr>
              <a:t>"</a:t>
            </a:r>
            <a:r>
              <a:rPr lang="en-US" sz="2500" dirty="0">
                <a:solidFill>
                  <a:srgbClr val="000000"/>
                </a:solidFill>
                <a:latin typeface="Consolas"/>
              </a:rPr>
              <a:t>, </a:t>
            </a:r>
            <a:r>
              <a:rPr lang="en-US" sz="2500" dirty="0" err="1">
                <a:solidFill>
                  <a:srgbClr val="6A3E3E"/>
                </a:solidFill>
                <a:latin typeface="Consolas"/>
              </a:rPr>
              <a:t>startTime</a:t>
            </a:r>
            <a:r>
              <a:rPr lang="en-US" sz="2500" dirty="0">
                <a:solidFill>
                  <a:srgbClr val="000000"/>
                </a:solidFill>
                <a:latin typeface="Consolas"/>
              </a:rPr>
              <a:t>);</a:t>
            </a:r>
          </a:p>
          <a:p>
            <a:pPr lvl="2">
              <a:buNone/>
            </a:pPr>
            <a:r>
              <a:rPr lang="en-US" sz="2500" b="1" dirty="0">
                <a:solidFill>
                  <a:srgbClr val="7F0055"/>
                </a:solidFill>
                <a:latin typeface="Consolas"/>
              </a:rPr>
              <a:t>return</a:t>
            </a:r>
            <a:r>
              <a:rPr lang="en-US" sz="2500" b="1" dirty="0">
                <a:solidFill>
                  <a:srgbClr val="000000"/>
                </a:solidFill>
                <a:latin typeface="Consolas"/>
              </a:rPr>
              <a:t> </a:t>
            </a:r>
            <a:r>
              <a:rPr lang="en-US" sz="2500" b="1" dirty="0">
                <a:solidFill>
                  <a:srgbClr val="7F0055"/>
                </a:solidFill>
                <a:latin typeface="Consolas"/>
              </a:rPr>
              <a:t>true</a:t>
            </a:r>
            <a:r>
              <a:rPr lang="en-US" sz="2500" b="1" dirty="0">
                <a:solidFill>
                  <a:srgbClr val="000000"/>
                </a:solidFill>
                <a:latin typeface="Consolas"/>
              </a:rPr>
              <a:t>;</a:t>
            </a:r>
          </a:p>
          <a:p>
            <a:pPr lvl="1">
              <a:buNone/>
            </a:pPr>
            <a:r>
              <a:rPr lang="en-US" sz="2500" dirty="0">
                <a:solidFill>
                  <a:srgbClr val="000000"/>
                </a:solidFill>
                <a:latin typeface="Consolas"/>
              </a:rPr>
              <a:t>}</a:t>
            </a:r>
          </a:p>
          <a:p>
            <a:pPr lvl="1">
              <a:buNone/>
            </a:pPr>
            <a:r>
              <a:rPr lang="en-US" sz="2500" dirty="0">
                <a:solidFill>
                  <a:srgbClr val="646464"/>
                </a:solidFill>
                <a:latin typeface="Consolas"/>
              </a:rPr>
              <a:t>@Override</a:t>
            </a:r>
          </a:p>
          <a:p>
            <a:pPr lvl="1">
              <a:buNone/>
            </a:pPr>
            <a:r>
              <a:rPr lang="en-US" sz="2500" b="1" dirty="0">
                <a:solidFill>
                  <a:srgbClr val="7F0055"/>
                </a:solidFill>
                <a:latin typeface="Consolas"/>
              </a:rPr>
              <a:t>public</a:t>
            </a:r>
            <a:r>
              <a:rPr lang="en-US" sz="2500" b="1" dirty="0">
                <a:solidFill>
                  <a:srgbClr val="000000"/>
                </a:solidFill>
                <a:latin typeface="Consolas"/>
              </a:rPr>
              <a:t> </a:t>
            </a:r>
            <a:r>
              <a:rPr lang="en-US" sz="2500" b="1" dirty="0">
                <a:solidFill>
                  <a:srgbClr val="7F0055"/>
                </a:solidFill>
                <a:latin typeface="Consolas"/>
              </a:rPr>
              <a:t>void</a:t>
            </a:r>
            <a:r>
              <a:rPr lang="en-US" sz="2500" b="1" dirty="0">
                <a:solidFill>
                  <a:srgbClr val="000000"/>
                </a:solidFill>
                <a:latin typeface="Consolas"/>
              </a:rPr>
              <a:t> </a:t>
            </a:r>
            <a:r>
              <a:rPr lang="en-US" sz="2500" b="1" dirty="0" err="1">
                <a:solidFill>
                  <a:srgbClr val="000000"/>
                </a:solidFill>
                <a:latin typeface="Consolas"/>
              </a:rPr>
              <a:t>postHandle</a:t>
            </a:r>
            <a:r>
              <a:rPr lang="en-US" sz="2500" b="1" dirty="0">
                <a:solidFill>
                  <a:srgbClr val="000000"/>
                </a:solidFill>
                <a:latin typeface="Consolas"/>
              </a:rPr>
              <a:t>(</a:t>
            </a:r>
            <a:r>
              <a:rPr lang="en-US" sz="2500" b="1" dirty="0" err="1">
                <a:solidFill>
                  <a:srgbClr val="000000"/>
                </a:solidFill>
                <a:latin typeface="Consolas"/>
              </a:rPr>
              <a:t>HttpServletRequest</a:t>
            </a:r>
            <a:r>
              <a:rPr lang="en-US" sz="2500" b="1" dirty="0">
                <a:solidFill>
                  <a:srgbClr val="000000"/>
                </a:solidFill>
                <a:latin typeface="Consolas"/>
              </a:rPr>
              <a:t> </a:t>
            </a:r>
            <a:r>
              <a:rPr lang="en-US" sz="2500" b="1" dirty="0">
                <a:solidFill>
                  <a:srgbClr val="6A3E3E"/>
                </a:solidFill>
                <a:latin typeface="Consolas"/>
              </a:rPr>
              <a:t>request</a:t>
            </a:r>
            <a:r>
              <a:rPr lang="en-US" sz="2500" b="1" dirty="0">
                <a:solidFill>
                  <a:srgbClr val="000000"/>
                </a:solidFill>
                <a:latin typeface="Consolas"/>
              </a:rPr>
              <a:t>, </a:t>
            </a:r>
            <a:r>
              <a:rPr lang="en-US" sz="2500" b="1" dirty="0" err="1">
                <a:solidFill>
                  <a:srgbClr val="000000"/>
                </a:solidFill>
                <a:latin typeface="Consolas"/>
              </a:rPr>
              <a:t>HttpServletResponse</a:t>
            </a:r>
            <a:r>
              <a:rPr lang="en-US" sz="2500" b="1" dirty="0">
                <a:solidFill>
                  <a:srgbClr val="000000"/>
                </a:solidFill>
                <a:latin typeface="Consolas"/>
              </a:rPr>
              <a:t> </a:t>
            </a:r>
            <a:r>
              <a:rPr lang="en-US" sz="2500" b="1" dirty="0">
                <a:solidFill>
                  <a:srgbClr val="6A3E3E"/>
                </a:solidFill>
                <a:latin typeface="Consolas"/>
              </a:rPr>
              <a:t>response</a:t>
            </a:r>
            <a:r>
              <a:rPr lang="en-US" sz="2500" b="1" dirty="0">
                <a:solidFill>
                  <a:srgbClr val="000000"/>
                </a:solidFill>
                <a:latin typeface="Consolas"/>
              </a:rPr>
              <a:t>, Object </a:t>
            </a:r>
            <a:r>
              <a:rPr lang="en-US" sz="2500" b="1" dirty="0">
                <a:solidFill>
                  <a:srgbClr val="6A3E3E"/>
                </a:solidFill>
                <a:latin typeface="Consolas"/>
              </a:rPr>
              <a:t>handler</a:t>
            </a:r>
            <a:r>
              <a:rPr lang="en-US" sz="2500" b="1" dirty="0">
                <a:solidFill>
                  <a:srgbClr val="000000"/>
                </a:solidFill>
                <a:latin typeface="Consolas"/>
              </a:rPr>
              <a:t>,</a:t>
            </a:r>
          </a:p>
          <a:p>
            <a:pPr lvl="1">
              <a:buNone/>
            </a:pPr>
            <a:r>
              <a:rPr lang="en-US" sz="2500" dirty="0" err="1">
                <a:solidFill>
                  <a:srgbClr val="000000"/>
                </a:solidFill>
                <a:latin typeface="Consolas"/>
              </a:rPr>
              <a:t>ModelAndView</a:t>
            </a:r>
            <a:r>
              <a:rPr lang="en-US" sz="2500" dirty="0">
                <a:solidFill>
                  <a:srgbClr val="000000"/>
                </a:solidFill>
                <a:latin typeface="Consolas"/>
              </a:rPr>
              <a:t> </a:t>
            </a:r>
            <a:r>
              <a:rPr lang="en-US" sz="2500" dirty="0" err="1">
                <a:solidFill>
                  <a:srgbClr val="6A3E3E"/>
                </a:solidFill>
                <a:latin typeface="Consolas"/>
              </a:rPr>
              <a:t>modelAndView</a:t>
            </a:r>
            <a:r>
              <a:rPr lang="en-US" sz="2500" dirty="0">
                <a:solidFill>
                  <a:srgbClr val="000000"/>
                </a:solidFill>
                <a:latin typeface="Consolas"/>
              </a:rPr>
              <a:t>) </a:t>
            </a:r>
            <a:r>
              <a:rPr lang="en-US" sz="2500" b="1" dirty="0">
                <a:solidFill>
                  <a:srgbClr val="7F0055"/>
                </a:solidFill>
                <a:latin typeface="Consolas"/>
              </a:rPr>
              <a:t>throws</a:t>
            </a:r>
            <a:r>
              <a:rPr lang="en-US" sz="2500" b="1" dirty="0">
                <a:solidFill>
                  <a:srgbClr val="000000"/>
                </a:solidFill>
                <a:latin typeface="Consolas"/>
              </a:rPr>
              <a:t> Exception {</a:t>
            </a:r>
          </a:p>
          <a:p>
            <a:pPr lvl="2">
              <a:buNone/>
            </a:pPr>
            <a:r>
              <a:rPr lang="en-US" sz="2500" dirty="0">
                <a:solidFill>
                  <a:srgbClr val="000000"/>
                </a:solidFill>
                <a:latin typeface="Consolas"/>
              </a:rPr>
              <a:t>String </a:t>
            </a:r>
            <a:r>
              <a:rPr lang="en-US" sz="2500" dirty="0" err="1">
                <a:solidFill>
                  <a:srgbClr val="6A3E3E"/>
                </a:solidFill>
                <a:latin typeface="Consolas"/>
              </a:rPr>
              <a:t>queryString</a:t>
            </a:r>
            <a:r>
              <a:rPr lang="en-US" sz="2500" dirty="0">
                <a:solidFill>
                  <a:srgbClr val="000000"/>
                </a:solidFill>
                <a:latin typeface="Consolas"/>
              </a:rPr>
              <a:t> = </a:t>
            </a:r>
            <a:r>
              <a:rPr lang="en-US" sz="2500" dirty="0" err="1">
                <a:solidFill>
                  <a:srgbClr val="6A3E3E"/>
                </a:solidFill>
                <a:latin typeface="Consolas"/>
              </a:rPr>
              <a:t>request</a:t>
            </a:r>
            <a:r>
              <a:rPr lang="en-US" sz="2500" dirty="0" err="1">
                <a:solidFill>
                  <a:srgbClr val="000000"/>
                </a:solidFill>
                <a:latin typeface="Consolas"/>
              </a:rPr>
              <a:t>.getQueryString</a:t>
            </a:r>
            <a:r>
              <a:rPr lang="en-US" sz="2500" dirty="0">
                <a:solidFill>
                  <a:srgbClr val="000000"/>
                </a:solidFill>
                <a:latin typeface="Consolas"/>
              </a:rPr>
              <a:t>() == </a:t>
            </a:r>
            <a:r>
              <a:rPr lang="en-US" sz="2500" b="1" dirty="0">
                <a:solidFill>
                  <a:srgbClr val="7F0055"/>
                </a:solidFill>
                <a:latin typeface="Consolas"/>
              </a:rPr>
              <a:t>null</a:t>
            </a:r>
            <a:r>
              <a:rPr lang="en-US" sz="2500" b="1" dirty="0">
                <a:solidFill>
                  <a:srgbClr val="000000"/>
                </a:solidFill>
                <a:latin typeface="Consolas"/>
              </a:rPr>
              <a:t> ? </a:t>
            </a:r>
            <a:r>
              <a:rPr lang="en-US" sz="2500" b="1" dirty="0">
                <a:solidFill>
                  <a:srgbClr val="2A00FF"/>
                </a:solidFill>
                <a:latin typeface="Consolas"/>
              </a:rPr>
              <a:t>""</a:t>
            </a:r>
            <a:r>
              <a:rPr lang="en-US" sz="2500" b="1" dirty="0">
                <a:solidFill>
                  <a:srgbClr val="000000"/>
                </a:solidFill>
                <a:latin typeface="Consolas"/>
              </a:rPr>
              <a:t> : </a:t>
            </a:r>
            <a:r>
              <a:rPr lang="en-US" sz="2500" b="1" dirty="0">
                <a:solidFill>
                  <a:srgbClr val="2A00FF"/>
                </a:solidFill>
                <a:latin typeface="Consolas"/>
              </a:rPr>
              <a:t>"?"</a:t>
            </a:r>
            <a:r>
              <a:rPr lang="en-US" sz="2500" b="1" dirty="0">
                <a:solidFill>
                  <a:srgbClr val="000000"/>
                </a:solidFill>
                <a:latin typeface="Consolas"/>
              </a:rPr>
              <a:t> + </a:t>
            </a:r>
            <a:r>
              <a:rPr lang="en-US" sz="2500" b="1" dirty="0" err="1">
                <a:solidFill>
                  <a:srgbClr val="6A3E3E"/>
                </a:solidFill>
                <a:latin typeface="Consolas"/>
              </a:rPr>
              <a:t>request</a:t>
            </a:r>
            <a:r>
              <a:rPr lang="en-US" sz="2500" b="1" dirty="0" err="1">
                <a:solidFill>
                  <a:srgbClr val="000000"/>
                </a:solidFill>
                <a:latin typeface="Consolas"/>
              </a:rPr>
              <a:t>.getQueryString</a:t>
            </a:r>
            <a:r>
              <a:rPr lang="en-US" sz="2500" b="1" dirty="0">
                <a:solidFill>
                  <a:srgbClr val="000000"/>
                </a:solidFill>
                <a:latin typeface="Consolas"/>
              </a:rPr>
              <a:t>();</a:t>
            </a:r>
          </a:p>
          <a:p>
            <a:pPr lvl="2">
              <a:buNone/>
            </a:pPr>
            <a:r>
              <a:rPr lang="en-US" sz="2500" dirty="0">
                <a:solidFill>
                  <a:srgbClr val="000000"/>
                </a:solidFill>
                <a:latin typeface="Consolas"/>
              </a:rPr>
              <a:t>String </a:t>
            </a:r>
            <a:r>
              <a:rPr lang="en-US" sz="2500" dirty="0">
                <a:solidFill>
                  <a:srgbClr val="6A3E3E"/>
                </a:solidFill>
                <a:latin typeface="Consolas"/>
              </a:rPr>
              <a:t>path</a:t>
            </a:r>
            <a:r>
              <a:rPr lang="en-US" sz="2500" dirty="0">
                <a:solidFill>
                  <a:srgbClr val="000000"/>
                </a:solidFill>
                <a:latin typeface="Consolas"/>
              </a:rPr>
              <a:t> = </a:t>
            </a:r>
            <a:r>
              <a:rPr lang="en-US" sz="2500" dirty="0" err="1">
                <a:solidFill>
                  <a:srgbClr val="6A3E3E"/>
                </a:solidFill>
                <a:latin typeface="Consolas"/>
              </a:rPr>
              <a:t>request</a:t>
            </a:r>
            <a:r>
              <a:rPr lang="en-US" sz="2500" dirty="0" err="1">
                <a:solidFill>
                  <a:srgbClr val="000000"/>
                </a:solidFill>
                <a:latin typeface="Consolas"/>
              </a:rPr>
              <a:t>.getRequestURL</a:t>
            </a:r>
            <a:r>
              <a:rPr lang="en-US" sz="2500" dirty="0">
                <a:solidFill>
                  <a:srgbClr val="000000"/>
                </a:solidFill>
                <a:latin typeface="Consolas"/>
              </a:rPr>
              <a:t>() + </a:t>
            </a:r>
            <a:r>
              <a:rPr lang="en-US" sz="2500" dirty="0" err="1">
                <a:solidFill>
                  <a:srgbClr val="6A3E3E"/>
                </a:solidFill>
                <a:latin typeface="Consolas"/>
              </a:rPr>
              <a:t>queryString</a:t>
            </a:r>
            <a:r>
              <a:rPr lang="en-US" sz="2500" dirty="0">
                <a:solidFill>
                  <a:srgbClr val="000000"/>
                </a:solidFill>
                <a:latin typeface="Consolas"/>
              </a:rPr>
              <a:t>;</a:t>
            </a:r>
          </a:p>
          <a:p>
            <a:pPr lvl="2">
              <a:buNone/>
            </a:pPr>
            <a:r>
              <a:rPr lang="en-US" sz="2500" b="1" dirty="0">
                <a:solidFill>
                  <a:srgbClr val="7F0055"/>
                </a:solidFill>
                <a:latin typeface="Consolas"/>
              </a:rPr>
              <a:t>long</a:t>
            </a:r>
            <a:r>
              <a:rPr lang="en-US" sz="2500" b="1" dirty="0">
                <a:solidFill>
                  <a:srgbClr val="000000"/>
                </a:solidFill>
                <a:latin typeface="Consolas"/>
              </a:rPr>
              <a:t> </a:t>
            </a:r>
            <a:r>
              <a:rPr lang="en-US" sz="2500" b="1" dirty="0" err="1">
                <a:solidFill>
                  <a:srgbClr val="6A3E3E"/>
                </a:solidFill>
                <a:latin typeface="Consolas"/>
              </a:rPr>
              <a:t>startTime</a:t>
            </a:r>
            <a:r>
              <a:rPr lang="en-US" sz="2500" b="1" dirty="0">
                <a:solidFill>
                  <a:srgbClr val="000000"/>
                </a:solidFill>
                <a:latin typeface="Consolas"/>
              </a:rPr>
              <a:t> = (Long) </a:t>
            </a:r>
            <a:r>
              <a:rPr lang="en-US" sz="2500" b="1" dirty="0" err="1">
                <a:solidFill>
                  <a:srgbClr val="6A3E3E"/>
                </a:solidFill>
                <a:latin typeface="Consolas"/>
              </a:rPr>
              <a:t>request</a:t>
            </a:r>
            <a:r>
              <a:rPr lang="en-US" sz="2500" b="1" dirty="0" err="1">
                <a:solidFill>
                  <a:srgbClr val="000000"/>
                </a:solidFill>
                <a:latin typeface="Consolas"/>
              </a:rPr>
              <a:t>.getAttribute</a:t>
            </a:r>
            <a:r>
              <a:rPr lang="en-US" sz="2500" b="1" dirty="0">
                <a:solidFill>
                  <a:srgbClr val="000000"/>
                </a:solidFill>
                <a:latin typeface="Consolas"/>
              </a:rPr>
              <a:t>(</a:t>
            </a:r>
            <a:r>
              <a:rPr lang="en-US" sz="2500" b="1" dirty="0">
                <a:solidFill>
                  <a:srgbClr val="2A00FF"/>
                </a:solidFill>
                <a:latin typeface="Consolas"/>
              </a:rPr>
              <a:t>"</a:t>
            </a:r>
            <a:r>
              <a:rPr lang="en-US" sz="2500" b="1" dirty="0" err="1">
                <a:solidFill>
                  <a:srgbClr val="2A00FF"/>
                </a:solidFill>
                <a:latin typeface="Consolas"/>
              </a:rPr>
              <a:t>startTime</a:t>
            </a:r>
            <a:r>
              <a:rPr lang="en-US" sz="2500" b="1" dirty="0">
                <a:solidFill>
                  <a:srgbClr val="2A00FF"/>
                </a:solidFill>
                <a:latin typeface="Consolas"/>
              </a:rPr>
              <a:t>"</a:t>
            </a:r>
            <a:r>
              <a:rPr lang="en-US" sz="2500" b="1" dirty="0">
                <a:solidFill>
                  <a:srgbClr val="000000"/>
                </a:solidFill>
                <a:latin typeface="Consolas"/>
              </a:rPr>
              <a:t>);</a:t>
            </a:r>
          </a:p>
          <a:p>
            <a:pPr lvl="2">
              <a:buNone/>
            </a:pPr>
            <a:r>
              <a:rPr lang="en-US" sz="2500" b="1" dirty="0">
                <a:solidFill>
                  <a:srgbClr val="7F0055"/>
                </a:solidFill>
                <a:latin typeface="Consolas"/>
              </a:rPr>
              <a:t>long</a:t>
            </a:r>
            <a:r>
              <a:rPr lang="en-US" sz="2500" b="1" dirty="0">
                <a:solidFill>
                  <a:srgbClr val="000000"/>
                </a:solidFill>
                <a:latin typeface="Consolas"/>
              </a:rPr>
              <a:t> </a:t>
            </a:r>
            <a:r>
              <a:rPr lang="en-US" sz="2500" b="1" dirty="0" err="1">
                <a:solidFill>
                  <a:srgbClr val="6A3E3E"/>
                </a:solidFill>
                <a:latin typeface="Consolas"/>
              </a:rPr>
              <a:t>endTime</a:t>
            </a:r>
            <a:r>
              <a:rPr lang="en-US" sz="2500" b="1" dirty="0">
                <a:solidFill>
                  <a:srgbClr val="000000"/>
                </a:solidFill>
                <a:latin typeface="Consolas"/>
              </a:rPr>
              <a:t> = </a:t>
            </a:r>
            <a:r>
              <a:rPr lang="en-US" sz="2500" b="1" dirty="0" err="1">
                <a:solidFill>
                  <a:srgbClr val="000000"/>
                </a:solidFill>
                <a:latin typeface="Consolas"/>
              </a:rPr>
              <a:t>System.</a:t>
            </a:r>
            <a:r>
              <a:rPr lang="en-US" sz="2500" b="1" i="1" dirty="0" err="1">
                <a:solidFill>
                  <a:srgbClr val="000000"/>
                </a:solidFill>
                <a:latin typeface="Consolas"/>
              </a:rPr>
              <a:t>currentTimeMillis</a:t>
            </a:r>
            <a:r>
              <a:rPr lang="en-US" sz="2500" b="1" i="1" dirty="0">
                <a:solidFill>
                  <a:srgbClr val="000000"/>
                </a:solidFill>
                <a:latin typeface="Consolas"/>
              </a:rPr>
              <a:t>();</a:t>
            </a:r>
          </a:p>
          <a:p>
            <a:pPr lvl="2">
              <a:buNone/>
            </a:pPr>
            <a:r>
              <a:rPr lang="en-US" sz="2500" b="1" i="1" dirty="0">
                <a:solidFill>
                  <a:srgbClr val="0000C0"/>
                </a:solidFill>
                <a:latin typeface="Consolas"/>
              </a:rPr>
              <a:t>LOGGER</a:t>
            </a:r>
            <a:r>
              <a:rPr lang="en-US" sz="2500" b="1" i="1" dirty="0">
                <a:solidFill>
                  <a:srgbClr val="000000"/>
                </a:solidFill>
                <a:latin typeface="Consolas"/>
              </a:rPr>
              <a:t>.info(</a:t>
            </a:r>
            <a:r>
              <a:rPr lang="en-US" sz="2500" b="1" i="1" dirty="0" err="1">
                <a:solidFill>
                  <a:srgbClr val="000000"/>
                </a:solidFill>
                <a:latin typeface="Consolas"/>
              </a:rPr>
              <a:t>String.format</a:t>
            </a:r>
            <a:r>
              <a:rPr lang="en-US" sz="2500" b="1" i="1" dirty="0">
                <a:solidFill>
                  <a:srgbClr val="000000"/>
                </a:solidFill>
                <a:latin typeface="Consolas"/>
              </a:rPr>
              <a:t>(</a:t>
            </a:r>
            <a:r>
              <a:rPr lang="en-US" sz="2500" b="1" i="1" dirty="0">
                <a:solidFill>
                  <a:srgbClr val="2A00FF"/>
                </a:solidFill>
                <a:latin typeface="Consolas"/>
              </a:rPr>
              <a:t>"%s millisecond taken to process the request %s."</a:t>
            </a:r>
            <a:r>
              <a:rPr lang="en-US" sz="2500" b="1" i="1" dirty="0">
                <a:solidFill>
                  <a:srgbClr val="000000"/>
                </a:solidFill>
                <a:latin typeface="Consolas"/>
              </a:rPr>
              <a:t>, (</a:t>
            </a:r>
            <a:r>
              <a:rPr lang="en-US" sz="2500" b="1" i="1" dirty="0" err="1">
                <a:solidFill>
                  <a:srgbClr val="6A3E3E"/>
                </a:solidFill>
                <a:latin typeface="Consolas"/>
              </a:rPr>
              <a:t>endTime</a:t>
            </a:r>
            <a:r>
              <a:rPr lang="en-US" sz="2500" b="1" i="1" dirty="0">
                <a:solidFill>
                  <a:srgbClr val="000000"/>
                </a:solidFill>
                <a:latin typeface="Consolas"/>
              </a:rPr>
              <a:t> - </a:t>
            </a:r>
            <a:r>
              <a:rPr lang="en-US" sz="2500" b="1" i="1" dirty="0" err="1">
                <a:solidFill>
                  <a:srgbClr val="6A3E3E"/>
                </a:solidFill>
                <a:latin typeface="Consolas"/>
              </a:rPr>
              <a:t>startTime</a:t>
            </a:r>
            <a:r>
              <a:rPr lang="en-US" sz="2500" b="1" i="1" dirty="0">
                <a:solidFill>
                  <a:srgbClr val="000000"/>
                </a:solidFill>
                <a:latin typeface="Consolas"/>
              </a:rPr>
              <a:t>), </a:t>
            </a:r>
            <a:r>
              <a:rPr lang="en-US" sz="2500" b="1" i="1" dirty="0">
                <a:solidFill>
                  <a:srgbClr val="6A3E3E"/>
                </a:solidFill>
                <a:latin typeface="Consolas"/>
              </a:rPr>
              <a:t>path</a:t>
            </a:r>
            <a:r>
              <a:rPr lang="en-US" sz="2500" b="1" i="1" dirty="0">
                <a:solidFill>
                  <a:srgbClr val="000000"/>
                </a:solidFill>
                <a:latin typeface="Consolas"/>
              </a:rPr>
              <a:t>));</a:t>
            </a:r>
          </a:p>
          <a:p>
            <a:pPr lvl="1">
              <a:buNone/>
            </a:pPr>
            <a:r>
              <a:rPr lang="en-US" sz="2500" dirty="0">
                <a:solidFill>
                  <a:srgbClr val="000000"/>
                </a:solidFill>
                <a:latin typeface="Consolas"/>
              </a:rPr>
              <a:t>}</a:t>
            </a:r>
          </a:p>
          <a:p>
            <a:pPr lvl="1">
              <a:buNone/>
            </a:pPr>
            <a:r>
              <a:rPr lang="en-US" sz="2500" dirty="0">
                <a:solidFill>
                  <a:srgbClr val="646464"/>
                </a:solidFill>
                <a:latin typeface="Consolas"/>
              </a:rPr>
              <a:t>@Override</a:t>
            </a:r>
          </a:p>
          <a:p>
            <a:pPr lvl="1">
              <a:buNone/>
            </a:pPr>
            <a:r>
              <a:rPr lang="en-US" sz="2500" b="1" dirty="0">
                <a:solidFill>
                  <a:srgbClr val="7F0055"/>
                </a:solidFill>
                <a:latin typeface="Consolas"/>
              </a:rPr>
              <a:t>public</a:t>
            </a:r>
            <a:r>
              <a:rPr lang="en-US" sz="2500" b="1" dirty="0">
                <a:solidFill>
                  <a:srgbClr val="000000"/>
                </a:solidFill>
                <a:latin typeface="Consolas"/>
              </a:rPr>
              <a:t> </a:t>
            </a:r>
            <a:r>
              <a:rPr lang="en-US" sz="2500" b="1" dirty="0">
                <a:solidFill>
                  <a:srgbClr val="7F0055"/>
                </a:solidFill>
                <a:latin typeface="Consolas"/>
              </a:rPr>
              <a:t>void</a:t>
            </a:r>
            <a:r>
              <a:rPr lang="en-US" sz="2500" b="1" dirty="0">
                <a:solidFill>
                  <a:srgbClr val="000000"/>
                </a:solidFill>
                <a:latin typeface="Consolas"/>
              </a:rPr>
              <a:t> </a:t>
            </a:r>
            <a:r>
              <a:rPr lang="en-US" sz="2500" b="1" dirty="0" err="1">
                <a:solidFill>
                  <a:srgbClr val="000000"/>
                </a:solidFill>
                <a:latin typeface="Consolas"/>
              </a:rPr>
              <a:t>afterCompletion</a:t>
            </a:r>
            <a:r>
              <a:rPr lang="en-US" sz="2500" b="1" dirty="0">
                <a:solidFill>
                  <a:srgbClr val="000000"/>
                </a:solidFill>
                <a:latin typeface="Consolas"/>
              </a:rPr>
              <a:t>(</a:t>
            </a:r>
            <a:r>
              <a:rPr lang="en-US" sz="2500" b="1" dirty="0" err="1">
                <a:solidFill>
                  <a:srgbClr val="000000"/>
                </a:solidFill>
                <a:latin typeface="Consolas"/>
              </a:rPr>
              <a:t>HttpServletRequest</a:t>
            </a:r>
            <a:r>
              <a:rPr lang="en-US" sz="2500" b="1" dirty="0">
                <a:solidFill>
                  <a:srgbClr val="000000"/>
                </a:solidFill>
                <a:latin typeface="Consolas"/>
              </a:rPr>
              <a:t> </a:t>
            </a:r>
            <a:r>
              <a:rPr lang="en-US" sz="2500" b="1" dirty="0">
                <a:solidFill>
                  <a:srgbClr val="6A3E3E"/>
                </a:solidFill>
                <a:latin typeface="Consolas"/>
              </a:rPr>
              <a:t>request</a:t>
            </a:r>
            <a:r>
              <a:rPr lang="en-US" sz="2500" b="1" dirty="0">
                <a:solidFill>
                  <a:srgbClr val="000000"/>
                </a:solidFill>
                <a:latin typeface="Consolas"/>
              </a:rPr>
              <a:t>, </a:t>
            </a:r>
            <a:r>
              <a:rPr lang="en-US" sz="2500" b="1" dirty="0" err="1">
                <a:solidFill>
                  <a:srgbClr val="000000"/>
                </a:solidFill>
                <a:latin typeface="Consolas"/>
              </a:rPr>
              <a:t>HttpServletResponse</a:t>
            </a:r>
            <a:r>
              <a:rPr lang="en-US" sz="2500" b="1" dirty="0">
                <a:solidFill>
                  <a:srgbClr val="000000"/>
                </a:solidFill>
                <a:latin typeface="Consolas"/>
              </a:rPr>
              <a:t> </a:t>
            </a:r>
            <a:r>
              <a:rPr lang="en-US" sz="2500" b="1" dirty="0">
                <a:solidFill>
                  <a:srgbClr val="6A3E3E"/>
                </a:solidFill>
                <a:latin typeface="Consolas"/>
              </a:rPr>
              <a:t>response</a:t>
            </a:r>
            <a:r>
              <a:rPr lang="en-US" sz="2500" b="1" dirty="0">
                <a:solidFill>
                  <a:srgbClr val="000000"/>
                </a:solidFill>
                <a:latin typeface="Consolas"/>
              </a:rPr>
              <a:t>, Object </a:t>
            </a:r>
            <a:r>
              <a:rPr lang="en-US" sz="2500" b="1" dirty="0">
                <a:solidFill>
                  <a:srgbClr val="6A3E3E"/>
                </a:solidFill>
                <a:latin typeface="Consolas"/>
              </a:rPr>
              <a:t>handler</a:t>
            </a:r>
            <a:r>
              <a:rPr lang="en-US" sz="2500" b="1" dirty="0">
                <a:solidFill>
                  <a:srgbClr val="000000"/>
                </a:solidFill>
                <a:latin typeface="Consolas"/>
              </a:rPr>
              <a:t>, Exception </a:t>
            </a:r>
            <a:r>
              <a:rPr lang="en-US" sz="2500" b="1" dirty="0">
                <a:solidFill>
                  <a:srgbClr val="6A3E3E"/>
                </a:solidFill>
                <a:latin typeface="Consolas"/>
              </a:rPr>
              <a:t>ex</a:t>
            </a:r>
            <a:r>
              <a:rPr lang="en-US" sz="2500" b="1" dirty="0">
                <a:solidFill>
                  <a:srgbClr val="000000"/>
                </a:solidFill>
                <a:latin typeface="Consolas"/>
              </a:rPr>
              <a:t>)</a:t>
            </a:r>
          </a:p>
          <a:p>
            <a:pPr lvl="1">
              <a:buNone/>
            </a:pPr>
            <a:r>
              <a:rPr lang="en-US" sz="2500" b="1" dirty="0">
                <a:solidFill>
                  <a:srgbClr val="7F0055"/>
                </a:solidFill>
                <a:latin typeface="Consolas"/>
              </a:rPr>
              <a:t>throws</a:t>
            </a:r>
            <a:r>
              <a:rPr lang="en-US" sz="2500" b="1" dirty="0">
                <a:solidFill>
                  <a:srgbClr val="000000"/>
                </a:solidFill>
                <a:latin typeface="Consolas"/>
              </a:rPr>
              <a:t> Exception {</a:t>
            </a:r>
          </a:p>
          <a:p>
            <a:pPr lvl="1">
              <a:buNone/>
            </a:pPr>
            <a:r>
              <a:rPr lang="en-US" sz="2500" dirty="0">
                <a:solidFill>
                  <a:srgbClr val="3F7F5F"/>
                </a:solidFill>
                <a:latin typeface="Consolas"/>
              </a:rPr>
              <a:t>//Callback after rendering the view.</a:t>
            </a:r>
          </a:p>
          <a:p>
            <a:pPr lvl="1">
              <a:buNone/>
            </a:pPr>
            <a:r>
              <a:rPr lang="en-US" sz="2500" dirty="0">
                <a:solidFill>
                  <a:srgbClr val="000000"/>
                </a:solidFill>
                <a:latin typeface="Consolas"/>
              </a:rPr>
              <a:t>}}</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BF84-93FB-574E-90DF-D4D2CE02E4B7}"/>
              </a:ext>
            </a:extLst>
          </p:cNvPr>
          <p:cNvSpPr>
            <a:spLocks noGrp="1"/>
          </p:cNvSpPr>
          <p:nvPr>
            <p:ph type="title"/>
          </p:nvPr>
        </p:nvSpPr>
        <p:spPr/>
        <p:txBody>
          <a:bodyPr/>
          <a:lstStyle/>
          <a:p>
            <a:r>
              <a:rPr lang="en-US" dirty="0"/>
              <a:t>Interceptor Implementation</a:t>
            </a:r>
          </a:p>
        </p:txBody>
      </p:sp>
      <p:sp>
        <p:nvSpPr>
          <p:cNvPr id="3" name="Slide Number Placeholder 2">
            <a:extLst>
              <a:ext uri="{FF2B5EF4-FFF2-40B4-BE49-F238E27FC236}">
                <a16:creationId xmlns:a16="http://schemas.microsoft.com/office/drawing/2014/main" id="{78F4FA59-4B56-4E4F-AEF8-3E313BAE8D4E}"/>
              </a:ext>
            </a:extLst>
          </p:cNvPr>
          <p:cNvSpPr>
            <a:spLocks noGrp="1"/>
          </p:cNvSpPr>
          <p:nvPr>
            <p:ph type="sldNum" sz="quarter" idx="12"/>
          </p:nvPr>
        </p:nvSpPr>
        <p:spPr/>
        <p:txBody>
          <a:bodyPr/>
          <a:lstStyle/>
          <a:p>
            <a:pPr>
              <a:defRPr/>
            </a:pPr>
            <a:fld id="{49730567-0E75-49FB-AEC7-DB714A72D059}" type="slidenum">
              <a:rPr lang="en-US" smtClean="0"/>
              <a:pPr>
                <a:defRPr/>
              </a:pPr>
              <a:t>34</a:t>
            </a:fld>
            <a:endParaRPr lang="en-US"/>
          </a:p>
        </p:txBody>
      </p:sp>
      <p:pic>
        <p:nvPicPr>
          <p:cNvPr id="1026" name="Picture 2" descr="Spring MVC Interceptors">
            <a:extLst>
              <a:ext uri="{FF2B5EF4-FFF2-40B4-BE49-F238E27FC236}">
                <a16:creationId xmlns:a16="http://schemas.microsoft.com/office/drawing/2014/main" id="{7A482BF5-7673-B943-9AEC-3FFAA324C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0960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14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FE9D-0C8F-2D4C-9559-50637F5771DD}"/>
              </a:ext>
            </a:extLst>
          </p:cNvPr>
          <p:cNvSpPr>
            <a:spLocks noGrp="1"/>
          </p:cNvSpPr>
          <p:nvPr>
            <p:ph type="title"/>
          </p:nvPr>
        </p:nvSpPr>
        <p:spPr/>
        <p:txBody>
          <a:bodyPr/>
          <a:lstStyle/>
          <a:p>
            <a:r>
              <a:rPr lang="en-US" dirty="0"/>
              <a:t>Interceptor Implementation</a:t>
            </a:r>
          </a:p>
        </p:txBody>
      </p:sp>
      <p:sp>
        <p:nvSpPr>
          <p:cNvPr id="3" name="Slide Number Placeholder 2">
            <a:extLst>
              <a:ext uri="{FF2B5EF4-FFF2-40B4-BE49-F238E27FC236}">
                <a16:creationId xmlns:a16="http://schemas.microsoft.com/office/drawing/2014/main" id="{E71AE115-4280-A349-9566-26B2E7F4AE10}"/>
              </a:ext>
            </a:extLst>
          </p:cNvPr>
          <p:cNvSpPr>
            <a:spLocks noGrp="1"/>
          </p:cNvSpPr>
          <p:nvPr>
            <p:ph type="sldNum" sz="quarter" idx="12"/>
          </p:nvPr>
        </p:nvSpPr>
        <p:spPr/>
        <p:txBody>
          <a:bodyPr/>
          <a:lstStyle/>
          <a:p>
            <a:pPr>
              <a:defRPr/>
            </a:pPr>
            <a:fld id="{49730567-0E75-49FB-AEC7-DB714A72D059}" type="slidenum">
              <a:rPr lang="en-US" smtClean="0"/>
              <a:pPr>
                <a:defRPr/>
              </a:pPr>
              <a:t>35</a:t>
            </a:fld>
            <a:endParaRPr lang="en-US"/>
          </a:p>
        </p:txBody>
      </p:sp>
      <p:pic>
        <p:nvPicPr>
          <p:cNvPr id="2050" name="Picture 2" descr="Spring MVC Interceptors">
            <a:extLst>
              <a:ext uri="{FF2B5EF4-FFF2-40B4-BE49-F238E27FC236}">
                <a16:creationId xmlns:a16="http://schemas.microsoft.com/office/drawing/2014/main" id="{3C042859-608F-5D4E-A90F-AAE73DE50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855" y="1600200"/>
            <a:ext cx="6840289" cy="413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647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Main Point</a:t>
            </a:r>
          </a:p>
        </p:txBody>
      </p:sp>
      <p:sp>
        <p:nvSpPr>
          <p:cNvPr id="4" name="Slide Number Placeholder 3"/>
          <p:cNvSpPr>
            <a:spLocks noGrp="1"/>
          </p:cNvSpPr>
          <p:nvPr>
            <p:ph type="sldNum" sz="quarter" idx="12"/>
          </p:nvPr>
        </p:nvSpPr>
        <p:spPr/>
        <p:txBody>
          <a:bodyPr/>
          <a:lstStyle/>
          <a:p>
            <a:pPr>
              <a:defRPr/>
            </a:pPr>
            <a:fld id="{49730567-0E75-49FB-AEC7-DB714A72D059}" type="slidenum">
              <a:rPr lang="en-US" smtClean="0"/>
              <a:pPr>
                <a:defRPr/>
              </a:pPr>
              <a:t>36</a:t>
            </a:fld>
            <a:endParaRPr lang="en-US"/>
          </a:p>
        </p:txBody>
      </p:sp>
      <p:sp>
        <p:nvSpPr>
          <p:cNvPr id="3" name="Content Placeholder 2"/>
          <p:cNvSpPr>
            <a:spLocks noGrp="1"/>
          </p:cNvSpPr>
          <p:nvPr>
            <p:ph sz="quarter" idx="1"/>
          </p:nvPr>
        </p:nvSpPr>
        <p:spPr/>
        <p:txBody>
          <a:bodyPr/>
          <a:lstStyle/>
          <a:p>
            <a:r>
              <a:rPr lang="en-US" dirty="0"/>
              <a:t>Handler Mapping  &amp; Chaining aids in organizing functionality in layers.  As a result the design is simpler &amp; more consistent. </a:t>
            </a:r>
          </a:p>
          <a:p>
            <a:r>
              <a:rPr lang="en-US" i="1" dirty="0"/>
              <a:t>Life is structured in layers. This orderliness within us and around us allows us to enjoy more efficiency in our life.</a:t>
            </a:r>
          </a:p>
        </p:txBody>
      </p:sp>
    </p:spTree>
    <p:extLst>
      <p:ext uri="{BB962C8B-B14F-4D97-AF65-F5344CB8AC3E}">
        <p14:creationId xmlns:p14="http://schemas.microsoft.com/office/powerpoint/2010/main" val="9357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Validation Intro</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4</a:t>
            </a:fld>
            <a:endParaRPr lang="en-US"/>
          </a:p>
        </p:txBody>
      </p:sp>
      <p:sp>
        <p:nvSpPr>
          <p:cNvPr id="4" name="Content Placeholder 3"/>
          <p:cNvSpPr>
            <a:spLocks noGrp="1"/>
          </p:cNvSpPr>
          <p:nvPr>
            <p:ph sz="quarter" idx="1"/>
          </p:nvPr>
        </p:nvSpPr>
        <p:spPr/>
        <p:txBody>
          <a:bodyPr/>
          <a:lstStyle/>
          <a:p>
            <a:r>
              <a:rPr lang="en-US" dirty="0"/>
              <a:t>To do simple validation, use </a:t>
            </a:r>
            <a:r>
              <a:rPr lang="en-US" dirty="0" err="1">
                <a:latin typeface="Courier New" pitchFamily="49" charset="0"/>
                <a:cs typeface="Courier New" pitchFamily="49" charset="0"/>
              </a:rPr>
              <a:t>javax.validation.constraints</a:t>
            </a:r>
            <a:r>
              <a:rPr lang="en-US" dirty="0"/>
              <a:t> annotations (also known as JSR-303/JSR-380 annotations).</a:t>
            </a:r>
          </a:p>
          <a:p>
            <a:r>
              <a:rPr lang="en-US" dirty="0"/>
              <a:t>JSR-303/JSR-380 is also know as the Bean Validation API</a:t>
            </a:r>
          </a:p>
        </p:txBody>
      </p:sp>
      <p:graphicFrame>
        <p:nvGraphicFramePr>
          <p:cNvPr id="6" name="Table 5"/>
          <p:cNvGraphicFramePr>
            <a:graphicFrameLocks noGrp="1"/>
          </p:cNvGraphicFramePr>
          <p:nvPr>
            <p:extLst>
              <p:ext uri="{D42A27DB-BD31-4B8C-83A1-F6EECF244321}">
                <p14:modId xmlns:p14="http://schemas.microsoft.com/office/powerpoint/2010/main" val="726870716"/>
              </p:ext>
            </p:extLst>
          </p:nvPr>
        </p:nvGraphicFramePr>
        <p:xfrm>
          <a:off x="612648" y="3429000"/>
          <a:ext cx="8074152" cy="2057400"/>
        </p:xfrm>
        <a:graphic>
          <a:graphicData uri="http://schemas.openxmlformats.org/drawingml/2006/table">
            <a:tbl>
              <a:tblPr firstRow="1" bandRow="1">
                <a:tableStyleId>{5C22544A-7EE6-4342-B048-85BDC9FD1C3A}</a:tableStyleId>
              </a:tblPr>
              <a:tblGrid>
                <a:gridCol w="2691384">
                  <a:extLst>
                    <a:ext uri="{9D8B030D-6E8A-4147-A177-3AD203B41FA5}">
                      <a16:colId xmlns:a16="http://schemas.microsoft.com/office/drawing/2014/main" val="20000"/>
                    </a:ext>
                  </a:extLst>
                </a:gridCol>
                <a:gridCol w="2791968">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685800">
                <a:tc>
                  <a:txBody>
                    <a:bodyPr/>
                    <a:lstStyle/>
                    <a:p>
                      <a:pPr algn="ctr"/>
                      <a:r>
                        <a:rPr kumimoji="0" lang="en-US" sz="2000" b="1" i="0" kern="1200" dirty="0">
                          <a:solidFill>
                            <a:schemeClr val="lt1"/>
                          </a:solidFill>
                          <a:effectLst/>
                          <a:latin typeface="+mn-lt"/>
                          <a:ea typeface="+mn-ea"/>
                          <a:cs typeface="+mn-cs"/>
                        </a:rPr>
                        <a:t>Bean Validation</a:t>
                      </a:r>
                      <a:endParaRPr lang="en-US" sz="2000" dirty="0"/>
                    </a:p>
                  </a:txBody>
                  <a:tcPr/>
                </a:tc>
                <a:tc>
                  <a:txBody>
                    <a:bodyPr/>
                    <a:lstStyle/>
                    <a:p>
                      <a:pPr algn="ctr"/>
                      <a:r>
                        <a:rPr kumimoji="0" lang="en-US" sz="2000" b="1" i="0" kern="1200" dirty="0">
                          <a:solidFill>
                            <a:schemeClr val="lt1"/>
                          </a:solidFill>
                          <a:effectLst/>
                          <a:latin typeface="+mn-lt"/>
                          <a:ea typeface="+mn-ea"/>
                          <a:cs typeface="+mn-cs"/>
                        </a:rPr>
                        <a:t>Hibernate Validation</a:t>
                      </a:r>
                      <a:endParaRPr lang="en-US" sz="2000" dirty="0"/>
                    </a:p>
                  </a:txBody>
                  <a:tcPr/>
                </a:tc>
                <a:tc>
                  <a:txBody>
                    <a:bodyPr/>
                    <a:lstStyle/>
                    <a:p>
                      <a:pPr algn="ctr"/>
                      <a:r>
                        <a:rPr kumimoji="0" lang="en-US" sz="2000" b="1" i="0" kern="1200" dirty="0">
                          <a:solidFill>
                            <a:schemeClr val="lt1"/>
                          </a:solidFill>
                          <a:effectLst/>
                          <a:latin typeface="+mn-lt"/>
                          <a:ea typeface="+mn-ea"/>
                          <a:cs typeface="+mn-cs"/>
                        </a:rPr>
                        <a:t>Java</a:t>
                      </a:r>
                      <a:endParaRPr lang="en-US" sz="2000" dirty="0"/>
                    </a:p>
                  </a:txBody>
                  <a:tcPr/>
                </a:tc>
                <a:extLst>
                  <a:ext uri="{0D108BD9-81ED-4DB2-BD59-A6C34878D82A}">
                    <a16:rowId xmlns:a16="http://schemas.microsoft.com/office/drawing/2014/main" val="10000"/>
                  </a:ext>
                </a:extLst>
              </a:tr>
              <a:tr h="685800">
                <a:tc>
                  <a:txBody>
                    <a:bodyPr/>
                    <a:lstStyle/>
                    <a:p>
                      <a:pPr algn="ctr"/>
                      <a:r>
                        <a:rPr kumimoji="0" lang="en-US" sz="2000" b="0" i="0" kern="1200" dirty="0">
                          <a:solidFill>
                            <a:schemeClr val="dk1"/>
                          </a:solidFill>
                          <a:effectLst/>
                          <a:latin typeface="+mn-lt"/>
                          <a:ea typeface="+mn-ea"/>
                          <a:cs typeface="+mn-cs"/>
                        </a:rPr>
                        <a:t>1.1</a:t>
                      </a:r>
                      <a:endParaRPr lang="en-US" sz="2000" dirty="0"/>
                    </a:p>
                  </a:txBody>
                  <a:tcPr/>
                </a:tc>
                <a:tc>
                  <a:txBody>
                    <a:bodyPr/>
                    <a:lstStyle/>
                    <a:p>
                      <a:pPr algn="ctr"/>
                      <a:r>
                        <a:rPr kumimoji="0" lang="en-US" sz="2000" b="0" i="0" kern="1200" dirty="0">
                          <a:solidFill>
                            <a:schemeClr val="dk1"/>
                          </a:solidFill>
                          <a:effectLst/>
                          <a:latin typeface="+mn-lt"/>
                          <a:ea typeface="+mn-ea"/>
                          <a:cs typeface="+mn-cs"/>
                        </a:rPr>
                        <a:t>5.4 series</a:t>
                      </a:r>
                      <a:endParaRPr lang="en-US" sz="2000" dirty="0"/>
                    </a:p>
                  </a:txBody>
                  <a:tcPr/>
                </a:tc>
                <a:tc>
                  <a:txBody>
                    <a:bodyPr/>
                    <a:lstStyle/>
                    <a:p>
                      <a:pPr algn="ctr"/>
                      <a:r>
                        <a:rPr kumimoji="0" lang="en-US" sz="2000" b="0" i="0" kern="1200" dirty="0">
                          <a:solidFill>
                            <a:schemeClr val="dk1"/>
                          </a:solidFill>
                          <a:effectLst/>
                          <a:latin typeface="+mn-lt"/>
                          <a:ea typeface="+mn-ea"/>
                          <a:cs typeface="+mn-cs"/>
                        </a:rPr>
                        <a:t>6+</a:t>
                      </a:r>
                      <a:endParaRPr lang="en-US" sz="2000" dirty="0"/>
                    </a:p>
                  </a:txBody>
                  <a:tcPr/>
                </a:tc>
                <a:extLst>
                  <a:ext uri="{0D108BD9-81ED-4DB2-BD59-A6C34878D82A}">
                    <a16:rowId xmlns:a16="http://schemas.microsoft.com/office/drawing/2014/main" val="10001"/>
                  </a:ext>
                </a:extLst>
              </a:tr>
              <a:tr h="685800">
                <a:tc>
                  <a:txBody>
                    <a:bodyPr/>
                    <a:lstStyle/>
                    <a:p>
                      <a:pPr algn="ctr"/>
                      <a:r>
                        <a:rPr kumimoji="0" lang="en-US" sz="2000" b="0" i="0" kern="1200" dirty="0">
                          <a:solidFill>
                            <a:schemeClr val="dk1"/>
                          </a:solidFill>
                          <a:effectLst/>
                          <a:latin typeface="+mn-lt"/>
                          <a:ea typeface="+mn-ea"/>
                          <a:cs typeface="+mn-cs"/>
                        </a:rPr>
                        <a:t>2.0</a:t>
                      </a:r>
                      <a:endParaRPr lang="en-US" sz="2000" dirty="0"/>
                    </a:p>
                  </a:txBody>
                  <a:tcPr/>
                </a:tc>
                <a:tc>
                  <a:txBody>
                    <a:bodyPr/>
                    <a:lstStyle/>
                    <a:p>
                      <a:pPr algn="ctr"/>
                      <a:r>
                        <a:rPr kumimoji="0" lang="en-US" sz="2000" b="0" i="0" kern="1200" dirty="0">
                          <a:solidFill>
                            <a:schemeClr val="dk1"/>
                          </a:solidFill>
                          <a:effectLst/>
                          <a:latin typeface="+mn-lt"/>
                          <a:ea typeface="+mn-ea"/>
                          <a:cs typeface="+mn-cs"/>
                          <a:hlinkClick r:id="rId3"/>
                        </a:rPr>
                        <a:t>6.0 series</a:t>
                      </a:r>
                      <a:endParaRPr lang="en-US" sz="2000" dirty="0"/>
                    </a:p>
                  </a:txBody>
                  <a:tcPr/>
                </a:tc>
                <a:tc>
                  <a:txBody>
                    <a:bodyPr/>
                    <a:lstStyle/>
                    <a:p>
                      <a:pPr algn="ctr"/>
                      <a:r>
                        <a:rPr kumimoji="0" lang="en-US" sz="2000" b="0" i="0" kern="1200" dirty="0">
                          <a:solidFill>
                            <a:schemeClr val="dk1"/>
                          </a:solidFill>
                          <a:effectLst/>
                          <a:latin typeface="+mn-lt"/>
                          <a:ea typeface="+mn-ea"/>
                          <a:cs typeface="+mn-cs"/>
                        </a:rPr>
                        <a:t>8+</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734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What’s new in Bean Validation 2.0?</a:t>
            </a:r>
            <a:endParaRPr lang="en-US" dirty="0"/>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5</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a:t>support for validating container elements by annotating type arguments of parameterized types e.g. List&lt;@Positive Integer&gt; </a:t>
            </a:r>
            <a:r>
              <a:rPr lang="en-US" dirty="0" err="1"/>
              <a:t>positiveNumbers</a:t>
            </a:r>
            <a:r>
              <a:rPr lang="en-US" dirty="0"/>
              <a:t>. This also includes:</a:t>
            </a:r>
          </a:p>
          <a:p>
            <a:pPr lvl="1"/>
            <a:r>
              <a:rPr lang="en-US" dirty="0"/>
              <a:t>more flexible cascaded validation of container types</a:t>
            </a:r>
          </a:p>
          <a:p>
            <a:pPr lvl="1"/>
            <a:r>
              <a:rPr lang="en-US" dirty="0"/>
              <a:t>support for </a:t>
            </a:r>
            <a:r>
              <a:rPr lang="en-US" dirty="0" err="1"/>
              <a:t>java.util.Optional</a:t>
            </a:r>
            <a:endParaRPr lang="en-US" dirty="0"/>
          </a:p>
          <a:p>
            <a:pPr lvl="1"/>
            <a:r>
              <a:rPr lang="en-US" dirty="0"/>
              <a:t>support for the property types declared by JavaFX</a:t>
            </a:r>
          </a:p>
          <a:p>
            <a:pPr lvl="1"/>
            <a:r>
              <a:rPr lang="en-US" dirty="0"/>
              <a:t>support for custom container types</a:t>
            </a:r>
          </a:p>
          <a:p>
            <a:pPr lvl="1"/>
            <a:r>
              <a:rPr lang="en-US" dirty="0"/>
              <a:t>support for the new date/time data types (JSR 310) for @Past and @Future</a:t>
            </a:r>
          </a:p>
          <a:p>
            <a:pPr lvl="1"/>
            <a:r>
              <a:rPr lang="en-US" dirty="0"/>
              <a:t>new built-in constraints: @Email, @</a:t>
            </a:r>
            <a:r>
              <a:rPr lang="en-US" dirty="0" err="1"/>
              <a:t>NotEmpty</a:t>
            </a:r>
            <a:r>
              <a:rPr lang="en-US" dirty="0"/>
              <a:t>, @</a:t>
            </a:r>
            <a:r>
              <a:rPr lang="en-US" dirty="0" err="1"/>
              <a:t>NotBlank</a:t>
            </a:r>
            <a:r>
              <a:rPr lang="en-US" dirty="0"/>
              <a:t>, @Positive, @</a:t>
            </a:r>
            <a:r>
              <a:rPr lang="en-US" dirty="0" err="1"/>
              <a:t>PositiveOrZero</a:t>
            </a:r>
            <a:r>
              <a:rPr lang="en-US" dirty="0"/>
              <a:t>, @Negative, @</a:t>
            </a:r>
            <a:r>
              <a:rPr lang="en-US" dirty="0" err="1"/>
              <a:t>NegativeOrZero</a:t>
            </a:r>
            <a:r>
              <a:rPr lang="en-US" dirty="0"/>
              <a:t>, @</a:t>
            </a:r>
            <a:r>
              <a:rPr lang="en-US" dirty="0" err="1"/>
              <a:t>PastOrPresent</a:t>
            </a:r>
            <a:r>
              <a:rPr lang="en-US" dirty="0"/>
              <a:t> and @</a:t>
            </a:r>
            <a:r>
              <a:rPr lang="en-US" dirty="0" err="1"/>
              <a:t>FutureOrPresent</a:t>
            </a:r>
            <a:endParaRPr lang="en-US" dirty="0"/>
          </a:p>
          <a:p>
            <a:r>
              <a:rPr lang="en-US" dirty="0"/>
              <a:t>leverage the JDK 8 new features (built-in constraints are marked repeatable, parameter names are retrieved via reflection)</a:t>
            </a:r>
          </a:p>
        </p:txBody>
      </p:sp>
    </p:spTree>
    <p:extLst>
      <p:ext uri="{BB962C8B-B14F-4D97-AF65-F5344CB8AC3E}">
        <p14:creationId xmlns:p14="http://schemas.microsoft.com/office/powerpoint/2010/main" val="265153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Ensure Non-Empty Collection Elements</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6</a:t>
            </a:fld>
            <a:endParaRPr lang="en-US"/>
          </a:p>
        </p:txBody>
      </p:sp>
      <p:sp>
        <p:nvSpPr>
          <p:cNvPr id="4" name="Content Placeholder 3"/>
          <p:cNvSpPr>
            <a:spLocks noGrp="1"/>
          </p:cNvSpPr>
          <p:nvPr>
            <p:ph sz="quarter" idx="1"/>
          </p:nvPr>
        </p:nvSpPr>
        <p:spPr/>
        <p:txBody>
          <a:bodyPr>
            <a:normAutofit/>
          </a:bodyPr>
          <a:lstStyle/>
          <a:p>
            <a:pPr marL="0" indent="0">
              <a:buNone/>
            </a:pPr>
            <a:r>
              <a:rPr lang="en-US" sz="2400" dirty="0">
                <a:solidFill>
                  <a:srgbClr val="CC7832"/>
                </a:solidFill>
                <a:latin typeface="Courier New" panose="02070309020205020404" pitchFamily="49" charset="0"/>
              </a:rPr>
              <a:t>private </a:t>
            </a:r>
            <a:r>
              <a:rPr lang="en-US" sz="2400" dirty="0">
                <a:solidFill>
                  <a:srgbClr val="A9B7C6"/>
                </a:solidFill>
                <a:latin typeface="Courier New" panose="02070309020205020404" pitchFamily="49" charset="0"/>
              </a:rPr>
              <a:t>List&lt;String&gt; </a:t>
            </a:r>
            <a:r>
              <a:rPr lang="en-US" sz="2400" dirty="0">
                <a:solidFill>
                  <a:srgbClr val="9876AA"/>
                </a:solidFill>
                <a:latin typeface="Courier New" panose="02070309020205020404" pitchFamily="49" charset="0"/>
              </a:rPr>
              <a:t>names</a:t>
            </a:r>
            <a:r>
              <a:rPr lang="en-US" sz="2400" dirty="0">
                <a:solidFill>
                  <a:srgbClr val="CC7832"/>
                </a:solidFill>
                <a:latin typeface="Courier New" panose="02070309020205020404" pitchFamily="49" charset="0"/>
              </a:rPr>
              <a:t>;</a:t>
            </a:r>
          </a:p>
          <a:p>
            <a:pPr marL="0" indent="0">
              <a:buNone/>
            </a:pPr>
            <a:endParaRPr lang="en-US" sz="2400" dirty="0">
              <a:solidFill>
                <a:srgbClr val="CC7832"/>
              </a:solidFill>
              <a:latin typeface="Courier New" panose="02070309020205020404" pitchFamily="49" charset="0"/>
            </a:endParaRPr>
          </a:p>
          <a:p>
            <a:pPr marL="0" indent="0">
              <a:buNone/>
            </a:pPr>
            <a:r>
              <a:rPr lang="en-US" sz="2400" dirty="0">
                <a:solidFill>
                  <a:srgbClr val="BBB529"/>
                </a:solidFill>
                <a:latin typeface="Courier New" panose="02070309020205020404" pitchFamily="49" charset="0"/>
              </a:rPr>
              <a:t>@</a:t>
            </a:r>
            <a:r>
              <a:rPr lang="en-US" sz="2400" dirty="0" err="1">
                <a:solidFill>
                  <a:srgbClr val="BBB529"/>
                </a:solidFill>
                <a:latin typeface="Courier New" panose="02070309020205020404" pitchFamily="49" charset="0"/>
              </a:rPr>
              <a:t>NotEmpty</a:t>
            </a:r>
            <a:br>
              <a:rPr lang="en-US" sz="2400" dirty="0">
                <a:solidFill>
                  <a:srgbClr val="BBB529"/>
                </a:solidFill>
                <a:latin typeface="Courier New" panose="02070309020205020404" pitchFamily="49" charset="0"/>
              </a:rPr>
            </a:br>
            <a:r>
              <a:rPr lang="en-US" sz="2400" dirty="0">
                <a:solidFill>
                  <a:srgbClr val="CC7832"/>
                </a:solidFill>
                <a:latin typeface="Courier New" panose="02070309020205020404" pitchFamily="49" charset="0"/>
              </a:rPr>
              <a:t>private </a:t>
            </a:r>
            <a:r>
              <a:rPr lang="en-US" sz="2400" dirty="0">
                <a:solidFill>
                  <a:srgbClr val="A9B7C6"/>
                </a:solidFill>
                <a:latin typeface="Courier New" panose="02070309020205020404" pitchFamily="49" charset="0"/>
              </a:rPr>
              <a:t>List&lt;String&gt; </a:t>
            </a:r>
            <a:r>
              <a:rPr lang="en-US" sz="2400" dirty="0">
                <a:solidFill>
                  <a:srgbClr val="9876AA"/>
                </a:solidFill>
                <a:latin typeface="Courier New" panose="02070309020205020404" pitchFamily="49" charset="0"/>
              </a:rPr>
              <a:t>names</a:t>
            </a:r>
            <a:r>
              <a:rPr lang="en-US" sz="2400" dirty="0">
                <a:solidFill>
                  <a:srgbClr val="CC7832"/>
                </a:solidFill>
                <a:latin typeface="Courier New" panose="02070309020205020404" pitchFamily="49" charset="0"/>
              </a:rPr>
              <a:t>;</a:t>
            </a:r>
          </a:p>
          <a:p>
            <a:pPr marL="0" indent="0">
              <a:buNone/>
            </a:pPr>
            <a:endParaRPr lang="en-US" sz="2400" dirty="0">
              <a:solidFill>
                <a:srgbClr val="CC7832"/>
              </a:solidFill>
              <a:latin typeface="Courier New" panose="02070309020205020404" pitchFamily="49" charset="0"/>
            </a:endParaRPr>
          </a:p>
          <a:p>
            <a:pPr marL="0" indent="0">
              <a:buNone/>
            </a:pPr>
            <a:r>
              <a:rPr lang="en-US" sz="2400" dirty="0">
                <a:solidFill>
                  <a:srgbClr val="CC7832"/>
                </a:solidFill>
                <a:latin typeface="Courier New" panose="02070309020205020404" pitchFamily="49" charset="0"/>
              </a:rPr>
              <a:t>private </a:t>
            </a:r>
            <a:r>
              <a:rPr lang="en-US" sz="2400" dirty="0">
                <a:solidFill>
                  <a:srgbClr val="A9B7C6"/>
                </a:solidFill>
                <a:latin typeface="Courier New" panose="02070309020205020404" pitchFamily="49" charset="0"/>
              </a:rPr>
              <a:t>List&lt;</a:t>
            </a:r>
            <a:r>
              <a:rPr lang="en-US" sz="2400" dirty="0">
                <a:solidFill>
                  <a:srgbClr val="BBB529"/>
                </a:solidFill>
                <a:latin typeface="Courier New" panose="02070309020205020404" pitchFamily="49" charset="0"/>
              </a:rPr>
              <a:t>@</a:t>
            </a:r>
            <a:r>
              <a:rPr lang="en-US" sz="2400" dirty="0" err="1">
                <a:solidFill>
                  <a:srgbClr val="BBB529"/>
                </a:solidFill>
                <a:latin typeface="Courier New" panose="02070309020205020404" pitchFamily="49" charset="0"/>
              </a:rPr>
              <a:t>NotEmpty</a:t>
            </a:r>
            <a:br>
              <a:rPr lang="en-US" sz="2400" dirty="0">
                <a:solidFill>
                  <a:srgbClr val="BBB529"/>
                </a:solidFill>
                <a:latin typeface="Courier New" panose="02070309020205020404" pitchFamily="49" charset="0"/>
              </a:rPr>
            </a:br>
            <a:r>
              <a:rPr lang="en-US" sz="2400" dirty="0">
                <a:solidFill>
                  <a:srgbClr val="BBB529"/>
                </a:solidFill>
                <a:latin typeface="Courier New" panose="02070309020205020404" pitchFamily="49" charset="0"/>
              </a:rPr>
              <a:t>@Pattern</a:t>
            </a:r>
            <a:r>
              <a:rPr lang="en-US" sz="2400" dirty="0">
                <a:solidFill>
                  <a:srgbClr val="A9B7C6"/>
                </a:solidFill>
                <a:latin typeface="Courier New" panose="02070309020205020404" pitchFamily="49" charset="0"/>
              </a:rPr>
              <a:t>(</a:t>
            </a:r>
            <a:r>
              <a:rPr lang="en-US" sz="2400" dirty="0" err="1">
                <a:solidFill>
                  <a:srgbClr val="D0D0FF"/>
                </a:solidFill>
                <a:latin typeface="Courier New" panose="02070309020205020404" pitchFamily="49" charset="0"/>
              </a:rPr>
              <a:t>regexp</a:t>
            </a:r>
            <a:r>
              <a:rPr lang="en-US" sz="2400" dirty="0">
                <a:solidFill>
                  <a:srgbClr val="A9B7C6"/>
                </a:solidFill>
                <a:latin typeface="Courier New" panose="02070309020205020404" pitchFamily="49" charset="0"/>
              </a:rPr>
              <a:t>=</a:t>
            </a:r>
            <a:r>
              <a:rPr lang="en-US" sz="2400" dirty="0">
                <a:solidFill>
                  <a:srgbClr val="6A8759"/>
                </a:solidFill>
                <a:latin typeface="Courier New" panose="02070309020205020404" pitchFamily="49" charset="0"/>
              </a:rPr>
              <a:t>"[a-</a:t>
            </a:r>
            <a:r>
              <a:rPr lang="en-US" sz="2400" dirty="0" err="1">
                <a:solidFill>
                  <a:srgbClr val="6A8759"/>
                </a:solidFill>
                <a:latin typeface="Courier New" panose="02070309020205020404" pitchFamily="49" charset="0"/>
              </a:rPr>
              <a:t>zA</a:t>
            </a:r>
            <a:r>
              <a:rPr lang="en-US" sz="2400" dirty="0">
                <a:solidFill>
                  <a:srgbClr val="6A8759"/>
                </a:solidFill>
                <a:latin typeface="Courier New" panose="02070309020205020404" pitchFamily="49" charset="0"/>
              </a:rPr>
              <a:t>-Z]*"</a:t>
            </a:r>
            <a:r>
              <a:rPr lang="en-US" sz="2400" dirty="0">
                <a:solidFill>
                  <a:srgbClr val="A9B7C6"/>
                </a:solidFill>
                <a:latin typeface="Courier New" panose="02070309020205020404" pitchFamily="49" charset="0"/>
              </a:rPr>
              <a:t>) String&gt; </a:t>
            </a:r>
            <a:r>
              <a:rPr lang="en-US" sz="2400" dirty="0">
                <a:solidFill>
                  <a:srgbClr val="9876AA"/>
                </a:solidFill>
                <a:latin typeface="Courier New" panose="02070309020205020404" pitchFamily="49" charset="0"/>
              </a:rPr>
              <a:t>names</a:t>
            </a:r>
            <a:r>
              <a:rPr lang="en-US" sz="2400" dirty="0">
                <a:solidFill>
                  <a:srgbClr val="CC7832"/>
                </a:solidFill>
                <a:latin typeface="Courier New" panose="02070309020205020404" pitchFamily="49" charset="0"/>
              </a:rPr>
              <a:t>;</a:t>
            </a:r>
          </a:p>
          <a:p>
            <a:pPr marL="0" indent="0">
              <a:buNone/>
            </a:pPr>
            <a:endParaRPr lang="en-US" sz="2400" dirty="0">
              <a:solidFill>
                <a:srgbClr val="CC7832"/>
              </a:solidFill>
              <a:latin typeface="Courier New" panose="02070309020205020404" pitchFamily="49" charset="0"/>
            </a:endParaRPr>
          </a:p>
          <a:p>
            <a:pPr marL="0" indent="0">
              <a:buNone/>
            </a:pPr>
            <a:r>
              <a:rPr lang="en-US" sz="2400" dirty="0">
                <a:solidFill>
                  <a:srgbClr val="BBB529"/>
                </a:solidFill>
                <a:latin typeface="Courier New" panose="02070309020205020404" pitchFamily="49" charset="0"/>
              </a:rPr>
              <a:t>@</a:t>
            </a:r>
            <a:r>
              <a:rPr lang="en-US" sz="2400" dirty="0" err="1">
                <a:solidFill>
                  <a:srgbClr val="BBB529"/>
                </a:solidFill>
                <a:latin typeface="Courier New" panose="02070309020205020404" pitchFamily="49" charset="0"/>
              </a:rPr>
              <a:t>NotEmpty</a:t>
            </a:r>
            <a:br>
              <a:rPr lang="en-US" sz="2400" dirty="0">
                <a:solidFill>
                  <a:srgbClr val="BBB529"/>
                </a:solidFill>
                <a:latin typeface="Courier New" panose="02070309020205020404" pitchFamily="49" charset="0"/>
              </a:rPr>
            </a:br>
            <a:r>
              <a:rPr lang="en-US" sz="2400" dirty="0">
                <a:solidFill>
                  <a:srgbClr val="CC7832"/>
                </a:solidFill>
                <a:latin typeface="Courier New" panose="02070309020205020404" pitchFamily="49" charset="0"/>
              </a:rPr>
              <a:t>private </a:t>
            </a:r>
            <a:r>
              <a:rPr lang="en-US" sz="2400" dirty="0">
                <a:solidFill>
                  <a:srgbClr val="A9B7C6"/>
                </a:solidFill>
                <a:latin typeface="Courier New" panose="02070309020205020404" pitchFamily="49" charset="0"/>
              </a:rPr>
              <a:t>List&lt;</a:t>
            </a:r>
            <a:r>
              <a:rPr lang="en-US" sz="2400" dirty="0">
                <a:solidFill>
                  <a:srgbClr val="BBB529"/>
                </a:solidFill>
                <a:latin typeface="Courier New" panose="02070309020205020404" pitchFamily="49" charset="0"/>
              </a:rPr>
              <a:t>@</a:t>
            </a:r>
            <a:r>
              <a:rPr lang="en-US" sz="2400" dirty="0" err="1">
                <a:solidFill>
                  <a:srgbClr val="BBB529"/>
                </a:solidFill>
                <a:latin typeface="Courier New" panose="02070309020205020404" pitchFamily="49" charset="0"/>
              </a:rPr>
              <a:t>NotEmpty</a:t>
            </a:r>
            <a:r>
              <a:rPr lang="en-US" sz="2400" dirty="0">
                <a:solidFill>
                  <a:srgbClr val="BBB529"/>
                </a:solidFill>
                <a:latin typeface="Courier New" panose="02070309020205020404" pitchFamily="49" charset="0"/>
              </a:rPr>
              <a:t> </a:t>
            </a:r>
            <a:r>
              <a:rPr lang="en-US" sz="2400" dirty="0">
                <a:solidFill>
                  <a:srgbClr val="A9B7C6"/>
                </a:solidFill>
                <a:latin typeface="Courier New" panose="02070309020205020404" pitchFamily="49" charset="0"/>
              </a:rPr>
              <a:t>String&gt; </a:t>
            </a:r>
            <a:r>
              <a:rPr lang="en-US" sz="2400" dirty="0">
                <a:solidFill>
                  <a:srgbClr val="9876AA"/>
                </a:solidFill>
                <a:latin typeface="Courier New" panose="02070309020205020404" pitchFamily="49" charset="0"/>
              </a:rPr>
              <a:t>names</a:t>
            </a:r>
            <a:r>
              <a:rPr lang="en-US" sz="2400" dirty="0">
                <a:solidFill>
                  <a:srgbClr val="CC7832"/>
                </a:solidFill>
                <a:latin typeface="Courier New" panose="02070309020205020404" pitchFamily="49" charset="0"/>
              </a:rPr>
              <a:t>;</a:t>
            </a:r>
          </a:p>
          <a:p>
            <a:endParaRPr lang="en-US" sz="2800" dirty="0">
              <a:solidFill>
                <a:srgbClr val="CC7832"/>
              </a:solidFill>
              <a:latin typeface="Courier New" panose="02070309020205020404" pitchFamily="49" charset="0"/>
            </a:endParaRPr>
          </a:p>
          <a:p>
            <a:endParaRPr lang="en-US" dirty="0"/>
          </a:p>
        </p:txBody>
      </p:sp>
    </p:spTree>
    <p:extLst>
      <p:ext uri="{BB962C8B-B14F-4D97-AF65-F5344CB8AC3E}">
        <p14:creationId xmlns:p14="http://schemas.microsoft.com/office/powerpoint/2010/main" val="58040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Cascaded Validation</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7</a:t>
            </a:fld>
            <a:endParaRPr lang="en-US"/>
          </a:p>
        </p:txBody>
      </p:sp>
      <p:sp>
        <p:nvSpPr>
          <p:cNvPr id="4" name="Content Placeholder 3"/>
          <p:cNvSpPr>
            <a:spLocks noGrp="1"/>
          </p:cNvSpPr>
          <p:nvPr>
            <p:ph sz="quarter" idx="1"/>
          </p:nvPr>
        </p:nvSpPr>
        <p:spPr/>
        <p:txBody>
          <a:bodyPr>
            <a:normAutofit fontScale="92500"/>
          </a:bodyPr>
          <a:lstStyle/>
          <a:p>
            <a:pPr marL="0" indent="0">
              <a:buNone/>
            </a:pPr>
            <a:r>
              <a:rPr lang="en-US" sz="2800" dirty="0">
                <a:solidFill>
                  <a:srgbClr val="BBB529"/>
                </a:solidFill>
                <a:latin typeface="Courier New" panose="02070309020205020404" pitchFamily="49" charset="0"/>
              </a:rPr>
              <a:t>@Valid</a:t>
            </a:r>
            <a:br>
              <a:rPr lang="en-US" sz="2800" dirty="0">
                <a:solidFill>
                  <a:srgbClr val="BBB529"/>
                </a:solidFill>
                <a:latin typeface="Courier New" panose="02070309020205020404" pitchFamily="49" charset="0"/>
              </a:rPr>
            </a:br>
            <a:r>
              <a:rPr lang="en-US" sz="2800" dirty="0">
                <a:solidFill>
                  <a:srgbClr val="CC7832"/>
                </a:solidFill>
                <a:latin typeface="Courier New" panose="02070309020205020404" pitchFamily="49" charset="0"/>
              </a:rPr>
              <a:t>private </a:t>
            </a:r>
            <a:r>
              <a:rPr lang="en-US" sz="2800" dirty="0">
                <a:solidFill>
                  <a:srgbClr val="A9B7C6"/>
                </a:solidFill>
                <a:latin typeface="Courier New" panose="02070309020205020404" pitchFamily="49" charset="0"/>
              </a:rPr>
              <a:t>List&lt;Address&gt; </a:t>
            </a:r>
            <a:r>
              <a:rPr lang="en-US" sz="2800" dirty="0">
                <a:solidFill>
                  <a:srgbClr val="9876AA"/>
                </a:solidFill>
                <a:latin typeface="Courier New" panose="02070309020205020404" pitchFamily="49" charset="0"/>
              </a:rPr>
              <a:t>addresses</a:t>
            </a:r>
            <a:r>
              <a:rPr lang="en-US" sz="2800" dirty="0">
                <a:solidFill>
                  <a:srgbClr val="CC7832"/>
                </a:solidFill>
                <a:latin typeface="Courier New" panose="02070309020205020404" pitchFamily="49" charset="0"/>
              </a:rPr>
              <a:t>;</a:t>
            </a:r>
          </a:p>
          <a:p>
            <a:pPr marL="0" indent="0">
              <a:buNone/>
            </a:pPr>
            <a:endParaRPr lang="en-US" dirty="0"/>
          </a:p>
          <a:p>
            <a:pPr marL="0" indent="0">
              <a:buNone/>
            </a:pPr>
            <a:r>
              <a:rPr lang="en-US" sz="2800" dirty="0">
                <a:solidFill>
                  <a:srgbClr val="CC7832"/>
                </a:solidFill>
                <a:latin typeface="Courier New" panose="02070309020205020404" pitchFamily="49" charset="0"/>
              </a:rPr>
              <a:t>private </a:t>
            </a:r>
            <a:r>
              <a:rPr lang="en-US" sz="2800" dirty="0">
                <a:solidFill>
                  <a:srgbClr val="A9B7C6"/>
                </a:solidFill>
                <a:latin typeface="Courier New" panose="02070309020205020404" pitchFamily="49" charset="0"/>
              </a:rPr>
              <a:t>List&lt;</a:t>
            </a:r>
            <a:r>
              <a:rPr lang="en-US" sz="2800" dirty="0">
                <a:solidFill>
                  <a:srgbClr val="BBB529"/>
                </a:solidFill>
                <a:latin typeface="Courier New" panose="02070309020205020404" pitchFamily="49" charset="0"/>
              </a:rPr>
              <a:t>@Valid </a:t>
            </a:r>
            <a:r>
              <a:rPr lang="en-US" sz="2800" dirty="0">
                <a:solidFill>
                  <a:srgbClr val="A9B7C6"/>
                </a:solidFill>
                <a:latin typeface="Courier New" panose="02070309020205020404" pitchFamily="49" charset="0"/>
              </a:rPr>
              <a:t>Address&gt; </a:t>
            </a:r>
            <a:r>
              <a:rPr lang="en-US" sz="2800" dirty="0">
                <a:solidFill>
                  <a:srgbClr val="9876AA"/>
                </a:solidFill>
                <a:latin typeface="Courier New" panose="02070309020205020404" pitchFamily="49" charset="0"/>
              </a:rPr>
              <a:t>addresses</a:t>
            </a:r>
            <a:r>
              <a:rPr lang="en-US" sz="2800" dirty="0">
                <a:solidFill>
                  <a:srgbClr val="CC7832"/>
                </a:solidFill>
                <a:latin typeface="Courier New" panose="02070309020205020404" pitchFamily="49" charset="0"/>
              </a:rPr>
              <a:t>;</a:t>
            </a:r>
          </a:p>
          <a:p>
            <a:pPr marL="0" indent="0">
              <a:buNone/>
            </a:pPr>
            <a:endParaRPr lang="en-US" dirty="0"/>
          </a:p>
          <a:p>
            <a:pPr marL="0" indent="0">
              <a:buNone/>
            </a:pPr>
            <a:r>
              <a:rPr lang="en-US" sz="2800" dirty="0">
                <a:solidFill>
                  <a:srgbClr val="CC7832"/>
                </a:solidFill>
                <a:latin typeface="Courier New" panose="02070309020205020404" pitchFamily="49" charset="0"/>
              </a:rPr>
              <a:t>private </a:t>
            </a:r>
            <a:r>
              <a:rPr lang="en-US" sz="2800" dirty="0">
                <a:solidFill>
                  <a:srgbClr val="A9B7C6"/>
                </a:solidFill>
                <a:latin typeface="Courier New" panose="02070309020205020404" pitchFamily="49" charset="0"/>
              </a:rPr>
              <a:t>Map&lt;Integer</a:t>
            </a:r>
            <a:r>
              <a:rPr lang="en-US" sz="2800" dirty="0">
                <a:solidFill>
                  <a:srgbClr val="CC7832"/>
                </a:solidFill>
                <a:latin typeface="Courier New" panose="02070309020205020404" pitchFamily="49" charset="0"/>
              </a:rPr>
              <a:t>, </a:t>
            </a:r>
            <a:r>
              <a:rPr lang="en-US" sz="2800" dirty="0">
                <a:solidFill>
                  <a:srgbClr val="BBB529"/>
                </a:solidFill>
                <a:latin typeface="Courier New" panose="02070309020205020404" pitchFamily="49" charset="0"/>
              </a:rPr>
              <a:t>@Valid </a:t>
            </a:r>
            <a:r>
              <a:rPr lang="en-US" sz="2800" dirty="0">
                <a:solidFill>
                  <a:srgbClr val="A9B7C6"/>
                </a:solidFill>
                <a:latin typeface="Courier New" panose="02070309020205020404" pitchFamily="49" charset="0"/>
              </a:rPr>
              <a:t>Address&gt; </a:t>
            </a:r>
            <a:r>
              <a:rPr lang="en-US" sz="2800" dirty="0" err="1">
                <a:solidFill>
                  <a:srgbClr val="9876AA"/>
                </a:solidFill>
                <a:latin typeface="Courier New" panose="02070309020205020404" pitchFamily="49" charset="0"/>
              </a:rPr>
              <a:t>addressMap</a:t>
            </a:r>
            <a:r>
              <a:rPr lang="en-US" sz="2800" dirty="0">
                <a:solidFill>
                  <a:srgbClr val="CC7832"/>
                </a:solidFill>
                <a:latin typeface="Courier New" panose="02070309020205020404" pitchFamily="49" charset="0"/>
              </a:rPr>
              <a:t>;</a:t>
            </a:r>
          </a:p>
          <a:p>
            <a:pPr marL="0" indent="0">
              <a:buNone/>
            </a:pPr>
            <a:endParaRPr lang="en-US" sz="2800" dirty="0">
              <a:solidFill>
                <a:srgbClr val="CC7832"/>
              </a:solidFill>
              <a:latin typeface="Courier New" panose="02070309020205020404" pitchFamily="49" charset="0"/>
            </a:endParaRPr>
          </a:p>
          <a:p>
            <a:pPr marL="0" indent="0">
              <a:buNone/>
            </a:pPr>
            <a:r>
              <a:rPr lang="en-US" sz="2800" dirty="0">
                <a:solidFill>
                  <a:srgbClr val="CC7832"/>
                </a:solidFill>
                <a:latin typeface="Courier New" panose="02070309020205020404" pitchFamily="49" charset="0"/>
              </a:rPr>
              <a:t>private </a:t>
            </a:r>
            <a:r>
              <a:rPr lang="en-US" sz="2800" dirty="0">
                <a:solidFill>
                  <a:srgbClr val="A9B7C6"/>
                </a:solidFill>
                <a:latin typeface="Courier New" panose="02070309020205020404" pitchFamily="49" charset="0"/>
              </a:rPr>
              <a:t>Map&lt;</a:t>
            </a:r>
            <a:r>
              <a:rPr lang="en-US" sz="2800" dirty="0">
                <a:solidFill>
                  <a:srgbClr val="BBB529"/>
                </a:solidFill>
                <a:latin typeface="Courier New" panose="02070309020205020404" pitchFamily="49" charset="0"/>
              </a:rPr>
              <a:t>@Valid </a:t>
            </a:r>
            <a:r>
              <a:rPr lang="en-US" sz="2800" dirty="0" err="1">
                <a:solidFill>
                  <a:srgbClr val="A9B7C6"/>
                </a:solidFill>
                <a:latin typeface="Courier New" panose="02070309020205020404" pitchFamily="49" charset="0"/>
              </a:rPr>
              <a:t>AddressType</a:t>
            </a:r>
            <a:r>
              <a:rPr lang="en-US" sz="2800" dirty="0">
                <a:solidFill>
                  <a:srgbClr val="CC7832"/>
                </a:solidFill>
                <a:latin typeface="Courier New" panose="02070309020205020404" pitchFamily="49" charset="0"/>
              </a:rPr>
              <a:t>,</a:t>
            </a:r>
            <a:br>
              <a:rPr lang="en-US" sz="2800" dirty="0">
                <a:solidFill>
                  <a:srgbClr val="CC7832"/>
                </a:solidFill>
                <a:latin typeface="Courier New" panose="02070309020205020404" pitchFamily="49" charset="0"/>
              </a:rPr>
            </a:br>
            <a:r>
              <a:rPr lang="en-US" sz="2800" dirty="0">
                <a:solidFill>
                  <a:srgbClr val="CC7832"/>
                </a:solidFill>
                <a:latin typeface="Courier New" panose="02070309020205020404" pitchFamily="49" charset="0"/>
              </a:rPr>
              <a:t>		</a:t>
            </a:r>
            <a:r>
              <a:rPr lang="en-US" sz="2800" dirty="0">
                <a:solidFill>
                  <a:srgbClr val="A9B7C6"/>
                </a:solidFill>
                <a:latin typeface="Courier New" panose="02070309020205020404" pitchFamily="49" charset="0"/>
              </a:rPr>
              <a:t>List&lt;</a:t>
            </a:r>
            <a:r>
              <a:rPr lang="en-US" sz="2800" dirty="0">
                <a:solidFill>
                  <a:srgbClr val="BBB529"/>
                </a:solidFill>
                <a:latin typeface="Courier New" panose="02070309020205020404" pitchFamily="49" charset="0"/>
              </a:rPr>
              <a:t>@Valid </a:t>
            </a:r>
            <a:r>
              <a:rPr lang="en-US" sz="2800" dirty="0">
                <a:solidFill>
                  <a:srgbClr val="A9B7C6"/>
                </a:solidFill>
                <a:latin typeface="Courier New" panose="02070309020205020404" pitchFamily="49" charset="0"/>
              </a:rPr>
              <a:t>Address&gt;&gt; </a:t>
            </a:r>
            <a:r>
              <a:rPr lang="en-US" sz="2800" dirty="0" err="1">
                <a:solidFill>
                  <a:srgbClr val="9876AA"/>
                </a:solidFill>
                <a:latin typeface="Courier New" panose="02070309020205020404" pitchFamily="49" charset="0"/>
              </a:rPr>
              <a:t>addressesByType</a:t>
            </a:r>
            <a:r>
              <a:rPr lang="en-US" sz="2800" dirty="0">
                <a:solidFill>
                  <a:srgbClr val="CC7832"/>
                </a:solidFill>
                <a:latin typeface="Courier New" panose="02070309020205020404" pitchFamily="49" charset="0"/>
              </a:rPr>
              <a:t>;</a:t>
            </a:r>
          </a:p>
          <a:p>
            <a:pPr marL="0" indent="0">
              <a:buNone/>
            </a:pPr>
            <a:endParaRPr lang="en-US" sz="2800" dirty="0">
              <a:solidFill>
                <a:srgbClr val="CC7832"/>
              </a:solidFill>
              <a:latin typeface="Courier New" panose="02070309020205020404" pitchFamily="49" charset="0"/>
            </a:endParaRPr>
          </a:p>
          <a:p>
            <a:endParaRPr lang="en-US" dirty="0"/>
          </a:p>
        </p:txBody>
      </p:sp>
    </p:spTree>
    <p:extLst>
      <p:ext uri="{BB962C8B-B14F-4D97-AF65-F5344CB8AC3E}">
        <p14:creationId xmlns:p14="http://schemas.microsoft.com/office/powerpoint/2010/main" val="44647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Supported Containers </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8</a:t>
            </a:fld>
            <a:endParaRPr lang="en-US"/>
          </a:p>
        </p:txBody>
      </p:sp>
      <p:sp>
        <p:nvSpPr>
          <p:cNvPr id="4" name="Content Placeholder 3"/>
          <p:cNvSpPr>
            <a:spLocks noGrp="1"/>
          </p:cNvSpPr>
          <p:nvPr>
            <p:ph sz="quarter" idx="1"/>
          </p:nvPr>
        </p:nvSpPr>
        <p:spPr/>
        <p:txBody>
          <a:bodyPr/>
          <a:lstStyle/>
          <a:p>
            <a:r>
              <a:rPr lang="en-US" dirty="0"/>
              <a:t>Optional, </a:t>
            </a:r>
            <a:r>
              <a:rPr lang="en-US" dirty="0" err="1"/>
              <a:t>OptionalInt</a:t>
            </a:r>
            <a:r>
              <a:rPr lang="en-US" dirty="0"/>
              <a:t>, </a:t>
            </a:r>
            <a:r>
              <a:rPr lang="en-US" dirty="0" err="1"/>
              <a:t>OptionalLong</a:t>
            </a:r>
            <a:r>
              <a:rPr lang="en-US" dirty="0"/>
              <a:t>, </a:t>
            </a:r>
            <a:r>
              <a:rPr lang="en-US" dirty="0" err="1"/>
              <a:t>OptionalDouble</a:t>
            </a:r>
            <a:endParaRPr lang="en-US" dirty="0"/>
          </a:p>
          <a:p>
            <a:pPr marL="0" indent="0">
              <a:buNone/>
            </a:pPr>
            <a:r>
              <a:rPr lang="en-US" sz="2400" dirty="0">
                <a:solidFill>
                  <a:srgbClr val="A9B7C6"/>
                </a:solidFill>
                <a:latin typeface="Courier New" panose="02070309020205020404" pitchFamily="49" charset="0"/>
              </a:rPr>
              <a:t>Optional&lt;</a:t>
            </a:r>
            <a:r>
              <a:rPr lang="en-US" sz="2400" dirty="0">
                <a:solidFill>
                  <a:srgbClr val="BBB529"/>
                </a:solidFill>
                <a:latin typeface="Courier New" panose="02070309020205020404" pitchFamily="49" charset="0"/>
              </a:rPr>
              <a:t>@Email </a:t>
            </a:r>
            <a:r>
              <a:rPr lang="en-US" sz="2400" dirty="0">
                <a:solidFill>
                  <a:srgbClr val="A9B7C6"/>
                </a:solidFill>
                <a:latin typeface="Courier New" panose="02070309020205020404" pitchFamily="49" charset="0"/>
              </a:rPr>
              <a:t>String&gt; </a:t>
            </a:r>
            <a:r>
              <a:rPr lang="en-US" sz="2400" dirty="0" err="1">
                <a:solidFill>
                  <a:srgbClr val="FFC66D"/>
                </a:solidFill>
                <a:latin typeface="Courier New" panose="02070309020205020404" pitchFamily="49" charset="0"/>
              </a:rPr>
              <a:t>getEmail</a:t>
            </a:r>
            <a:r>
              <a:rPr lang="en-US" sz="2400" dirty="0">
                <a:solidFill>
                  <a:srgbClr val="A9B7C6"/>
                </a:solidFill>
                <a:latin typeface="Courier New" panose="02070309020205020404" pitchFamily="49" charset="0"/>
              </a:rPr>
              <a:t>() { ... }</a:t>
            </a:r>
            <a:r>
              <a:rPr lang="en-US" sz="2400" dirty="0">
                <a:solidFill>
                  <a:srgbClr val="CC7832"/>
                </a:solidFill>
                <a:latin typeface="Courier New" panose="02070309020205020404" pitchFamily="49" charset="0"/>
              </a:rPr>
              <a:t>;</a:t>
            </a:r>
          </a:p>
          <a:p>
            <a:endParaRPr lang="en-US" dirty="0"/>
          </a:p>
          <a:p>
            <a:endParaRPr lang="en-US" dirty="0"/>
          </a:p>
          <a:p>
            <a:r>
              <a:rPr lang="en-US" dirty="0"/>
              <a:t>JavaFX's property types</a:t>
            </a:r>
          </a:p>
        </p:txBody>
      </p:sp>
    </p:spTree>
    <p:extLst>
      <p:ext uri="{BB962C8B-B14F-4D97-AF65-F5344CB8AC3E}">
        <p14:creationId xmlns:p14="http://schemas.microsoft.com/office/powerpoint/2010/main" val="31069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Validation Property Annotations [JSR-380]</a:t>
            </a:r>
          </a:p>
        </p:txBody>
      </p:sp>
      <p:sp>
        <p:nvSpPr>
          <p:cNvPr id="5" name="Slide Number Placeholder 4"/>
          <p:cNvSpPr>
            <a:spLocks noGrp="1"/>
          </p:cNvSpPr>
          <p:nvPr>
            <p:ph type="sldNum" sz="quarter" idx="12"/>
          </p:nvPr>
        </p:nvSpPr>
        <p:spPr/>
        <p:txBody>
          <a:bodyPr/>
          <a:lstStyle/>
          <a:p>
            <a:pPr>
              <a:defRPr/>
            </a:pPr>
            <a:fld id="{49730567-0E75-49FB-AEC7-DB714A72D059}" type="slidenum">
              <a:rPr lang="en-US" smtClean="0"/>
              <a:pPr>
                <a:defRPr/>
              </a:pPr>
              <a:t>9</a:t>
            </a:fld>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740554307"/>
              </p:ext>
            </p:extLst>
          </p:nvPr>
        </p:nvGraphicFramePr>
        <p:xfrm>
          <a:off x="609600" y="1143000"/>
          <a:ext cx="7924800" cy="5188922"/>
        </p:xfrm>
        <a:graphic>
          <a:graphicData uri="http://schemas.openxmlformats.org/drawingml/2006/table">
            <a:tbl>
              <a:tblPr firstRow="1" firstCol="1" bandRow="1">
                <a:tableStyleId>{5C22544A-7EE6-4342-B048-85BDC9FD1C3A}</a:tableStyleId>
              </a:tblPr>
              <a:tblGrid>
                <a:gridCol w="1490804">
                  <a:extLst>
                    <a:ext uri="{9D8B030D-6E8A-4147-A177-3AD203B41FA5}">
                      <a16:colId xmlns:a16="http://schemas.microsoft.com/office/drawing/2014/main" val="20000"/>
                    </a:ext>
                  </a:extLst>
                </a:gridCol>
                <a:gridCol w="4001631">
                  <a:extLst>
                    <a:ext uri="{9D8B030D-6E8A-4147-A177-3AD203B41FA5}">
                      <a16:colId xmlns:a16="http://schemas.microsoft.com/office/drawing/2014/main" val="20001"/>
                    </a:ext>
                  </a:extLst>
                </a:gridCol>
                <a:gridCol w="2432365">
                  <a:extLst>
                    <a:ext uri="{9D8B030D-6E8A-4147-A177-3AD203B41FA5}">
                      <a16:colId xmlns:a16="http://schemas.microsoft.com/office/drawing/2014/main" val="20002"/>
                    </a:ext>
                  </a:extLst>
                </a:gridCol>
              </a:tblGrid>
              <a:tr h="194931">
                <a:tc>
                  <a:txBody>
                    <a:bodyPr/>
                    <a:lstStyle/>
                    <a:p>
                      <a:pPr marL="0" marR="0">
                        <a:lnSpc>
                          <a:spcPct val="115000"/>
                        </a:lnSpc>
                        <a:spcBef>
                          <a:spcPts val="0"/>
                        </a:spcBef>
                        <a:spcAft>
                          <a:spcPts val="1000"/>
                        </a:spcAft>
                      </a:pPr>
                      <a:r>
                        <a:rPr lang="en-US" sz="900" dirty="0">
                          <a:effectLst/>
                        </a:rPr>
                        <a:t>Constraint</a:t>
                      </a:r>
                      <a:endParaRPr lang="en-US" sz="800" dirty="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a:effectLst/>
                        </a:rPr>
                        <a:t>Description</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a:effectLst/>
                        </a:rPr>
                        <a:t>Example</a:t>
                      </a:r>
                      <a:endParaRPr lang="en-US" sz="800">
                        <a:effectLst/>
                        <a:latin typeface="Calibri"/>
                        <a:ea typeface="Calibri"/>
                        <a:cs typeface="Times New Roman"/>
                      </a:endParaRPr>
                    </a:p>
                  </a:txBody>
                  <a:tcPr marL="7297" marR="7297" marT="7297" marB="7297"/>
                </a:tc>
                <a:extLst>
                  <a:ext uri="{0D108BD9-81ED-4DB2-BD59-A6C34878D82A}">
                    <a16:rowId xmlns:a16="http://schemas.microsoft.com/office/drawing/2014/main" val="10000"/>
                  </a:ext>
                </a:extLst>
              </a:tr>
              <a:tr h="373672">
                <a:tc>
                  <a:txBody>
                    <a:bodyPr/>
                    <a:lstStyle/>
                    <a:p>
                      <a:pPr marL="0" marR="0">
                        <a:lnSpc>
                          <a:spcPct val="115000"/>
                        </a:lnSpc>
                        <a:spcBef>
                          <a:spcPts val="0"/>
                        </a:spcBef>
                        <a:spcAft>
                          <a:spcPts val="1000"/>
                        </a:spcAft>
                      </a:pPr>
                      <a:r>
                        <a:rPr lang="en-US" sz="800">
                          <a:effectLst/>
                        </a:rPr>
                        <a:t>@AssertFalse</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a:effectLst/>
                        </a:rPr>
                        <a:t>The value of the field or property must be false.</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@AssertFalse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boolean isUnsupported;</a:t>
                      </a:r>
                      <a:endParaRPr lang="en-US" sz="800">
                        <a:effectLst/>
                        <a:latin typeface="Calibri"/>
                        <a:ea typeface="Calibri"/>
                        <a:cs typeface="Times New Roman"/>
                      </a:endParaRPr>
                    </a:p>
                  </a:txBody>
                  <a:tcPr marL="7297" marR="7297" marT="7297" marB="7297"/>
                </a:tc>
                <a:extLst>
                  <a:ext uri="{0D108BD9-81ED-4DB2-BD59-A6C34878D82A}">
                    <a16:rowId xmlns:a16="http://schemas.microsoft.com/office/drawing/2014/main" val="10001"/>
                  </a:ext>
                </a:extLst>
              </a:tr>
              <a:tr h="373672">
                <a:tc>
                  <a:txBody>
                    <a:bodyPr/>
                    <a:lstStyle/>
                    <a:p>
                      <a:pPr marL="0" marR="0">
                        <a:lnSpc>
                          <a:spcPct val="115000"/>
                        </a:lnSpc>
                        <a:spcBef>
                          <a:spcPts val="0"/>
                        </a:spcBef>
                        <a:spcAft>
                          <a:spcPts val="1000"/>
                        </a:spcAft>
                      </a:pPr>
                      <a:r>
                        <a:rPr lang="en-US" sz="800">
                          <a:effectLst/>
                        </a:rPr>
                        <a:t>@AssertTrue</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a:effectLst/>
                        </a:rPr>
                        <a:t>The value of the field or property must be true.</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@AssertTrue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boolean isActive;</a:t>
                      </a:r>
                      <a:endParaRPr lang="en-US" sz="800">
                        <a:effectLst/>
                        <a:latin typeface="Calibri"/>
                        <a:ea typeface="Calibri"/>
                        <a:cs typeface="Times New Roman"/>
                      </a:endParaRPr>
                    </a:p>
                  </a:txBody>
                  <a:tcPr marL="7297" marR="7297" marT="7297" marB="7297"/>
                </a:tc>
                <a:extLst>
                  <a:ext uri="{0D108BD9-81ED-4DB2-BD59-A6C34878D82A}">
                    <a16:rowId xmlns:a16="http://schemas.microsoft.com/office/drawing/2014/main" val="10002"/>
                  </a:ext>
                </a:extLst>
              </a:tr>
              <a:tr h="373672">
                <a:tc>
                  <a:txBody>
                    <a:bodyPr/>
                    <a:lstStyle/>
                    <a:p>
                      <a:pPr marL="0" marR="0">
                        <a:lnSpc>
                          <a:spcPct val="115000"/>
                        </a:lnSpc>
                        <a:spcBef>
                          <a:spcPts val="0"/>
                        </a:spcBef>
                        <a:spcAft>
                          <a:spcPts val="1000"/>
                        </a:spcAft>
                      </a:pPr>
                      <a:r>
                        <a:rPr kumimoji="0" lang="en-US" sz="800" b="0" i="0" kern="1200" dirty="0">
                          <a:solidFill>
                            <a:schemeClr val="lt1"/>
                          </a:solidFill>
                          <a:latin typeface="+mn-lt"/>
                          <a:ea typeface="+mn-ea"/>
                          <a:cs typeface="+mn-cs"/>
                        </a:rPr>
                        <a:t>@Email</a:t>
                      </a:r>
                      <a:endParaRPr lang="en-US" sz="800" dirty="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kumimoji="0" lang="en-US" sz="900" b="0" i="0" kern="1200" dirty="0">
                          <a:solidFill>
                            <a:schemeClr val="dk1"/>
                          </a:solidFill>
                          <a:latin typeface="+mn-lt"/>
                          <a:ea typeface="+mn-ea"/>
                          <a:cs typeface="+mn-cs"/>
                        </a:rPr>
                        <a:t>The string has to be a well-formed email address</a:t>
                      </a:r>
                      <a:endParaRPr lang="en-US" sz="800" dirty="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@Email</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String email;</a:t>
                      </a:r>
                    </a:p>
                  </a:txBody>
                  <a:tcPr marL="7297" marR="7297" marT="7297" marB="7297"/>
                </a:tc>
                <a:extLst>
                  <a:ext uri="{0D108BD9-81ED-4DB2-BD59-A6C34878D82A}">
                    <a16:rowId xmlns:a16="http://schemas.microsoft.com/office/drawing/2014/main" val="10003"/>
                  </a:ext>
                </a:extLst>
              </a:tr>
              <a:tr h="373672">
                <a:tc>
                  <a:txBody>
                    <a:bodyPr/>
                    <a:lstStyle/>
                    <a:p>
                      <a:pPr marL="0" marR="0">
                        <a:lnSpc>
                          <a:spcPct val="115000"/>
                        </a:lnSpc>
                        <a:spcBef>
                          <a:spcPts val="0"/>
                        </a:spcBef>
                        <a:spcAft>
                          <a:spcPts val="1000"/>
                        </a:spcAft>
                      </a:pPr>
                      <a:r>
                        <a:rPr lang="en-US" sz="800" dirty="0">
                          <a:effectLst/>
                        </a:rPr>
                        <a:t>@Digits</a:t>
                      </a:r>
                      <a:endParaRPr lang="en-US" sz="800" dirty="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a:effectLst/>
                        </a:rPr>
                        <a:t>The value of the field or property must be a number within a specified range. </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@Digits(integer=6, fraction=2)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BigDecimal price;</a:t>
                      </a:r>
                      <a:endParaRPr lang="en-US" sz="800">
                        <a:effectLst/>
                        <a:latin typeface="Calibri"/>
                        <a:ea typeface="Calibri"/>
                        <a:cs typeface="Times New Roman"/>
                      </a:endParaRPr>
                    </a:p>
                  </a:txBody>
                  <a:tcPr marL="7297" marR="7297" marT="7297" marB="7297"/>
                </a:tc>
                <a:extLst>
                  <a:ext uri="{0D108BD9-81ED-4DB2-BD59-A6C34878D82A}">
                    <a16:rowId xmlns:a16="http://schemas.microsoft.com/office/drawing/2014/main" val="10004"/>
                  </a:ext>
                </a:extLst>
              </a:tr>
              <a:tr h="373672">
                <a:tc>
                  <a:txBody>
                    <a:bodyPr/>
                    <a:lstStyle/>
                    <a:p>
                      <a:pPr marL="0" marR="0">
                        <a:lnSpc>
                          <a:spcPct val="115000"/>
                        </a:lnSpc>
                        <a:spcBef>
                          <a:spcPts val="0"/>
                        </a:spcBef>
                        <a:spcAft>
                          <a:spcPts val="1000"/>
                        </a:spcAft>
                      </a:pPr>
                      <a:r>
                        <a:rPr lang="en-US" sz="800">
                          <a:effectLst/>
                        </a:rPr>
                        <a:t>@Future</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dirty="0">
                          <a:effectLst/>
                        </a:rPr>
                        <a:t>The value of the field or property must be a date in the future.</a:t>
                      </a:r>
                      <a:endParaRPr lang="en-US" sz="800" dirty="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@Future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Date eventDate;</a:t>
                      </a:r>
                      <a:endParaRPr lang="en-US" sz="800">
                        <a:effectLst/>
                        <a:latin typeface="Calibri"/>
                        <a:ea typeface="Calibri"/>
                        <a:cs typeface="Times New Roman"/>
                      </a:endParaRPr>
                    </a:p>
                  </a:txBody>
                  <a:tcPr marL="7297" marR="7297" marT="7297" marB="7297"/>
                </a:tc>
                <a:extLst>
                  <a:ext uri="{0D108BD9-81ED-4DB2-BD59-A6C34878D82A}">
                    <a16:rowId xmlns:a16="http://schemas.microsoft.com/office/drawing/2014/main" val="10005"/>
                  </a:ext>
                </a:extLst>
              </a:tr>
              <a:tr h="373672">
                <a:tc>
                  <a:txBody>
                    <a:bodyPr/>
                    <a:lstStyle/>
                    <a:p>
                      <a:pPr marL="0" marR="0">
                        <a:lnSpc>
                          <a:spcPct val="115000"/>
                        </a:lnSpc>
                        <a:spcBef>
                          <a:spcPts val="0"/>
                        </a:spcBef>
                        <a:spcAft>
                          <a:spcPts val="1000"/>
                        </a:spcAft>
                      </a:pPr>
                      <a:r>
                        <a:rPr lang="en-US" sz="800">
                          <a:effectLst/>
                        </a:rPr>
                        <a:t>@Max</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dirty="0">
                          <a:effectLst/>
                        </a:rPr>
                        <a:t>The value of the field or property must be an integer &gt;= the value.</a:t>
                      </a:r>
                      <a:endParaRPr lang="en-US" sz="800" dirty="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@Max(10)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int quantity;</a:t>
                      </a:r>
                      <a:endParaRPr lang="en-US" sz="800">
                        <a:effectLst/>
                        <a:latin typeface="Calibri"/>
                        <a:ea typeface="Calibri"/>
                        <a:cs typeface="Times New Roman"/>
                      </a:endParaRPr>
                    </a:p>
                  </a:txBody>
                  <a:tcPr marL="7297" marR="7297" marT="7297" marB="7297"/>
                </a:tc>
                <a:extLst>
                  <a:ext uri="{0D108BD9-81ED-4DB2-BD59-A6C34878D82A}">
                    <a16:rowId xmlns:a16="http://schemas.microsoft.com/office/drawing/2014/main" val="10006"/>
                  </a:ext>
                </a:extLst>
              </a:tr>
              <a:tr h="373672">
                <a:tc>
                  <a:txBody>
                    <a:bodyPr/>
                    <a:lstStyle/>
                    <a:p>
                      <a:pPr marL="0" marR="0">
                        <a:lnSpc>
                          <a:spcPct val="115000"/>
                        </a:lnSpc>
                        <a:spcBef>
                          <a:spcPts val="0"/>
                        </a:spcBef>
                        <a:spcAft>
                          <a:spcPts val="1000"/>
                        </a:spcAft>
                      </a:pPr>
                      <a:r>
                        <a:rPr lang="en-US" sz="800">
                          <a:effectLst/>
                        </a:rPr>
                        <a:t>@Min</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dirty="0">
                          <a:effectLst/>
                        </a:rPr>
                        <a:t>The value of the field or property must be an integer &lt;= the value.</a:t>
                      </a:r>
                      <a:endParaRPr lang="en-US" sz="800" dirty="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@Min(5)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err="1">
                          <a:effectLst/>
                        </a:rPr>
                        <a:t>int</a:t>
                      </a:r>
                      <a:r>
                        <a:rPr lang="en-US" sz="800" dirty="0">
                          <a:effectLst/>
                        </a:rPr>
                        <a:t> quantity;</a:t>
                      </a:r>
                      <a:endParaRPr lang="en-US" sz="800" dirty="0">
                        <a:effectLst/>
                        <a:latin typeface="Calibri"/>
                        <a:ea typeface="Calibri"/>
                        <a:cs typeface="Times New Roman"/>
                      </a:endParaRPr>
                    </a:p>
                  </a:txBody>
                  <a:tcPr marL="7297" marR="7297" marT="7297" marB="7297"/>
                </a:tc>
                <a:extLst>
                  <a:ext uri="{0D108BD9-81ED-4DB2-BD59-A6C34878D82A}">
                    <a16:rowId xmlns:a16="http://schemas.microsoft.com/office/drawing/2014/main" val="10007"/>
                  </a:ext>
                </a:extLst>
              </a:tr>
              <a:tr h="373672">
                <a:tc>
                  <a:txBody>
                    <a:bodyPr/>
                    <a:lstStyle/>
                    <a:p>
                      <a:pPr marL="0" marR="0">
                        <a:lnSpc>
                          <a:spcPct val="115000"/>
                        </a:lnSpc>
                        <a:spcBef>
                          <a:spcPts val="0"/>
                        </a:spcBef>
                        <a:spcAft>
                          <a:spcPts val="1000"/>
                        </a:spcAft>
                      </a:pPr>
                      <a:r>
                        <a:rPr lang="en-US" sz="800" dirty="0">
                          <a:effectLst/>
                        </a:rPr>
                        <a:t>@</a:t>
                      </a:r>
                      <a:r>
                        <a:rPr lang="en-US" sz="800" dirty="0" err="1">
                          <a:effectLst/>
                        </a:rPr>
                        <a:t>NotNull</a:t>
                      </a:r>
                      <a:endParaRPr lang="en-US" sz="800" dirty="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a:effectLst/>
                        </a:rPr>
                        <a:t>The value of the field or property must not be null.</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@NotNull</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String username;</a:t>
                      </a:r>
                      <a:endParaRPr lang="en-US" sz="800">
                        <a:effectLst/>
                        <a:latin typeface="Calibri"/>
                        <a:ea typeface="Calibri"/>
                        <a:cs typeface="Times New Roman"/>
                      </a:endParaRPr>
                    </a:p>
                  </a:txBody>
                  <a:tcPr marL="7297" marR="7297" marT="7297" marB="7297"/>
                </a:tc>
                <a:extLst>
                  <a:ext uri="{0D108BD9-81ED-4DB2-BD59-A6C34878D82A}">
                    <a16:rowId xmlns:a16="http://schemas.microsoft.com/office/drawing/2014/main" val="10008"/>
                  </a:ext>
                </a:extLst>
              </a:tr>
              <a:tr h="373672">
                <a:tc>
                  <a:txBody>
                    <a:bodyPr/>
                    <a:lstStyle/>
                    <a:p>
                      <a:pPr marL="0" marR="0">
                        <a:lnSpc>
                          <a:spcPct val="115000"/>
                        </a:lnSpc>
                        <a:spcBef>
                          <a:spcPts val="0"/>
                        </a:spcBef>
                        <a:spcAft>
                          <a:spcPts val="1000"/>
                        </a:spcAft>
                      </a:pPr>
                      <a:r>
                        <a:rPr lang="en-US" sz="800" dirty="0">
                          <a:effectLst/>
                        </a:rPr>
                        <a:t>@Null</a:t>
                      </a:r>
                      <a:endParaRPr lang="en-US" sz="800" dirty="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a:effectLst/>
                        </a:rPr>
                        <a:t>The value of the field or property must be null.</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@Null</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String unusedString;</a:t>
                      </a:r>
                      <a:endParaRPr lang="en-US" sz="800">
                        <a:effectLst/>
                        <a:latin typeface="Calibri"/>
                        <a:ea typeface="Calibri"/>
                        <a:cs typeface="Times New Roman"/>
                      </a:endParaRPr>
                    </a:p>
                  </a:txBody>
                  <a:tcPr marL="7297" marR="7297" marT="7297" marB="7297"/>
                </a:tc>
                <a:extLst>
                  <a:ext uri="{0D108BD9-81ED-4DB2-BD59-A6C34878D82A}">
                    <a16:rowId xmlns:a16="http://schemas.microsoft.com/office/drawing/2014/main" val="10009"/>
                  </a:ext>
                </a:extLst>
              </a:tr>
              <a:tr h="373672">
                <a:tc>
                  <a:txBody>
                    <a:bodyPr/>
                    <a:lstStyle/>
                    <a:p>
                      <a:pPr marL="0" marR="0">
                        <a:lnSpc>
                          <a:spcPct val="115000"/>
                        </a:lnSpc>
                        <a:spcBef>
                          <a:spcPts val="0"/>
                        </a:spcBef>
                        <a:spcAft>
                          <a:spcPts val="1000"/>
                        </a:spcAft>
                      </a:pPr>
                      <a:r>
                        <a:rPr lang="en-US" sz="800">
                          <a:effectLst/>
                        </a:rPr>
                        <a:t>@Past</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a:effectLst/>
                        </a:rPr>
                        <a:t>The value of the field or property must be a date in the past.</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@Past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a:effectLst/>
                        </a:rPr>
                        <a:t>Date birthday;</a:t>
                      </a:r>
                      <a:endParaRPr lang="en-US" sz="800">
                        <a:effectLst/>
                        <a:latin typeface="Calibri"/>
                        <a:ea typeface="Calibri"/>
                        <a:cs typeface="Times New Roman"/>
                      </a:endParaRPr>
                    </a:p>
                  </a:txBody>
                  <a:tcPr marL="7297" marR="7297" marT="7297" marB="7297"/>
                </a:tc>
                <a:extLst>
                  <a:ext uri="{0D108BD9-81ED-4DB2-BD59-A6C34878D82A}">
                    <a16:rowId xmlns:a16="http://schemas.microsoft.com/office/drawing/2014/main" val="10010"/>
                  </a:ext>
                </a:extLst>
              </a:tr>
              <a:tr h="552413">
                <a:tc>
                  <a:txBody>
                    <a:bodyPr/>
                    <a:lstStyle/>
                    <a:p>
                      <a:pPr marL="0" marR="0">
                        <a:lnSpc>
                          <a:spcPct val="115000"/>
                        </a:lnSpc>
                        <a:spcBef>
                          <a:spcPts val="0"/>
                        </a:spcBef>
                        <a:spcAft>
                          <a:spcPts val="1000"/>
                        </a:spcAft>
                      </a:pPr>
                      <a:r>
                        <a:rPr lang="en-US" sz="800" dirty="0">
                          <a:effectLst/>
                        </a:rPr>
                        <a:t>@Pattern</a:t>
                      </a:r>
                      <a:endParaRPr lang="en-US" sz="800" dirty="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a:effectLst/>
                        </a:rPr>
                        <a:t>The value of the field or property must match the regular expression defined in the </a:t>
                      </a:r>
                      <a:r>
                        <a:rPr lang="en-US" sz="800">
                          <a:effectLst/>
                        </a:rPr>
                        <a:t>regexp</a:t>
                      </a:r>
                      <a:r>
                        <a:rPr lang="en-US" sz="900">
                          <a:effectLst/>
                        </a:rPr>
                        <a:t> element.</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@Pattern(</a:t>
                      </a:r>
                      <a:r>
                        <a:rPr lang="en-US" sz="800" dirty="0" err="1">
                          <a:effectLst/>
                        </a:rPr>
                        <a:t>regexp</a:t>
                      </a:r>
                      <a:r>
                        <a:rPr lang="en-US" sz="800" dirty="0">
                          <a:effectLst/>
                        </a:rPr>
                        <a:t>="\\(\\d{3}\\)\\d{3}-\\d{4}")</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String </a:t>
                      </a:r>
                      <a:r>
                        <a:rPr lang="en-US" sz="800" dirty="0" err="1">
                          <a:effectLst/>
                        </a:rPr>
                        <a:t>phoneNumber</a:t>
                      </a:r>
                      <a:r>
                        <a:rPr lang="en-US" sz="800" dirty="0">
                          <a:effectLst/>
                        </a:rPr>
                        <a:t>;</a:t>
                      </a:r>
                      <a:endParaRPr lang="en-US" sz="800" dirty="0">
                        <a:effectLst/>
                        <a:latin typeface="Calibri"/>
                        <a:ea typeface="Calibri"/>
                        <a:cs typeface="Times New Roman"/>
                      </a:endParaRPr>
                    </a:p>
                  </a:txBody>
                  <a:tcPr marL="7297" marR="7297" marT="7297" marB="7297"/>
                </a:tc>
                <a:extLst>
                  <a:ext uri="{0D108BD9-81ED-4DB2-BD59-A6C34878D82A}">
                    <a16:rowId xmlns:a16="http://schemas.microsoft.com/office/drawing/2014/main" val="10011"/>
                  </a:ext>
                </a:extLst>
              </a:tr>
              <a:tr h="704858">
                <a:tc>
                  <a:txBody>
                    <a:bodyPr/>
                    <a:lstStyle/>
                    <a:p>
                      <a:pPr marL="0" marR="0">
                        <a:lnSpc>
                          <a:spcPct val="115000"/>
                        </a:lnSpc>
                        <a:spcBef>
                          <a:spcPts val="0"/>
                        </a:spcBef>
                        <a:spcAft>
                          <a:spcPts val="1000"/>
                        </a:spcAft>
                      </a:pPr>
                      <a:r>
                        <a:rPr lang="en-US" sz="800">
                          <a:effectLst/>
                        </a:rPr>
                        <a:t>@Size</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1000"/>
                        </a:spcAft>
                      </a:pPr>
                      <a:r>
                        <a:rPr lang="en-US" sz="900">
                          <a:effectLst/>
                        </a:rPr>
                        <a:t>The size of the field or property is evaluated and must match the specified boundaries. Can pertain to String, Collection, Map…</a:t>
                      </a:r>
                      <a:endParaRPr lang="en-US" sz="800">
                        <a:effectLst/>
                        <a:latin typeface="Calibri"/>
                        <a:ea typeface="Calibri"/>
                        <a:cs typeface="Times New Roman"/>
                      </a:endParaRPr>
                    </a:p>
                  </a:txBody>
                  <a:tcPr marL="7297" marR="7297" marT="7297" marB="729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@Size(min=2, max=240)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String </a:t>
                      </a:r>
                      <a:r>
                        <a:rPr lang="en-US" sz="800" dirty="0" err="1">
                          <a:effectLst/>
                        </a:rPr>
                        <a:t>briefMessage</a:t>
                      </a:r>
                      <a:r>
                        <a:rPr lang="en-US" sz="800" dirty="0">
                          <a:effectLst/>
                        </a:rPr>
                        <a:t>;</a:t>
                      </a:r>
                      <a:endParaRPr lang="en-US" sz="800" dirty="0">
                        <a:effectLst/>
                        <a:latin typeface="Calibri"/>
                        <a:ea typeface="Calibri"/>
                        <a:cs typeface="Times New Roman"/>
                      </a:endParaRPr>
                    </a:p>
                  </a:txBody>
                  <a:tcPr marL="7297" marR="7297" marT="7297" marB="7297"/>
                </a:tc>
                <a:extLst>
                  <a:ext uri="{0D108BD9-81ED-4DB2-BD59-A6C34878D82A}">
                    <a16:rowId xmlns:a16="http://schemas.microsoft.com/office/drawing/2014/main" val="10012"/>
                  </a:ext>
                </a:extLst>
              </a:tr>
            </a:tbl>
          </a:graphicData>
        </a:graphic>
      </p:graphicFrame>
      <p:sp>
        <p:nvSpPr>
          <p:cNvPr id="3" name="TextBox 2"/>
          <p:cNvSpPr txBox="1"/>
          <p:nvPr/>
        </p:nvSpPr>
        <p:spPr>
          <a:xfrm>
            <a:off x="4953000" y="6336268"/>
            <a:ext cx="3733800" cy="36933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txBody>
          <a:bodyPr wrap="square" rtlCol="0">
            <a:spAutoFit/>
          </a:bodyPr>
          <a:lstStyle/>
          <a:p>
            <a:r>
              <a:rPr lang="en-US" dirty="0">
                <a:hlinkClick r:id="rId3"/>
              </a:rPr>
              <a:t>Hibernate JSR 380  Annotations</a:t>
            </a:r>
            <a:endParaRPr lang="en-US" dirty="0"/>
          </a:p>
        </p:txBody>
      </p:sp>
    </p:spTree>
    <p:extLst>
      <p:ext uri="{BB962C8B-B14F-4D97-AF65-F5344CB8AC3E}">
        <p14:creationId xmlns:p14="http://schemas.microsoft.com/office/powerpoint/2010/main" val="1033601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11912</TotalTime>
  <Words>3923</Words>
  <Application>Microsoft Macintosh PowerPoint</Application>
  <PresentationFormat>On-screen Show (4:3)</PresentationFormat>
  <Paragraphs>590</Paragraphs>
  <Slides>36</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Bookman Old Style</vt:lpstr>
      <vt:lpstr>Calibri</vt:lpstr>
      <vt:lpstr>Consolas</vt:lpstr>
      <vt:lpstr>Courier New</vt:lpstr>
      <vt:lpstr>Gill Sans MT</vt:lpstr>
      <vt:lpstr>Helvetica</vt:lpstr>
      <vt:lpstr>Wingdings</vt:lpstr>
      <vt:lpstr>Wingdings 3</vt:lpstr>
      <vt:lpstr>Origin</vt:lpstr>
      <vt:lpstr>Spring MVC Validation</vt:lpstr>
      <vt:lpstr>Validation</vt:lpstr>
      <vt:lpstr>Spring Validation</vt:lpstr>
      <vt:lpstr>Bean Validation Intro</vt:lpstr>
      <vt:lpstr>What’s new in Bean Validation 2.0?</vt:lpstr>
      <vt:lpstr>Use Case: Ensure Non-Empty Collection Elements</vt:lpstr>
      <vt:lpstr>Cascaded Validation</vt:lpstr>
      <vt:lpstr>Further Supported Containers </vt:lpstr>
      <vt:lpstr>Validation Property Annotations [JSR-380]</vt:lpstr>
      <vt:lpstr>Form Validation through Annotation</vt:lpstr>
      <vt:lpstr>Form Validation through Annotation (cont.)</vt:lpstr>
      <vt:lpstr>Form Validation through Annotation (cont.)</vt:lpstr>
      <vt:lpstr>From Validation through Annotation (cont.)</vt:lpstr>
      <vt:lpstr>From Validation through Annotation (cont.)</vt:lpstr>
      <vt:lpstr>PowerPoint Presentation</vt:lpstr>
      <vt:lpstr>Typemismatch</vt:lpstr>
      <vt:lpstr>Main Point </vt:lpstr>
      <vt:lpstr>Manual Validation [W/O Annotations]</vt:lpstr>
      <vt:lpstr>Manual Validation (cont.)</vt:lpstr>
      <vt:lpstr>Custom Validation Annotation</vt:lpstr>
      <vt:lpstr>Step 1: Define Default Error Message </vt:lpstr>
      <vt:lpstr>Step 2: Create the annotation</vt:lpstr>
      <vt:lpstr>Step 3: Implement Validator</vt:lpstr>
      <vt:lpstr>Cross Field Validation</vt:lpstr>
      <vt:lpstr>Main Point</vt:lpstr>
      <vt:lpstr>Spring MVC Architecture &amp; Annotations</vt:lpstr>
      <vt:lpstr>Spring MVC Flow</vt:lpstr>
      <vt:lpstr>Spring MVC Flow More Details</vt:lpstr>
      <vt:lpstr>Handler Mapping</vt:lpstr>
      <vt:lpstr>HandlerMapping</vt:lpstr>
      <vt:lpstr>Handler Chaining</vt:lpstr>
      <vt:lpstr>Interceptor Configuration</vt:lpstr>
      <vt:lpstr>Interceptor Implementation</vt:lpstr>
      <vt:lpstr>Interceptor Implementation</vt:lpstr>
      <vt:lpstr>Interceptor Implementation</vt:lpstr>
      <vt:lpstr>Main Point</vt:lpstr>
    </vt:vector>
  </TitlesOfParts>
  <Company>Maharishi University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Muhyidean Khaled Ibrahim AlTarawneh</cp:lastModifiedBy>
  <cp:revision>565</cp:revision>
  <dcterms:created xsi:type="dcterms:W3CDTF">2014-09-13T20:29:18Z</dcterms:created>
  <dcterms:modified xsi:type="dcterms:W3CDTF">2021-07-22T14:34:01Z</dcterms:modified>
</cp:coreProperties>
</file>