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76" r:id="rId4"/>
    <p:sldId id="258" r:id="rId5"/>
  </p:sldIdLst>
  <p:sldSz cx="9144000" cy="5715000" type="screen16x1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6" roundtripDataSignature="AMtx7mj8sc88lJobv8IsTEfzrK7AzIqS+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88"/>
    <p:restoredTop sz="94663"/>
  </p:normalViewPr>
  <p:slideViewPr>
    <p:cSldViewPr snapToGrid="0">
      <p:cViewPr varScale="1">
        <p:scale>
          <a:sx n="122" d="100"/>
          <a:sy n="122" d="100"/>
        </p:scale>
        <p:origin x="200" y="52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customschemas.google.com/relationships/presentationmetadata" Target="metadata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28" Type="http://schemas.openxmlformats.org/officeDocument/2006/relationships/viewProps" Target="viewProps.xml"/><Relationship Id="rId4" Type="http://schemas.openxmlformats.org/officeDocument/2006/relationships/slide" Target="slides/slide3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686109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4860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>
            <a:spLocks noGrp="1"/>
          </p:cNvSpPr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2"/>
          <p:cNvSpPr txBox="1">
            <a:spLocks noGrp="1"/>
          </p:cNvSpPr>
          <p:nvPr>
            <p:ph type="subTitle" idx="1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2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229028"/>
            <a:ext cx="8520600" cy="21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1"/>
          <p:cNvSpPr txBox="1">
            <a:spLocks noGrp="1"/>
          </p:cNvSpPr>
          <p:nvPr>
            <p:ph type="body" idx="1"/>
          </p:nvPr>
        </p:nvSpPr>
        <p:spPr>
          <a:xfrm>
            <a:off x="311700" y="3502472"/>
            <a:ext cx="8520600" cy="14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31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2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3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3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23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4"/>
          <p:cNvSpPr txBox="1">
            <a:spLocks noGrp="1"/>
          </p:cNvSpPr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5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5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5"/>
          <p:cNvSpPr txBox="1">
            <a:spLocks noGrp="1"/>
          </p:cNvSpPr>
          <p:nvPr>
            <p:ph type="body" idx="2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5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6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6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7"/>
          <p:cNvSpPr txBox="1">
            <a:spLocks noGrp="1"/>
          </p:cNvSpPr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27"/>
          <p:cNvSpPr txBox="1">
            <a:spLocks noGrp="1"/>
          </p:cNvSpPr>
          <p:nvPr>
            <p:ph type="body" idx="1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27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8"/>
          <p:cNvSpPr txBox="1">
            <a:spLocks noGrp="1"/>
          </p:cNvSpPr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28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9"/>
          <p:cNvSpPr/>
          <p:nvPr/>
        </p:nvSpPr>
        <p:spPr>
          <a:xfrm>
            <a:off x="4572000" y="-139"/>
            <a:ext cx="4572000" cy="57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9"/>
          <p:cNvSpPr txBox="1">
            <a:spLocks noGrp="1"/>
          </p:cNvSpPr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29"/>
          <p:cNvSpPr txBox="1">
            <a:spLocks noGrp="1"/>
          </p:cNvSpPr>
          <p:nvPr>
            <p:ph type="subTitle" idx="1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29"/>
          <p:cNvSpPr txBox="1">
            <a:spLocks noGrp="1"/>
          </p:cNvSpPr>
          <p:nvPr>
            <p:ph type="body" idx="2"/>
          </p:nvPr>
        </p:nvSpPr>
        <p:spPr>
          <a:xfrm>
            <a:off x="4939500" y="804528"/>
            <a:ext cx="3837000" cy="41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29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0"/>
          <p:cNvSpPr txBox="1">
            <a:spLocks noGrp="1"/>
          </p:cNvSpPr>
          <p:nvPr>
            <p:ph type="body" idx="1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0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1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1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0" y="3523798"/>
            <a:ext cx="91440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tr-TR" sz="2400" b="1" dirty="0">
                <a:solidFill>
                  <a:srgbClr val="FFFFFF"/>
                </a:solidFill>
              </a:rPr>
              <a:t>INTRODUCTION </a:t>
            </a:r>
            <a:r>
              <a:rPr lang="tr-TR" sz="2400" b="1" dirty="0" err="1">
                <a:solidFill>
                  <a:srgbClr val="FFFFFF"/>
                </a:solidFill>
              </a:rPr>
              <a:t>to</a:t>
            </a:r>
            <a:r>
              <a:rPr lang="tr-TR" sz="2400" b="1" dirty="0">
                <a:solidFill>
                  <a:srgbClr val="FFFFFF"/>
                </a:solidFill>
              </a:rPr>
              <a:t> COMPUTATION &amp; PROGRAMMING FOR IE</a:t>
            </a:r>
            <a:endParaRPr sz="14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0" y="5151594"/>
            <a:ext cx="1145381" cy="496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tr-TR" sz="1200" b="1" i="0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Hafta </a:t>
            </a:r>
            <a:r>
              <a:rPr lang="tr-TR" sz="1200" b="1" dirty="0">
                <a:solidFill>
                  <a:srgbClr val="C00000"/>
                </a:solidFill>
              </a:rPr>
              <a:t>14</a:t>
            </a:r>
            <a:endParaRPr sz="1200" b="1" i="0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2850" y="4306243"/>
            <a:ext cx="9138300" cy="312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tr-TR" sz="1600" dirty="0" err="1">
                <a:solidFill>
                  <a:srgbClr val="FFFFFF"/>
                </a:solidFill>
              </a:rPr>
              <a:t>Assoc</a:t>
            </a:r>
            <a:r>
              <a:rPr lang="tr-TR" sz="1600" dirty="0">
                <a:solidFill>
                  <a:srgbClr val="FFFFFF"/>
                </a:solidFill>
              </a:rPr>
              <a:t>. Prof. Dr. Gürkan ÖZTÜRK &amp; </a:t>
            </a:r>
            <a:r>
              <a:rPr lang="tr-TR" sz="1600" dirty="0" err="1">
                <a:solidFill>
                  <a:srgbClr val="FFFFFF"/>
                </a:solidFill>
              </a:rPr>
              <a:t>Assist</a:t>
            </a:r>
            <a:r>
              <a:rPr lang="tr-TR" sz="1600" dirty="0">
                <a:solidFill>
                  <a:srgbClr val="FFFFFF"/>
                </a:solidFill>
              </a:rPr>
              <a:t>. Prof. Dr. Emre ÇİMEN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/>
          <p:nvPr/>
        </p:nvSpPr>
        <p:spPr>
          <a:xfrm>
            <a:off x="349300" y="526203"/>
            <a:ext cx="6877576" cy="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tr-TR" sz="2000" b="1" i="0" u="none" strike="noStrike" cap="none" dirty="0" err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Knapsack</a:t>
            </a:r>
            <a:r>
              <a:rPr lang="tr-TR" sz="2000" b="1" i="0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Problem</a:t>
            </a:r>
            <a:endParaRPr sz="2000" b="1" i="0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"/>
          <p:cNvSpPr txBox="1"/>
          <p:nvPr/>
        </p:nvSpPr>
        <p:spPr>
          <a:xfrm>
            <a:off x="122842" y="1115574"/>
            <a:ext cx="4504585" cy="4599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>
              <a:lnSpc>
                <a:spcPct val="150000"/>
              </a:lnSpc>
              <a:buSzPts val="1800"/>
            </a:pPr>
            <a:r>
              <a:rPr lang="tr-TR" sz="1800" dirty="0" err="1"/>
              <a:t>The</a:t>
            </a:r>
            <a:r>
              <a:rPr lang="tr-TR" sz="1800" dirty="0"/>
              <a:t> </a:t>
            </a:r>
            <a:r>
              <a:rPr lang="tr-TR" sz="1800" dirty="0" err="1"/>
              <a:t>knapsack</a:t>
            </a:r>
            <a:r>
              <a:rPr lang="tr-TR" sz="1800" dirty="0"/>
              <a:t> problem is a problem in </a:t>
            </a:r>
            <a:r>
              <a:rPr lang="tr-TR" sz="1800" dirty="0" err="1"/>
              <a:t>combinatorial</a:t>
            </a:r>
            <a:r>
              <a:rPr lang="tr-TR" sz="1800" dirty="0"/>
              <a:t> </a:t>
            </a:r>
            <a:r>
              <a:rPr lang="tr-TR" sz="1800" dirty="0" err="1"/>
              <a:t>optimization</a:t>
            </a:r>
            <a:r>
              <a:rPr lang="tr-TR" sz="1800" dirty="0"/>
              <a:t>: </a:t>
            </a:r>
            <a:r>
              <a:rPr lang="tr-TR" sz="1800" dirty="0" err="1"/>
              <a:t>Given</a:t>
            </a:r>
            <a:r>
              <a:rPr lang="tr-TR" sz="1800" dirty="0"/>
              <a:t> a set of </a:t>
            </a:r>
            <a:r>
              <a:rPr lang="tr-TR" sz="1800" dirty="0" err="1"/>
              <a:t>items</a:t>
            </a:r>
            <a:r>
              <a:rPr lang="tr-TR" sz="1800" dirty="0"/>
              <a:t>, </a:t>
            </a:r>
            <a:r>
              <a:rPr lang="tr-TR" sz="1800" dirty="0" err="1"/>
              <a:t>each</a:t>
            </a:r>
            <a:r>
              <a:rPr lang="tr-TR" sz="1800" dirty="0"/>
              <a:t> </a:t>
            </a:r>
            <a:r>
              <a:rPr lang="tr-TR" sz="1800" dirty="0" err="1"/>
              <a:t>with</a:t>
            </a:r>
            <a:r>
              <a:rPr lang="tr-TR" sz="1800" dirty="0"/>
              <a:t> a </a:t>
            </a:r>
            <a:r>
              <a:rPr lang="tr-TR" sz="1800" dirty="0" err="1"/>
              <a:t>weight</a:t>
            </a:r>
            <a:r>
              <a:rPr lang="tr-TR" sz="1800" dirty="0"/>
              <a:t> </a:t>
            </a:r>
            <a:r>
              <a:rPr lang="tr-TR" sz="1800" dirty="0" err="1"/>
              <a:t>and</a:t>
            </a:r>
            <a:r>
              <a:rPr lang="tr-TR" sz="1800" dirty="0"/>
              <a:t> a </a:t>
            </a:r>
            <a:r>
              <a:rPr lang="tr-TR" sz="1800" dirty="0" err="1"/>
              <a:t>value</a:t>
            </a:r>
            <a:r>
              <a:rPr lang="tr-TR" sz="1800" dirty="0"/>
              <a:t>, </a:t>
            </a:r>
            <a:r>
              <a:rPr lang="tr-TR" sz="1800" dirty="0" err="1"/>
              <a:t>determine</a:t>
            </a:r>
            <a:r>
              <a:rPr lang="tr-TR" sz="1800" dirty="0"/>
              <a:t> </a:t>
            </a:r>
            <a:r>
              <a:rPr lang="tr-TR" sz="1800" dirty="0" err="1"/>
              <a:t>the</a:t>
            </a:r>
            <a:r>
              <a:rPr lang="tr-TR" sz="1800" dirty="0"/>
              <a:t> </a:t>
            </a:r>
            <a:r>
              <a:rPr lang="tr-TR" sz="1800" dirty="0" err="1"/>
              <a:t>number</a:t>
            </a:r>
            <a:r>
              <a:rPr lang="tr-TR" sz="1800" dirty="0"/>
              <a:t> of </a:t>
            </a:r>
            <a:r>
              <a:rPr lang="tr-TR" sz="1800" dirty="0" err="1"/>
              <a:t>each</a:t>
            </a:r>
            <a:r>
              <a:rPr lang="tr-TR" sz="1800" dirty="0"/>
              <a:t> </a:t>
            </a:r>
            <a:r>
              <a:rPr lang="tr-TR" sz="1800" dirty="0" err="1"/>
              <a:t>item</a:t>
            </a:r>
            <a:r>
              <a:rPr lang="tr-TR" sz="1800" dirty="0"/>
              <a:t> </a:t>
            </a:r>
            <a:r>
              <a:rPr lang="tr-TR" sz="1800" dirty="0" err="1"/>
              <a:t>to</a:t>
            </a:r>
            <a:r>
              <a:rPr lang="tr-TR" sz="1800" dirty="0"/>
              <a:t> </a:t>
            </a:r>
            <a:r>
              <a:rPr lang="tr-TR" sz="1800" dirty="0" err="1"/>
              <a:t>include</a:t>
            </a:r>
            <a:r>
              <a:rPr lang="tr-TR" sz="1800" dirty="0"/>
              <a:t> in a </a:t>
            </a:r>
            <a:r>
              <a:rPr lang="tr-TR" sz="1800" dirty="0" err="1"/>
              <a:t>collection</a:t>
            </a:r>
            <a:r>
              <a:rPr lang="tr-TR" sz="1800" dirty="0"/>
              <a:t> </a:t>
            </a:r>
            <a:r>
              <a:rPr lang="tr-TR" sz="1800" dirty="0" err="1"/>
              <a:t>so</a:t>
            </a:r>
            <a:r>
              <a:rPr lang="tr-TR" sz="1800" dirty="0"/>
              <a:t> </a:t>
            </a:r>
            <a:r>
              <a:rPr lang="tr-TR" sz="1800" dirty="0" err="1"/>
              <a:t>that</a:t>
            </a:r>
            <a:r>
              <a:rPr lang="tr-TR" sz="1800" dirty="0"/>
              <a:t> </a:t>
            </a:r>
            <a:r>
              <a:rPr lang="tr-TR" sz="1800" dirty="0" err="1"/>
              <a:t>the</a:t>
            </a:r>
            <a:r>
              <a:rPr lang="tr-TR" sz="1800" dirty="0"/>
              <a:t> total </a:t>
            </a:r>
            <a:r>
              <a:rPr lang="tr-TR" sz="1800" dirty="0" err="1"/>
              <a:t>weight</a:t>
            </a:r>
            <a:r>
              <a:rPr lang="tr-TR" sz="1800" dirty="0"/>
              <a:t> is </a:t>
            </a:r>
            <a:r>
              <a:rPr lang="tr-TR" sz="1800" dirty="0" err="1"/>
              <a:t>less</a:t>
            </a:r>
            <a:r>
              <a:rPr lang="tr-TR" sz="1800" dirty="0"/>
              <a:t> </a:t>
            </a:r>
            <a:r>
              <a:rPr lang="tr-TR" sz="1800" dirty="0" err="1"/>
              <a:t>than</a:t>
            </a:r>
            <a:r>
              <a:rPr lang="tr-TR" sz="1800" dirty="0"/>
              <a:t> </a:t>
            </a:r>
            <a:r>
              <a:rPr lang="tr-TR" sz="1800" dirty="0" err="1"/>
              <a:t>or</a:t>
            </a:r>
            <a:r>
              <a:rPr lang="tr-TR" sz="1800" dirty="0"/>
              <a:t> </a:t>
            </a:r>
            <a:r>
              <a:rPr lang="tr-TR" sz="1800" dirty="0" err="1"/>
              <a:t>equal</a:t>
            </a:r>
            <a:r>
              <a:rPr lang="tr-TR" sz="1800" dirty="0"/>
              <a:t> </a:t>
            </a:r>
            <a:r>
              <a:rPr lang="tr-TR" sz="1800" dirty="0" err="1"/>
              <a:t>to</a:t>
            </a:r>
            <a:r>
              <a:rPr lang="tr-TR" sz="1800" dirty="0"/>
              <a:t> a </a:t>
            </a:r>
            <a:r>
              <a:rPr lang="tr-TR" sz="1800" dirty="0" err="1"/>
              <a:t>given</a:t>
            </a:r>
            <a:r>
              <a:rPr lang="tr-TR" sz="1800" dirty="0"/>
              <a:t> limit </a:t>
            </a:r>
            <a:r>
              <a:rPr lang="tr-TR" sz="1800" dirty="0" err="1"/>
              <a:t>and</a:t>
            </a:r>
            <a:r>
              <a:rPr lang="tr-TR" sz="1800" dirty="0"/>
              <a:t> </a:t>
            </a:r>
            <a:r>
              <a:rPr lang="tr-TR" sz="1800" dirty="0" err="1"/>
              <a:t>the</a:t>
            </a:r>
            <a:r>
              <a:rPr lang="tr-TR" sz="1800" dirty="0"/>
              <a:t> total </a:t>
            </a:r>
            <a:r>
              <a:rPr lang="tr-TR" sz="1800" dirty="0" err="1"/>
              <a:t>value</a:t>
            </a:r>
            <a:r>
              <a:rPr lang="tr-TR" sz="1800" dirty="0"/>
              <a:t> is as </a:t>
            </a:r>
            <a:r>
              <a:rPr lang="tr-TR" sz="1800" dirty="0" err="1"/>
              <a:t>large</a:t>
            </a:r>
            <a:r>
              <a:rPr lang="tr-TR" sz="1800" dirty="0"/>
              <a:t> as </a:t>
            </a:r>
            <a:r>
              <a:rPr lang="tr-TR" sz="1800" dirty="0" err="1"/>
              <a:t>possible</a:t>
            </a:r>
            <a:r>
              <a:rPr lang="tr-TR" sz="1800" dirty="0"/>
              <a:t>. 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0D787C3D-6AEA-4974-8BFC-94A24B6E0A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2</a:t>
            </a:fld>
            <a:endParaRPr lang="tr-TR"/>
          </a:p>
        </p:txBody>
      </p:sp>
      <p:pic>
        <p:nvPicPr>
          <p:cNvPr id="4" name="Picture 3" descr="A picture containing clock&#10;&#10;Description automatically generated">
            <a:extLst>
              <a:ext uri="{FF2B5EF4-FFF2-40B4-BE49-F238E27FC236}">
                <a16:creationId xmlns:a16="http://schemas.microsoft.com/office/drawing/2014/main" id="{6EDA8B12-CF5D-C942-A795-93E135C029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7053" y="1663942"/>
            <a:ext cx="4204105" cy="2387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/>
          <p:nvPr/>
        </p:nvSpPr>
        <p:spPr>
          <a:xfrm>
            <a:off x="349300" y="526203"/>
            <a:ext cx="6877576" cy="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tr-TR" sz="2000" b="1" i="0" u="none" strike="noStrike" cap="none" dirty="0" err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Knapsack</a:t>
            </a:r>
            <a:r>
              <a:rPr lang="tr-TR" sz="2000" b="1" i="0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Problem</a:t>
            </a:r>
            <a:endParaRPr sz="2000" b="1" i="0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"/>
          <p:cNvSpPr txBox="1"/>
          <p:nvPr/>
        </p:nvSpPr>
        <p:spPr>
          <a:xfrm>
            <a:off x="122842" y="1019326"/>
            <a:ext cx="4504585" cy="4599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>
              <a:lnSpc>
                <a:spcPct val="150000"/>
              </a:lnSpc>
              <a:buSzPts val="1800"/>
            </a:pPr>
            <a:r>
              <a:rPr lang="tr-TR" sz="1800" dirty="0" err="1"/>
              <a:t>It</a:t>
            </a:r>
            <a:r>
              <a:rPr lang="tr-TR" sz="1800" dirty="0"/>
              <a:t> </a:t>
            </a:r>
            <a:r>
              <a:rPr lang="tr-TR" sz="1800" dirty="0" err="1"/>
              <a:t>derives</a:t>
            </a:r>
            <a:r>
              <a:rPr lang="tr-TR" sz="1800" dirty="0"/>
              <a:t> </a:t>
            </a:r>
            <a:r>
              <a:rPr lang="tr-TR" sz="1800" dirty="0" err="1"/>
              <a:t>its</a:t>
            </a:r>
            <a:r>
              <a:rPr lang="tr-TR" sz="1800" dirty="0"/>
              <a:t> name </a:t>
            </a:r>
            <a:r>
              <a:rPr lang="tr-TR" sz="1800" dirty="0" err="1"/>
              <a:t>from</a:t>
            </a:r>
            <a:r>
              <a:rPr lang="tr-TR" sz="1800" dirty="0"/>
              <a:t> </a:t>
            </a:r>
            <a:r>
              <a:rPr lang="tr-TR" sz="1800" dirty="0" err="1"/>
              <a:t>the</a:t>
            </a:r>
            <a:r>
              <a:rPr lang="tr-TR" sz="1800" dirty="0"/>
              <a:t> problem </a:t>
            </a:r>
            <a:r>
              <a:rPr lang="tr-TR" sz="1800" dirty="0" err="1"/>
              <a:t>faced</a:t>
            </a:r>
            <a:r>
              <a:rPr lang="tr-TR" sz="1800" dirty="0"/>
              <a:t> </a:t>
            </a:r>
            <a:r>
              <a:rPr lang="tr-TR" sz="1800" dirty="0" err="1"/>
              <a:t>by</a:t>
            </a:r>
            <a:r>
              <a:rPr lang="tr-TR" sz="1800" dirty="0"/>
              <a:t> </a:t>
            </a:r>
            <a:r>
              <a:rPr lang="tr-TR" sz="1800" dirty="0" err="1"/>
              <a:t>someone</a:t>
            </a:r>
            <a:r>
              <a:rPr lang="tr-TR" sz="1800" dirty="0"/>
              <a:t> </a:t>
            </a:r>
            <a:r>
              <a:rPr lang="tr-TR" sz="1800" dirty="0" err="1"/>
              <a:t>who</a:t>
            </a:r>
            <a:r>
              <a:rPr lang="tr-TR" sz="1800" dirty="0"/>
              <a:t> is </a:t>
            </a:r>
            <a:r>
              <a:rPr lang="tr-TR" sz="1800" dirty="0" err="1"/>
              <a:t>constrained</a:t>
            </a:r>
            <a:r>
              <a:rPr lang="tr-TR" sz="1800" dirty="0"/>
              <a:t> </a:t>
            </a:r>
            <a:r>
              <a:rPr lang="tr-TR" sz="1800" dirty="0" err="1"/>
              <a:t>by</a:t>
            </a:r>
            <a:r>
              <a:rPr lang="tr-TR" sz="1800" dirty="0"/>
              <a:t> a </a:t>
            </a:r>
            <a:r>
              <a:rPr lang="tr-TR" sz="1800" dirty="0" err="1"/>
              <a:t>fixed</a:t>
            </a:r>
            <a:r>
              <a:rPr lang="tr-TR" sz="1800" dirty="0"/>
              <a:t>-size </a:t>
            </a:r>
            <a:r>
              <a:rPr lang="tr-TR" sz="1800" dirty="0" err="1"/>
              <a:t>knapsack</a:t>
            </a:r>
            <a:r>
              <a:rPr lang="tr-TR" sz="1800" dirty="0"/>
              <a:t> </a:t>
            </a:r>
            <a:r>
              <a:rPr lang="tr-TR" sz="1800" dirty="0" err="1"/>
              <a:t>and</a:t>
            </a:r>
            <a:r>
              <a:rPr lang="tr-TR" sz="1800" dirty="0"/>
              <a:t> </a:t>
            </a:r>
            <a:r>
              <a:rPr lang="tr-TR" sz="1800" dirty="0" err="1"/>
              <a:t>must</a:t>
            </a:r>
            <a:r>
              <a:rPr lang="tr-TR" sz="1800" dirty="0"/>
              <a:t> </a:t>
            </a:r>
            <a:r>
              <a:rPr lang="tr-TR" sz="1800" dirty="0" err="1"/>
              <a:t>fill</a:t>
            </a:r>
            <a:r>
              <a:rPr lang="tr-TR" sz="1800" dirty="0"/>
              <a:t> it </a:t>
            </a:r>
            <a:r>
              <a:rPr lang="tr-TR" sz="1800" dirty="0" err="1"/>
              <a:t>with</a:t>
            </a:r>
            <a:r>
              <a:rPr lang="tr-TR" sz="1800" dirty="0"/>
              <a:t> </a:t>
            </a:r>
            <a:r>
              <a:rPr lang="tr-TR" sz="1800" dirty="0" err="1"/>
              <a:t>the</a:t>
            </a:r>
            <a:r>
              <a:rPr lang="tr-TR" sz="1800" dirty="0"/>
              <a:t> </a:t>
            </a:r>
            <a:r>
              <a:rPr lang="tr-TR" sz="1800" dirty="0" err="1"/>
              <a:t>most</a:t>
            </a:r>
            <a:r>
              <a:rPr lang="tr-TR" sz="1800" dirty="0"/>
              <a:t> </a:t>
            </a:r>
            <a:r>
              <a:rPr lang="tr-TR" sz="1800" dirty="0" err="1"/>
              <a:t>valuable</a:t>
            </a:r>
            <a:r>
              <a:rPr lang="tr-TR" sz="1800" dirty="0"/>
              <a:t> </a:t>
            </a:r>
            <a:r>
              <a:rPr lang="tr-TR" sz="1800" dirty="0" err="1"/>
              <a:t>items</a:t>
            </a:r>
            <a:r>
              <a:rPr lang="tr-TR" sz="1800" dirty="0"/>
              <a:t>. </a:t>
            </a:r>
            <a:r>
              <a:rPr lang="tr-TR" sz="1800" dirty="0" err="1"/>
              <a:t>The</a:t>
            </a:r>
            <a:r>
              <a:rPr lang="tr-TR" sz="1800" dirty="0"/>
              <a:t> problem </a:t>
            </a:r>
            <a:r>
              <a:rPr lang="tr-TR" sz="1800" dirty="0" err="1"/>
              <a:t>often</a:t>
            </a:r>
            <a:r>
              <a:rPr lang="tr-TR" sz="1800" dirty="0"/>
              <a:t> </a:t>
            </a:r>
            <a:r>
              <a:rPr lang="tr-TR" sz="1800" dirty="0" err="1"/>
              <a:t>arises</a:t>
            </a:r>
            <a:r>
              <a:rPr lang="tr-TR" sz="1800" dirty="0"/>
              <a:t> in </a:t>
            </a:r>
            <a:r>
              <a:rPr lang="tr-TR" sz="1800" dirty="0" err="1"/>
              <a:t>resource</a:t>
            </a:r>
            <a:r>
              <a:rPr lang="tr-TR" sz="1800" dirty="0"/>
              <a:t> </a:t>
            </a:r>
            <a:r>
              <a:rPr lang="tr-TR" sz="1800" dirty="0" err="1"/>
              <a:t>allocation</a:t>
            </a:r>
            <a:r>
              <a:rPr lang="tr-TR" sz="1800" dirty="0"/>
              <a:t> </a:t>
            </a:r>
            <a:r>
              <a:rPr lang="tr-TR" sz="1800" dirty="0" err="1"/>
              <a:t>where</a:t>
            </a:r>
            <a:r>
              <a:rPr lang="tr-TR" sz="1800" dirty="0"/>
              <a:t> </a:t>
            </a:r>
            <a:r>
              <a:rPr lang="tr-TR" sz="1800" dirty="0" err="1"/>
              <a:t>the</a:t>
            </a:r>
            <a:r>
              <a:rPr lang="tr-TR" sz="1800" dirty="0"/>
              <a:t> </a:t>
            </a:r>
            <a:r>
              <a:rPr lang="tr-TR" sz="1800" dirty="0" err="1"/>
              <a:t>decision</a:t>
            </a:r>
            <a:r>
              <a:rPr lang="tr-TR" sz="1800" dirty="0"/>
              <a:t> </a:t>
            </a:r>
            <a:r>
              <a:rPr lang="tr-TR" sz="1800" dirty="0" err="1"/>
              <a:t>makers</a:t>
            </a:r>
            <a:r>
              <a:rPr lang="tr-TR" sz="1800" dirty="0"/>
              <a:t> </a:t>
            </a:r>
            <a:r>
              <a:rPr lang="tr-TR" sz="1800" dirty="0" err="1"/>
              <a:t>have</a:t>
            </a:r>
            <a:r>
              <a:rPr lang="tr-TR" sz="1800" dirty="0"/>
              <a:t> </a:t>
            </a:r>
            <a:r>
              <a:rPr lang="tr-TR" sz="1800" dirty="0" err="1"/>
              <a:t>to</a:t>
            </a:r>
            <a:r>
              <a:rPr lang="tr-TR" sz="1800" dirty="0"/>
              <a:t> </a:t>
            </a:r>
            <a:r>
              <a:rPr lang="tr-TR" sz="1800" dirty="0" err="1"/>
              <a:t>choose</a:t>
            </a:r>
            <a:r>
              <a:rPr lang="tr-TR" sz="1800" dirty="0"/>
              <a:t> </a:t>
            </a:r>
            <a:r>
              <a:rPr lang="tr-TR" sz="1800" dirty="0" err="1"/>
              <a:t>from</a:t>
            </a:r>
            <a:r>
              <a:rPr lang="tr-TR" sz="1800" dirty="0"/>
              <a:t> a set of </a:t>
            </a:r>
            <a:r>
              <a:rPr lang="tr-TR" sz="1800" dirty="0" err="1"/>
              <a:t>non-divisible</a:t>
            </a:r>
            <a:r>
              <a:rPr lang="tr-TR" sz="1800" dirty="0"/>
              <a:t> </a:t>
            </a:r>
            <a:r>
              <a:rPr lang="tr-TR" sz="1800" dirty="0" err="1"/>
              <a:t>projects</a:t>
            </a:r>
            <a:r>
              <a:rPr lang="tr-TR" sz="1800" dirty="0"/>
              <a:t> </a:t>
            </a:r>
            <a:r>
              <a:rPr lang="tr-TR" sz="1800" dirty="0" err="1"/>
              <a:t>or</a:t>
            </a:r>
            <a:r>
              <a:rPr lang="tr-TR" sz="1800" dirty="0"/>
              <a:t> </a:t>
            </a:r>
            <a:r>
              <a:rPr lang="tr-TR" sz="1800" dirty="0" err="1"/>
              <a:t>tasks</a:t>
            </a:r>
            <a:r>
              <a:rPr lang="tr-TR" sz="1800" dirty="0"/>
              <a:t> </a:t>
            </a:r>
            <a:r>
              <a:rPr lang="tr-TR" sz="1800" dirty="0" err="1"/>
              <a:t>under</a:t>
            </a:r>
            <a:r>
              <a:rPr lang="tr-TR" sz="1800" dirty="0"/>
              <a:t> a </a:t>
            </a:r>
            <a:r>
              <a:rPr lang="tr-TR" sz="1800" dirty="0" err="1"/>
              <a:t>fixed</a:t>
            </a:r>
            <a:r>
              <a:rPr lang="tr-TR" sz="1800" dirty="0"/>
              <a:t> </a:t>
            </a:r>
            <a:r>
              <a:rPr lang="tr-TR" sz="1800" dirty="0" err="1"/>
              <a:t>budget</a:t>
            </a:r>
            <a:r>
              <a:rPr lang="tr-TR" sz="1800" dirty="0"/>
              <a:t> </a:t>
            </a:r>
            <a:r>
              <a:rPr lang="tr-TR" sz="1800" dirty="0" err="1"/>
              <a:t>or</a:t>
            </a:r>
            <a:r>
              <a:rPr lang="tr-TR" sz="1800" dirty="0"/>
              <a:t> time </a:t>
            </a:r>
            <a:r>
              <a:rPr lang="tr-TR" sz="1800" dirty="0" err="1"/>
              <a:t>constraint</a:t>
            </a:r>
            <a:r>
              <a:rPr lang="tr-TR" sz="1800" dirty="0"/>
              <a:t>, </a:t>
            </a:r>
            <a:r>
              <a:rPr lang="tr-TR" sz="1800" dirty="0" err="1"/>
              <a:t>respectively</a:t>
            </a:r>
            <a:r>
              <a:rPr lang="tr-TR" sz="1800" dirty="0"/>
              <a:t>.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0D787C3D-6AEA-4974-8BFC-94A24B6E0A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3</a:t>
            </a:fld>
            <a:endParaRPr lang="tr-TR"/>
          </a:p>
        </p:txBody>
      </p:sp>
      <p:pic>
        <p:nvPicPr>
          <p:cNvPr id="6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8FC8936F-848A-F940-97C0-9919E6192C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7053" y="1663942"/>
            <a:ext cx="4204105" cy="238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946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/>
          <p:nvPr/>
        </p:nvSpPr>
        <p:spPr>
          <a:xfrm>
            <a:off x="349298" y="239347"/>
            <a:ext cx="6877576" cy="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2000"/>
            </a:pPr>
            <a:r>
              <a:rPr lang="tr-TR" sz="2000" b="1" dirty="0" err="1">
                <a:solidFill>
                  <a:srgbClr val="C00000"/>
                </a:solidFill>
              </a:rPr>
              <a:t>Knapsack</a:t>
            </a:r>
            <a:r>
              <a:rPr lang="tr-TR" sz="2000" b="1" dirty="0">
                <a:solidFill>
                  <a:srgbClr val="C00000"/>
                </a:solidFill>
              </a:rPr>
              <a:t> Problem</a:t>
            </a:r>
          </a:p>
        </p:txBody>
      </p:sp>
      <p:sp>
        <p:nvSpPr>
          <p:cNvPr id="72" name="Google Shape;72;p3"/>
          <p:cNvSpPr txBox="1"/>
          <p:nvPr/>
        </p:nvSpPr>
        <p:spPr>
          <a:xfrm>
            <a:off x="349298" y="533647"/>
            <a:ext cx="5410371" cy="4256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>
              <a:lnSpc>
                <a:spcPct val="150000"/>
              </a:lnSpc>
            </a:pPr>
            <a:r>
              <a:rPr lang="tr-TR" sz="1800" dirty="0"/>
              <a:t>Write a </a:t>
            </a:r>
            <a:r>
              <a:rPr lang="tr-TR" sz="1800" dirty="0" err="1"/>
              <a:t>python</a:t>
            </a:r>
            <a:r>
              <a:rPr lang="tr-TR" sz="1800" dirty="0"/>
              <a:t> </a:t>
            </a:r>
            <a:r>
              <a:rPr lang="tr-TR" sz="1800" dirty="0" err="1"/>
              <a:t>code</a:t>
            </a:r>
            <a:r>
              <a:rPr lang="tr-TR" sz="1800" dirty="0"/>
              <a:t> </a:t>
            </a:r>
            <a:r>
              <a:rPr lang="tr-TR" sz="1800" dirty="0" err="1"/>
              <a:t>to</a:t>
            </a:r>
            <a:r>
              <a:rPr lang="tr-TR" sz="1800" dirty="0"/>
              <a:t> </a:t>
            </a:r>
            <a:r>
              <a:rPr lang="tr-TR" sz="1800" dirty="0" err="1"/>
              <a:t>solve</a:t>
            </a:r>
            <a:r>
              <a:rPr lang="tr-TR" sz="1800" dirty="0"/>
              <a:t> a 1D </a:t>
            </a:r>
            <a:r>
              <a:rPr lang="tr-TR" sz="1800" dirty="0" err="1"/>
              <a:t>knapsack</a:t>
            </a:r>
            <a:r>
              <a:rPr lang="tr-TR" sz="1800" dirty="0"/>
              <a:t> problem </a:t>
            </a:r>
            <a:r>
              <a:rPr lang="tr-TR" sz="1800" dirty="0" err="1"/>
              <a:t>by</a:t>
            </a:r>
            <a:r>
              <a:rPr lang="tr-TR" sz="1800" dirty="0"/>
              <a:t> </a:t>
            </a:r>
            <a:r>
              <a:rPr lang="tr-TR" sz="1800" dirty="0" err="1"/>
              <a:t>using</a:t>
            </a:r>
            <a:r>
              <a:rPr lang="tr-TR" sz="1800" dirty="0"/>
              <a:t> </a:t>
            </a:r>
            <a:r>
              <a:rPr lang="tr-TR" sz="1800" dirty="0" err="1"/>
              <a:t>following</a:t>
            </a:r>
            <a:r>
              <a:rPr lang="tr-TR" sz="1800" dirty="0"/>
              <a:t> </a:t>
            </a:r>
            <a:r>
              <a:rPr lang="tr-TR" sz="1800" dirty="0" err="1"/>
              <a:t>functions</a:t>
            </a:r>
            <a:r>
              <a:rPr lang="tr-TR" sz="1800" dirty="0"/>
              <a:t>:</a:t>
            </a:r>
          </a:p>
          <a:p>
            <a:pPr marL="4000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def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sortItem</a:t>
            </a:r>
            <a:r>
              <a:rPr lang="en-US" dirty="0"/>
              <a:t>(A, </a:t>
            </a:r>
            <a:r>
              <a:rPr lang="en-US" dirty="0" err="1"/>
              <a:t>indx</a:t>
            </a:r>
            <a:r>
              <a:rPr lang="en-US" dirty="0"/>
              <a:t>): </a:t>
            </a:r>
          </a:p>
          <a:p>
            <a:pPr marL="114300">
              <a:lnSpc>
                <a:spcPct val="150000"/>
              </a:lnSpc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This function sorts (decreasing) the matrix A according to given index and returns it.</a:t>
            </a:r>
          </a:p>
          <a:p>
            <a:pPr marL="114300">
              <a:lnSpc>
                <a:spcPct val="150000"/>
              </a:lnSpc>
            </a:pPr>
            <a:r>
              <a:rPr lang="en-US" b="1" dirty="0"/>
              <a:t>def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putInto</a:t>
            </a:r>
            <a:r>
              <a:rPr lang="en-US" dirty="0"/>
              <a:t>(A, C, </a:t>
            </a:r>
            <a:r>
              <a:rPr lang="en-US" dirty="0" err="1"/>
              <a:t>constIndx</a:t>
            </a:r>
            <a:r>
              <a:rPr lang="en-US" dirty="0"/>
              <a:t>): 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This function returns a list that includes selected items according to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constIndx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 A is the matrix that includes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weigts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and values. C is the max capacity.</a:t>
            </a:r>
          </a:p>
          <a:p>
            <a:pPr marL="4000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def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readFile</a:t>
            </a:r>
            <a:r>
              <a:rPr lang="en-US" dirty="0"/>
              <a:t>(path): 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This function reads a txt file in the path and returns the result as a list. </a:t>
            </a:r>
          </a:p>
          <a:p>
            <a:pPr marL="4000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def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writeFile</a:t>
            </a:r>
            <a:r>
              <a:rPr lang="en-US" dirty="0"/>
              <a:t>(path, Ids): 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This function writes Ids to a txt file to the given path</a:t>
            </a:r>
          </a:p>
          <a:p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Main part: </a:t>
            </a:r>
            <a:r>
              <a:rPr lang="en-US" dirty="0"/>
              <a:t>Get the capacity from the user. Call necessary functions.</a:t>
            </a:r>
            <a:br>
              <a:rPr lang="en-US" dirty="0"/>
            </a:br>
            <a:endParaRPr lang="en-US" dirty="0"/>
          </a:p>
          <a:p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14300">
              <a:lnSpc>
                <a:spcPct val="150000"/>
              </a:lnSpc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14300" lvl="0">
              <a:lnSpc>
                <a:spcPct val="150000"/>
              </a:lnSpc>
            </a:pPr>
            <a:endParaRPr lang="tr-TR" sz="1800" dirty="0"/>
          </a:p>
        </p:txBody>
      </p:sp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A38F5BEE-0EC9-486B-89CD-86BEE7DCE52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4</a:t>
            </a:fld>
            <a:endParaRPr lang="tr-TR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8CFDFF9-CD0B-D94F-B849-BFA1C5AF1B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0572" y="2269139"/>
            <a:ext cx="2824130" cy="117672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290</Words>
  <Application>Microsoft Macintosh PowerPoint</Application>
  <PresentationFormat>On-screen Show (16:10)</PresentationFormat>
  <Paragraphs>23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Menlo</vt:lpstr>
      <vt:lpstr>Simple Light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Engin TIRAS</dc:creator>
  <cp:lastModifiedBy>Emre ÇİMEN</cp:lastModifiedBy>
  <cp:revision>18</cp:revision>
  <dcterms:modified xsi:type="dcterms:W3CDTF">2020-05-26T15:21:15Z</dcterms:modified>
</cp:coreProperties>
</file>