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18" r:id="rId12"/>
    <p:sldId id="334" r:id="rId13"/>
    <p:sldId id="312" r:id="rId14"/>
    <p:sldId id="295" r:id="rId15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j8sc88lJobv8IsTEfzrK7AzIqS+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kan OZTURK" initials="GO" lastIdx="1" clrIdx="0">
    <p:extLst>
      <p:ext uri="{19B8F6BF-5375-455C-9EA6-DF929625EA0E}">
        <p15:presenceInfo xmlns:p15="http://schemas.microsoft.com/office/powerpoint/2012/main" userId="d4bedf5203e891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2"/>
    <a:srgbClr val="0000FF"/>
    <a:srgbClr val="004DD6"/>
    <a:srgbClr val="2CA34D"/>
    <a:srgbClr val="598D96"/>
    <a:srgbClr val="595959"/>
    <a:srgbClr val="76F2FF"/>
    <a:srgbClr val="C4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0"/>
    <p:restoredTop sz="95716"/>
  </p:normalViewPr>
  <p:slideViewPr>
    <p:cSldViewPr snapToGrid="0">
      <p:cViewPr varScale="1">
        <p:scale>
          <a:sx n="137" d="100"/>
          <a:sy n="137" d="100"/>
        </p:scale>
        <p:origin x="1024" y="12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4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6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6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134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359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50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28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9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92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6788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865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3143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99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079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ctrTitle"/>
          </p:nvPr>
        </p:nvSpPr>
        <p:spPr>
          <a:xfrm>
            <a:off x="311708" y="3253347"/>
            <a:ext cx="8520600" cy="68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ctr">
              <a:defRPr sz="2400" b="1" dirty="0">
                <a:solidFill>
                  <a:srgbClr val="FFFFFF"/>
                </a:solidFill>
              </a:defRPr>
            </a:lvl1pPr>
          </a:lstStyle>
          <a:p>
            <a:pPr marL="0" lvl="0" indent="0" algn="ctr">
              <a:buClr>
                <a:srgbClr val="000000"/>
              </a:buClr>
            </a:pPr>
            <a:endParaRPr dirty="0"/>
          </a:p>
        </p:txBody>
      </p:sp>
      <p:sp>
        <p:nvSpPr>
          <p:cNvPr id="11" name="Google Shape;11;p22"/>
          <p:cNvSpPr txBox="1">
            <a:spLocks noGrp="1"/>
          </p:cNvSpPr>
          <p:nvPr>
            <p:ph type="subTitle" idx="1"/>
          </p:nvPr>
        </p:nvSpPr>
        <p:spPr>
          <a:xfrm>
            <a:off x="311708" y="4236720"/>
            <a:ext cx="8520600" cy="36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ctr">
              <a:buFontTx/>
              <a:buNone/>
              <a:defRPr sz="1600" dirty="0">
                <a:solidFill>
                  <a:srgbClr val="FFFFFF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Clr>
                <a:srgbClr val="000000"/>
              </a:buClr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şlık Slayd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 hasCustomPrompt="1"/>
          </p:nvPr>
        </p:nvSpPr>
        <p:spPr>
          <a:xfrm>
            <a:off x="611560" y="2353444"/>
            <a:ext cx="7848872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200" i="0" baseline="0"/>
            </a:lvl1pPr>
          </a:lstStyle>
          <a:p>
            <a:r>
              <a:rPr lang="tr-TR" dirty="0"/>
              <a:t>[ KONU BAŞLIĞI ]</a:t>
            </a:r>
          </a:p>
        </p:txBody>
      </p:sp>
      <p:sp>
        <p:nvSpPr>
          <p:cNvPr id="6" name="Metin Yer Tutucusu 5"/>
          <p:cNvSpPr>
            <a:spLocks noGrp="1"/>
          </p:cNvSpPr>
          <p:nvPr>
            <p:ph type="body" sz="quarter" idx="14" hasCustomPrompt="1"/>
          </p:nvPr>
        </p:nvSpPr>
        <p:spPr>
          <a:xfrm>
            <a:off x="1223628" y="4801716"/>
            <a:ext cx="6624736" cy="2880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tr-TR" dirty="0"/>
              <a:t>[</a:t>
            </a:r>
            <a:r>
              <a:rPr lang="tr-TR" dirty="0" err="1"/>
              <a:t>Ünvan</a:t>
            </a:r>
            <a:r>
              <a:rPr lang="tr-TR" dirty="0"/>
              <a:t>] [Ad] [</a:t>
            </a:r>
            <a:r>
              <a:rPr lang="tr-TR" dirty="0" err="1"/>
              <a:t>Soyad</a:t>
            </a:r>
            <a:r>
              <a:rPr lang="tr-TR" dirty="0"/>
              <a:t>]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9932" y="444167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solidFill>
                  <a:schemeClr val="bg1"/>
                </a:solidFill>
              </a:rPr>
              <a:t>Hazırlayan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471" y="432845"/>
            <a:ext cx="23050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85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şlık ve İçeri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78396" y="743769"/>
            <a:ext cx="7776864" cy="43204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 için tıklatın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33364"/>
            <a:ext cx="8219256" cy="36724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Metin Yer Tutucusu 16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121196"/>
            <a:ext cx="5977408" cy="288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/>
              <a:t>[Konu Başlığı]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338" y="387995"/>
            <a:ext cx="438150" cy="647700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529389" y="743769"/>
            <a:ext cx="432048" cy="152829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C2D36AE-22C2-4C8C-8DFD-5F97DB9B497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96336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905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69" b="0" i="0">
                <a:solidFill>
                  <a:srgbClr val="704D39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4" b="0" i="0">
                <a:solidFill>
                  <a:srgbClr val="4F4937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744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69" b="0" i="0">
                <a:solidFill>
                  <a:srgbClr val="704D39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571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5138" y="458332"/>
            <a:ext cx="7513722" cy="53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69" b="0" i="0">
                <a:solidFill>
                  <a:srgbClr val="704D39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200400"/>
            <a:ext cx="6400800" cy="318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43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A6154ED-7731-8345-91EC-0DC44163A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53347"/>
            <a:ext cx="9144000" cy="680720"/>
          </a:xfrm>
        </p:spPr>
        <p:txBody>
          <a:bodyPr/>
          <a:lstStyle/>
          <a:p>
            <a:pPr lvl="0"/>
            <a:r>
              <a:rPr lang="tr-TR" dirty="0"/>
              <a:t>INTRODUCTION </a:t>
            </a:r>
            <a:r>
              <a:rPr lang="tr-TR" dirty="0" err="1"/>
              <a:t>to</a:t>
            </a:r>
            <a:r>
              <a:rPr lang="tr-TR" dirty="0"/>
              <a:t> COMPUTATION &amp; PROGRAMMING FOR IE</a:t>
            </a:r>
            <a:endParaRPr lang="tr-TR" sz="1400" b="0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6980023-8285-9A4F-BECC-73CFCC2B2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</a:pPr>
            <a:r>
              <a:rPr lang="tr-TR" dirty="0" err="1"/>
              <a:t>Assoc</a:t>
            </a:r>
            <a:r>
              <a:rPr lang="tr-TR" dirty="0"/>
              <a:t>. Prof. Dr. Gürkan ÖZTÜRK &amp; </a:t>
            </a:r>
            <a:r>
              <a:rPr lang="tr-TR" dirty="0" err="1"/>
              <a:t>Assist</a:t>
            </a:r>
            <a:r>
              <a:rPr lang="tr-TR" dirty="0"/>
              <a:t>. Prof. Dr. Emre ÇİMEN</a:t>
            </a:r>
          </a:p>
        </p:txBody>
      </p:sp>
      <p:sp>
        <p:nvSpPr>
          <p:cNvPr id="4" name="Google Shape;55;p1">
            <a:extLst>
              <a:ext uri="{FF2B5EF4-FFF2-40B4-BE49-F238E27FC236}">
                <a16:creationId xmlns:a16="http://schemas.microsoft.com/office/drawing/2014/main" id="{D1CEE0DC-E236-1E43-A088-13A459E92B20}"/>
              </a:ext>
            </a:extLst>
          </p:cNvPr>
          <p:cNvSpPr txBox="1"/>
          <p:nvPr/>
        </p:nvSpPr>
        <p:spPr>
          <a:xfrm>
            <a:off x="0" y="5151594"/>
            <a:ext cx="1145381" cy="496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2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Week</a:t>
            </a:r>
            <a:r>
              <a:rPr lang="tr-TR" sz="12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13</a:t>
            </a:r>
            <a:endParaRPr sz="12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977DFE9-E383-1342-9BAE-85B0F840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Dictionaries</a:t>
            </a:r>
            <a:endParaRPr lang="en-TR" dirty="0"/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3992C071-7F9A-4CA1-A08D-DC61D948F3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tr-TR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10</a:t>
            </a:fld>
            <a:endParaRPr kumimoji="0" lang="tr-TR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9AB112-19C8-A34C-84FF-A275DD962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06163"/>
              </p:ext>
            </p:extLst>
          </p:nvPr>
        </p:nvGraphicFramePr>
        <p:xfrm>
          <a:off x="981609" y="1252070"/>
          <a:ext cx="7180781" cy="2805528"/>
        </p:xfrm>
        <a:graphic>
          <a:graphicData uri="http://schemas.openxmlformats.org/drawingml/2006/table">
            <a:tbl>
              <a:tblPr firstCol="1" bandRow="1">
                <a:effectLst/>
                <a:tableStyleId>{793D81CF-94F2-401A-BA57-92F5A7B2D0C5}</a:tableStyleId>
              </a:tblPr>
              <a:tblGrid>
                <a:gridCol w="1663851">
                  <a:extLst>
                    <a:ext uri="{9D8B030D-6E8A-4147-A177-3AD203B41FA5}">
                      <a16:colId xmlns:a16="http://schemas.microsoft.com/office/drawing/2014/main" val="2662914123"/>
                    </a:ext>
                  </a:extLst>
                </a:gridCol>
                <a:gridCol w="5516930">
                  <a:extLst>
                    <a:ext uri="{9D8B030D-6E8A-4147-A177-3AD203B41FA5}">
                      <a16:colId xmlns:a16="http://schemas.microsoft.com/office/drawing/2014/main" val="4089276946"/>
                    </a:ext>
                  </a:extLst>
                </a:gridCol>
              </a:tblGrid>
              <a:tr h="293541">
                <a:tc>
                  <a:txBody>
                    <a:bodyPr/>
                    <a:lstStyle/>
                    <a:p>
                      <a:r>
                        <a:rPr lang="en-TR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len(d)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Returns the number of items in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T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37433"/>
                  </a:ext>
                </a:extLst>
              </a:tr>
              <a:tr h="293541">
                <a:tc>
                  <a:txBody>
                    <a:bodyPr/>
                    <a:lstStyle/>
                    <a:p>
                      <a:r>
                        <a:rPr lang="tr-TR" sz="120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d.keys</a:t>
                      </a:r>
                      <a:r>
                        <a:rPr lang="tr-TR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</a:t>
                      </a:r>
                      <a:endParaRPr lang="en-TR" sz="12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>
                          <a:solidFill>
                            <a:schemeClr val="tx1"/>
                          </a:solidFill>
                        </a:rPr>
                        <a:t>returns a list containing the keys in</a:t>
                      </a:r>
                      <a:r>
                        <a:rPr lang="en-TR" sz="1200" b="1" dirty="0">
                          <a:solidFill>
                            <a:schemeClr val="tx1"/>
                          </a:solidFill>
                        </a:rPr>
                        <a:t> d</a:t>
                      </a:r>
                      <a:r>
                        <a:rPr lang="en-T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TR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89525"/>
                  </a:ext>
                </a:extLst>
              </a:tr>
              <a:tr h="293541">
                <a:tc>
                  <a:txBody>
                    <a:bodyPr/>
                    <a:lstStyle/>
                    <a:p>
                      <a:r>
                        <a:rPr lang="en-TR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d.values()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Returns a list containing the values in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d.</a:t>
                      </a:r>
                      <a:endParaRPr lang="en-TR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81459"/>
                  </a:ext>
                </a:extLst>
              </a:tr>
              <a:tr h="293541">
                <a:tc>
                  <a:txBody>
                    <a:bodyPr/>
                    <a:lstStyle/>
                    <a:p>
                      <a:r>
                        <a:rPr lang="en-TR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k in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TR" sz="1200" dirty="0">
                          <a:solidFill>
                            <a:schemeClr val="tx1"/>
                          </a:solidFill>
                        </a:rPr>
                        <a:t>eturns </a:t>
                      </a:r>
                      <a:r>
                        <a:rPr lang="en-TR" sz="1200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en-TR" sz="1200" dirty="0">
                          <a:solidFill>
                            <a:schemeClr val="tx1"/>
                          </a:solidFill>
                        </a:rPr>
                        <a:t> if key </a:t>
                      </a:r>
                      <a:r>
                        <a:rPr lang="en-TR" sz="1200" b="1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TR" sz="1200" dirty="0">
                          <a:solidFill>
                            <a:schemeClr val="tx1"/>
                          </a:solidFill>
                        </a:rPr>
                        <a:t> is in </a:t>
                      </a:r>
                      <a:r>
                        <a:rPr lang="en-TR" sz="1200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T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15603"/>
                  </a:ext>
                </a:extLst>
              </a:tr>
              <a:tr h="293541">
                <a:tc>
                  <a:txBody>
                    <a:bodyPr/>
                    <a:lstStyle/>
                    <a:p>
                      <a:r>
                        <a:rPr lang="en-TR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returns the item in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with key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T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284839"/>
                  </a:ext>
                </a:extLst>
              </a:tr>
              <a:tr h="293541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d.get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k,v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</a:t>
                      </a:r>
                      <a:endParaRPr lang="en-TR" sz="12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d[k]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is in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and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otherwise.</a:t>
                      </a:r>
                      <a:endParaRPr lang="en-TR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49660"/>
                  </a:ext>
                </a:extLst>
              </a:tr>
              <a:tr h="293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d[k]=v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b="1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TR" sz="1200" dirty="0">
                          <a:solidFill>
                            <a:schemeClr val="tx1"/>
                          </a:solidFill>
                        </a:rPr>
                        <a:t> associates the value </a:t>
                      </a:r>
                      <a:r>
                        <a:rPr lang="en-TR" sz="1200" b="1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TR" sz="1200" dirty="0">
                          <a:solidFill>
                            <a:schemeClr val="tx1"/>
                          </a:solidFill>
                        </a:rPr>
                        <a:t> with the key </a:t>
                      </a:r>
                      <a:r>
                        <a:rPr lang="en-TR" sz="1200" b="1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TR" sz="120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TR" sz="1200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TR" sz="1200" dirty="0">
                          <a:solidFill>
                            <a:schemeClr val="tx1"/>
                          </a:solidFill>
                        </a:rPr>
                        <a:t>. If there is already a value associated with </a:t>
                      </a:r>
                      <a:r>
                        <a:rPr lang="en-TR" sz="1200" b="1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TR" sz="1200" dirty="0">
                          <a:solidFill>
                            <a:schemeClr val="tx1"/>
                          </a:solidFill>
                        </a:rPr>
                        <a:t>, that value replaced.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024013"/>
                  </a:ext>
                </a:extLst>
              </a:tr>
              <a:tr h="293541">
                <a:tc>
                  <a:txBody>
                    <a:bodyPr/>
                    <a:lstStyle/>
                    <a:p>
                      <a:r>
                        <a:rPr lang="en-TR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del d[k]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Removes the key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from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T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16758"/>
                  </a:ext>
                </a:extLst>
              </a:tr>
              <a:tr h="293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  <a:r>
                        <a:rPr lang="en-TR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or k in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iterates over the keys in </a:t>
                      </a:r>
                      <a:r>
                        <a:rPr lang="en-US" sz="1200" b="1" noProof="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178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72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CD0B-CD67-424B-84EE-D247E31A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File Examples - revisited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A6CC2-D6F3-894F-B1C2-7D159FA7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0528"/>
            <a:ext cx="8520600" cy="636300"/>
          </a:xfrm>
        </p:spPr>
        <p:txBody>
          <a:bodyPr/>
          <a:lstStyle/>
          <a:p>
            <a:r>
              <a:rPr lang="en-US" dirty="0"/>
              <a:t>﻿TSP problem and solution reading from text file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4E5B3-6BFD-9C46-90D3-210A8150477B}"/>
              </a:ext>
            </a:extLst>
          </p:cNvPr>
          <p:cNvSpPr/>
          <p:nvPr/>
        </p:nvSpPr>
        <p:spPr>
          <a:xfrm>
            <a:off x="221265" y="1826885"/>
            <a:ext cx="3529859" cy="2800767"/>
          </a:xfrm>
          <a:prstGeom prst="rect">
            <a:avLst/>
          </a:prstGeom>
          <a:solidFill>
            <a:schemeClr val="accent4">
              <a:lumMod val="20000"/>
              <a:lumOff val="80000"/>
              <a:alpha val="84000"/>
            </a:schemeClr>
          </a:solidFill>
          <a:effectLst>
            <a:glow rad="228600">
              <a:schemeClr val="accent4">
                <a:lumMod val="40000"/>
                <a:lumOff val="60000"/>
                <a:alpha val="40000"/>
              </a:schemeClr>
            </a:glow>
            <a:outerShdw blurRad="50800" dist="50800" dir="5400000" algn="ctr" rotWithShape="0">
              <a:schemeClr val="accent4">
                <a:lumMod val="60000"/>
                <a:lumOff val="40000"/>
              </a:schemeClr>
            </a:outerShdw>
          </a:effectLst>
        </p:spPr>
        <p:txBody>
          <a:bodyPr wrap="square">
            <a:spAutoFit/>
          </a:bodyPr>
          <a:lstStyle/>
          <a:p>
            <a:pPr defTabSz="194400">
              <a:tabLst>
                <a:tab pos="194400" algn="l"/>
                <a:tab pos="388800" algn="l"/>
              </a:tabLst>
            </a:pPr>
            <a:r>
              <a:rPr lang="en-US" sz="1100" b="1" dirty="0">
                <a:solidFill>
                  <a:srgbClr val="073642"/>
                </a:solidFill>
                <a:latin typeface="Menlo" panose="020B0609030804020204" pitchFamily="49" charset="0"/>
              </a:rPr>
              <a:t>…</a:t>
            </a:r>
            <a:endParaRPr lang="en-US" sz="11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tabLst>
                <a:tab pos="194400" algn="l"/>
                <a:tab pos="388800" algn="l"/>
              </a:tabLst>
            </a:pPr>
            <a:b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100" b="1" dirty="0">
                <a:solidFill>
                  <a:srgbClr val="073642"/>
                </a:solidFill>
                <a:latin typeface="Menlo" panose="020B0609030804020204" pitchFamily="49" charset="0"/>
              </a:rPr>
              <a:t>def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readProblem3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dosyaAdi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):</a:t>
            </a:r>
          </a:p>
          <a:p>
            <a:pPr>
              <a:tabLst>
                <a:tab pos="194400" algn="l"/>
                <a:tab pos="388800" algn="l"/>
              </a:tabLst>
            </a:pP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dosyaProblem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open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dosyaAdi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'r’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pPr>
              <a:tabLst>
                <a:tab pos="194400" algn="l"/>
                <a:tab pos="388800" algn="l"/>
              </a:tabLst>
            </a:pP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icerik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dosyaProblem.read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()</a:t>
            </a:r>
          </a:p>
          <a:p>
            <a:pPr>
              <a:tabLst>
                <a:tab pos="194400" algn="l"/>
                <a:tab pos="388800" algn="l"/>
              </a:tabLst>
            </a:pP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	aa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icerik.split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100" dirty="0">
                <a:solidFill>
                  <a:srgbClr val="CB4B16"/>
                </a:solidFill>
                <a:latin typeface="Menlo" panose="020B0609030804020204" pitchFamily="49" charset="0"/>
              </a:rPr>
              <a:t>\n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pPr>
              <a:tabLst>
                <a:tab pos="194400" algn="l"/>
                <a:tab pos="388800" algn="l"/>
              </a:tabLst>
            </a:pP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	for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in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aa[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6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: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-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2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]:</a:t>
            </a:r>
          </a:p>
          <a:p>
            <a:pPr>
              <a:tabLst>
                <a:tab pos="194400" algn="l"/>
                <a:tab pos="388800" algn="l"/>
              </a:tabLst>
            </a:pP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		bb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a.split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 ‘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pPr>
              <a:tabLst>
                <a:tab pos="194400" algn="l"/>
                <a:tab pos="388800" algn="l"/>
              </a:tabLst>
            </a:pP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		for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in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bb:</a:t>
            </a:r>
          </a:p>
          <a:p>
            <a:pPr>
              <a:tabLst>
                <a:tab pos="193675" algn="l"/>
                <a:tab pos="387350" algn="l"/>
                <a:tab pos="574675" algn="l"/>
              </a:tabLst>
            </a:pPr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			print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(b, end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100" dirty="0">
                <a:solidFill>
                  <a:srgbClr val="CB4B16"/>
                </a:solidFill>
                <a:latin typeface="Menlo" panose="020B0609030804020204" pitchFamily="49" charset="0"/>
              </a:rPr>
              <a:t>\t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pPr>
              <a:tabLst>
                <a:tab pos="194400" algn="l"/>
                <a:tab pos="388800" algn="l"/>
              </a:tabLst>
            </a:pPr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		print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()</a:t>
            </a:r>
          </a:p>
          <a:p>
            <a:pPr>
              <a:tabLst>
                <a:tab pos="194400" algn="l"/>
                <a:tab pos="388800" algn="l"/>
              </a:tabLst>
            </a:pP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dosyaProblem.close</a:t>
            </a:r>
            <a:endParaRPr lang="en-US" sz="11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defTabSz="194400">
              <a:tabLst>
                <a:tab pos="194400" algn="l"/>
                <a:tab pos="388800" algn="l"/>
              </a:tabLst>
            </a:pPr>
            <a:b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dosya1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'./w10b- 1,2 Apr/att48-2.tsp'</a:t>
            </a:r>
            <a:endParaRPr lang="en-US" sz="11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defTabSz="194400">
              <a:tabLst>
                <a:tab pos="194400" algn="l"/>
                <a:tab pos="388800" algn="l"/>
              </a:tabLst>
            </a:pPr>
            <a:b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readProblem2(dosya1)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FDF210-EC24-8749-BE45-6DE7D377C40E}"/>
              </a:ext>
            </a:extLst>
          </p:cNvPr>
          <p:cNvGrpSpPr/>
          <p:nvPr/>
        </p:nvGrpSpPr>
        <p:grpSpPr>
          <a:xfrm>
            <a:off x="3946615" y="1826725"/>
            <a:ext cx="3529859" cy="1934140"/>
            <a:chOff x="3937285" y="1885597"/>
            <a:chExt cx="3529859" cy="19341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86CC2D-500C-2647-BE65-81411746FA2F}"/>
                </a:ext>
              </a:extLst>
            </p:cNvPr>
            <p:cNvSpPr/>
            <p:nvPr/>
          </p:nvSpPr>
          <p:spPr>
            <a:xfrm>
              <a:off x="3937286" y="2126966"/>
              <a:ext cx="3529858" cy="1692771"/>
            </a:xfrm>
            <a:prstGeom prst="rect">
              <a:avLst/>
            </a:prstGeom>
            <a:solidFill>
              <a:schemeClr val="accent5">
                <a:lumMod val="75000"/>
                <a:alpha val="18000"/>
              </a:schemeClr>
            </a:solidFill>
            <a:effectLst>
              <a:glow rad="228600">
                <a:schemeClr val="bg1">
                  <a:lumMod val="9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defTabSz="194400"/>
              <a:r>
                <a:rPr lang="en-US" sz="800" dirty="0">
                  <a:solidFill>
                    <a:srgbClr val="333333"/>
                  </a:solidFill>
                  <a:latin typeface="Menlo" panose="020B0609030804020204" pitchFamily="49" charset="0"/>
                </a:rPr>
                <a:t>NAME : att48</a:t>
              </a:r>
              <a:r>
                <a:rPr lang="en-US" sz="800" b="1" dirty="0">
                  <a:solidFill>
                    <a:srgbClr val="004DD6"/>
                  </a:solidFill>
                  <a:latin typeface="Menlo" panose="020B0609030804020204" pitchFamily="49" charset="0"/>
                </a:rPr>
                <a:t>\n</a:t>
              </a:r>
            </a:p>
            <a:p>
              <a:pPr defTabSz="194400"/>
              <a:r>
                <a:rPr lang="en-US" sz="800" dirty="0">
                  <a:solidFill>
                    <a:srgbClr val="333333"/>
                  </a:solidFill>
                  <a:latin typeface="Menlo" panose="020B0609030804020204" pitchFamily="49" charset="0"/>
                </a:rPr>
                <a:t>COMMENT : 48 capitals of the US (</a:t>
              </a:r>
              <a:r>
                <a:rPr lang="en-US" sz="800" dirty="0" err="1">
                  <a:solidFill>
                    <a:srgbClr val="333333"/>
                  </a:solidFill>
                  <a:latin typeface="Menlo" panose="020B0609030804020204" pitchFamily="49" charset="0"/>
                </a:rPr>
                <a:t>Padberg</a:t>
              </a:r>
              <a:r>
                <a:rPr lang="en-US" sz="800" dirty="0">
                  <a:solidFill>
                    <a:srgbClr val="333333"/>
                  </a:solidFill>
                  <a:latin typeface="Menlo" panose="020B0609030804020204" pitchFamily="49" charset="0"/>
                </a:rPr>
                <a:t>/Rinaldi)</a:t>
              </a:r>
              <a:r>
                <a:rPr lang="en-US" sz="800" b="1" dirty="0">
                  <a:solidFill>
                    <a:srgbClr val="004DD6"/>
                  </a:solidFill>
                  <a:latin typeface="Menlo" panose="020B0609030804020204" pitchFamily="49" charset="0"/>
                </a:rPr>
                <a:t>\n</a:t>
              </a:r>
              <a:endParaRPr lang="en-US" sz="800" dirty="0">
                <a:solidFill>
                  <a:srgbClr val="333333"/>
                </a:solidFill>
                <a:latin typeface="Menlo" panose="020B0609030804020204" pitchFamily="49" charset="0"/>
              </a:endParaRPr>
            </a:p>
            <a:p>
              <a:pPr defTabSz="194400"/>
              <a:r>
                <a:rPr lang="en-US" sz="800" dirty="0">
                  <a:solidFill>
                    <a:srgbClr val="333333"/>
                  </a:solidFill>
                  <a:latin typeface="Menlo" panose="020B0609030804020204" pitchFamily="49" charset="0"/>
                </a:rPr>
                <a:t>TYPE : TSP</a:t>
              </a:r>
              <a:r>
                <a:rPr lang="en-US" sz="800" b="1" dirty="0">
                  <a:solidFill>
                    <a:srgbClr val="004DD6"/>
                  </a:solidFill>
                  <a:latin typeface="Menlo" panose="020B0609030804020204" pitchFamily="49" charset="0"/>
                </a:rPr>
                <a:t>\n</a:t>
              </a:r>
              <a:endParaRPr lang="en-US" sz="800" dirty="0">
                <a:solidFill>
                  <a:srgbClr val="333333"/>
                </a:solidFill>
                <a:latin typeface="Menlo" panose="020B0609030804020204" pitchFamily="49" charset="0"/>
              </a:endParaRPr>
            </a:p>
            <a:p>
              <a:pPr defTabSz="194400"/>
              <a:r>
                <a:rPr lang="en-US" sz="800" dirty="0">
                  <a:solidFill>
                    <a:srgbClr val="333333"/>
                  </a:solidFill>
                  <a:latin typeface="Menlo" panose="020B0609030804020204" pitchFamily="49" charset="0"/>
                </a:rPr>
                <a:t>DIMENSION : 48</a:t>
              </a:r>
              <a:r>
                <a:rPr lang="en-US" sz="800" b="1" dirty="0">
                  <a:solidFill>
                    <a:srgbClr val="004DD6"/>
                  </a:solidFill>
                  <a:latin typeface="Menlo" panose="020B0609030804020204" pitchFamily="49" charset="0"/>
                </a:rPr>
                <a:t>\n</a:t>
              </a:r>
              <a:endParaRPr lang="en-US" sz="800" dirty="0">
                <a:solidFill>
                  <a:srgbClr val="333333"/>
                </a:solidFill>
                <a:latin typeface="Menlo" panose="020B0609030804020204" pitchFamily="49" charset="0"/>
              </a:endParaRPr>
            </a:p>
            <a:p>
              <a:pPr defTabSz="194400"/>
              <a:r>
                <a:rPr lang="en-US" sz="800" dirty="0">
                  <a:solidFill>
                    <a:srgbClr val="333333"/>
                  </a:solidFill>
                  <a:latin typeface="Menlo" panose="020B0609030804020204" pitchFamily="49" charset="0"/>
                </a:rPr>
                <a:t>EDGE_WEIGHT_TYPE : ATT</a:t>
              </a:r>
              <a:r>
                <a:rPr lang="en-US" sz="800" b="1" dirty="0">
                  <a:solidFill>
                    <a:srgbClr val="004DD6"/>
                  </a:solidFill>
                  <a:latin typeface="Menlo" panose="020B0609030804020204" pitchFamily="49" charset="0"/>
                </a:rPr>
                <a:t>\n</a:t>
              </a:r>
              <a:endParaRPr lang="en-US" sz="800" dirty="0">
                <a:solidFill>
                  <a:srgbClr val="333333"/>
                </a:solidFill>
                <a:latin typeface="Menlo" panose="020B0609030804020204" pitchFamily="49" charset="0"/>
              </a:endParaRPr>
            </a:p>
            <a:p>
              <a:pPr defTabSz="194400"/>
              <a:r>
                <a:rPr lang="en-US" sz="800" dirty="0">
                  <a:solidFill>
                    <a:srgbClr val="333333"/>
                  </a:solidFill>
                  <a:latin typeface="Menlo" panose="020B0609030804020204" pitchFamily="49" charset="0"/>
                </a:rPr>
                <a:t>NODE_COORD_SECTION</a:t>
              </a:r>
              <a:r>
                <a:rPr lang="en-US" sz="800" b="1" dirty="0">
                  <a:solidFill>
                    <a:srgbClr val="004DD6"/>
                  </a:solidFill>
                  <a:latin typeface="Menlo" panose="020B0609030804020204" pitchFamily="49" charset="0"/>
                </a:rPr>
                <a:t>\n</a:t>
              </a:r>
              <a:endParaRPr lang="en-US" sz="800" dirty="0">
                <a:solidFill>
                  <a:srgbClr val="333333"/>
                </a:solidFill>
                <a:latin typeface="Menlo" panose="020B0609030804020204" pitchFamily="49" charset="0"/>
              </a:endParaRPr>
            </a:p>
            <a:p>
              <a:pPr defTabSz="194400"/>
              <a:r>
                <a:rPr lang="en-US" sz="800" dirty="0">
                  <a:solidFill>
                    <a:srgbClr val="333333"/>
                  </a:solidFill>
                  <a:latin typeface="Menlo" panose="020B0609030804020204" pitchFamily="49" charset="0"/>
                </a:rPr>
                <a:t>1 6734 1453</a:t>
              </a:r>
              <a:r>
                <a:rPr lang="en-US" sz="800" b="1" dirty="0">
                  <a:solidFill>
                    <a:srgbClr val="004DD6"/>
                  </a:solidFill>
                  <a:latin typeface="Menlo" panose="020B0609030804020204" pitchFamily="49" charset="0"/>
                </a:rPr>
                <a:t>\n</a:t>
              </a:r>
              <a:endParaRPr lang="en-US" sz="800" dirty="0">
                <a:solidFill>
                  <a:srgbClr val="333333"/>
                </a:solidFill>
                <a:latin typeface="Menlo" panose="020B0609030804020204" pitchFamily="49" charset="0"/>
              </a:endParaRPr>
            </a:p>
            <a:p>
              <a:pPr defTabSz="194400"/>
              <a:r>
                <a:rPr lang="en-US" sz="800" dirty="0">
                  <a:solidFill>
                    <a:srgbClr val="333333"/>
                  </a:solidFill>
                  <a:latin typeface="Menlo" panose="020B0609030804020204" pitchFamily="49" charset="0"/>
                </a:rPr>
                <a:t>2 2233 10</a:t>
              </a:r>
              <a:r>
                <a:rPr lang="en-US" sz="800" b="1" dirty="0">
                  <a:solidFill>
                    <a:srgbClr val="004DD6"/>
                  </a:solidFill>
                  <a:latin typeface="Menlo" panose="020B0609030804020204" pitchFamily="49" charset="0"/>
                </a:rPr>
                <a:t>\n</a:t>
              </a:r>
              <a:endParaRPr lang="en-US" sz="800" dirty="0">
                <a:solidFill>
                  <a:srgbClr val="333333"/>
                </a:solidFill>
                <a:latin typeface="Menlo" panose="020B0609030804020204" pitchFamily="49" charset="0"/>
              </a:endParaRPr>
            </a:p>
            <a:p>
              <a:pPr defTabSz="194400"/>
              <a:r>
                <a:rPr lang="en-US" sz="800" dirty="0">
                  <a:solidFill>
                    <a:srgbClr val="333333"/>
                  </a:solidFill>
                  <a:latin typeface="Menlo" panose="020B0609030804020204" pitchFamily="49" charset="0"/>
                </a:rPr>
                <a:t>3 5530 1424</a:t>
              </a:r>
              <a:r>
                <a:rPr lang="en-US" sz="800" b="1" dirty="0">
                  <a:solidFill>
                    <a:srgbClr val="004DD6"/>
                  </a:solidFill>
                  <a:latin typeface="Menlo" panose="020B0609030804020204" pitchFamily="49" charset="0"/>
                </a:rPr>
                <a:t>\n</a:t>
              </a:r>
              <a:endParaRPr lang="en-US" sz="800" dirty="0">
                <a:solidFill>
                  <a:srgbClr val="333333"/>
                </a:solidFill>
                <a:latin typeface="Menlo" panose="020B0609030804020204" pitchFamily="49" charset="0"/>
              </a:endParaRPr>
            </a:p>
            <a:p>
              <a:pPr defTabSz="194400"/>
              <a:r>
                <a:rPr lang="en-US" sz="800" dirty="0">
                  <a:solidFill>
                    <a:srgbClr val="333333"/>
                  </a:solidFill>
                  <a:latin typeface="Menlo" panose="020B0609030804020204" pitchFamily="49" charset="0"/>
                </a:rPr>
                <a:t>…</a:t>
              </a:r>
            </a:p>
            <a:p>
              <a:pPr defTabSz="194400"/>
              <a:r>
                <a:rPr lang="en-US" sz="800" dirty="0">
                  <a:solidFill>
                    <a:srgbClr val="333333"/>
                  </a:solidFill>
                  <a:latin typeface="Menlo" panose="020B0609030804020204" pitchFamily="49" charset="0"/>
                </a:rPr>
                <a:t>47 5185 3258</a:t>
              </a:r>
              <a:r>
                <a:rPr lang="en-US" sz="800" b="1" dirty="0">
                  <a:solidFill>
                    <a:srgbClr val="004DD6"/>
                  </a:solidFill>
                  <a:latin typeface="Menlo" panose="020B0609030804020204" pitchFamily="49" charset="0"/>
                </a:rPr>
                <a:t>\n</a:t>
              </a:r>
              <a:endParaRPr lang="en-US" sz="800" dirty="0">
                <a:solidFill>
                  <a:srgbClr val="333333"/>
                </a:solidFill>
                <a:latin typeface="Menlo" panose="020B0609030804020204" pitchFamily="49" charset="0"/>
              </a:endParaRPr>
            </a:p>
            <a:p>
              <a:pPr defTabSz="194400"/>
              <a:r>
                <a:rPr lang="en-US" sz="800" dirty="0">
                  <a:solidFill>
                    <a:srgbClr val="333333"/>
                  </a:solidFill>
                  <a:latin typeface="Menlo" panose="020B0609030804020204" pitchFamily="49" charset="0"/>
                </a:rPr>
                <a:t>48 3023 1942</a:t>
              </a:r>
              <a:r>
                <a:rPr lang="en-US" sz="800" b="1" dirty="0">
                  <a:solidFill>
                    <a:srgbClr val="004DD6"/>
                  </a:solidFill>
                  <a:latin typeface="Menlo" panose="020B0609030804020204" pitchFamily="49" charset="0"/>
                </a:rPr>
                <a:t>\n</a:t>
              </a:r>
              <a:endParaRPr lang="en-US" sz="800" dirty="0">
                <a:solidFill>
                  <a:srgbClr val="333333"/>
                </a:solidFill>
                <a:latin typeface="Menlo" panose="020B0609030804020204" pitchFamily="49" charset="0"/>
              </a:endParaRPr>
            </a:p>
            <a:p>
              <a:pPr defTabSz="194400"/>
              <a:r>
                <a:rPr lang="en-US" sz="800" dirty="0">
                  <a:solidFill>
                    <a:srgbClr val="333333"/>
                  </a:solidFill>
                  <a:latin typeface="Menlo" panose="020B0609030804020204" pitchFamily="49" charset="0"/>
                </a:rPr>
                <a:t>EOF</a:t>
              </a:r>
              <a:r>
                <a:rPr lang="en-US" sz="800" b="1" dirty="0">
                  <a:solidFill>
                    <a:srgbClr val="004DD6"/>
                  </a:solidFill>
                  <a:latin typeface="Menlo" panose="020B0609030804020204" pitchFamily="49" charset="0"/>
                </a:rPr>
                <a:t>\n</a:t>
              </a:r>
              <a:endParaRPr lang="en-US" sz="800" dirty="0">
                <a:solidFill>
                  <a:srgbClr val="333333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6BC2FF-A83D-B24D-A708-64DB8D1862FA}"/>
                </a:ext>
              </a:extLst>
            </p:cNvPr>
            <p:cNvSpPr/>
            <p:nvPr/>
          </p:nvSpPr>
          <p:spPr>
            <a:xfrm>
              <a:off x="3937285" y="1885597"/>
              <a:ext cx="3529857" cy="24622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effectLst>
              <a:glow rad="228600">
                <a:schemeClr val="accent5">
                  <a:lumMod val="40000"/>
                  <a:lumOff val="60000"/>
                  <a:alpha val="40000"/>
                </a:schemeClr>
              </a:glow>
              <a:outerShdw blurRad="50800" dist="50800" dir="5400000" algn="ctr" rotWithShape="0">
                <a:schemeClr val="accent4">
                  <a:lumMod val="60000"/>
                  <a:lumOff val="4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defTabSz="194400"/>
              <a:r>
                <a:rPr lang="en-US" sz="1000" dirty="0">
                  <a:solidFill>
                    <a:srgbClr val="333333"/>
                  </a:solidFill>
                  <a:latin typeface="Menlo" panose="020B0609030804020204" pitchFamily="49" charset="0"/>
                </a:rPr>
                <a:t>./w10b- 1,2 Apr/att48-2.tsp</a:t>
              </a:r>
              <a:endParaRPr lang="en-TR" sz="1000" dirty="0">
                <a:solidFill>
                  <a:srgbClr val="333333"/>
                </a:solidFill>
                <a:latin typeface="Menlo" panose="020B0609030804020204" pitchFamily="49" charset="0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071E4A-818B-3447-9E8C-0669E9DEF503}"/>
              </a:ext>
            </a:extLst>
          </p:cNvPr>
          <p:cNvGraphicFramePr>
            <a:graphicFrameLocks noGrp="1"/>
          </p:cNvGraphicFramePr>
          <p:nvPr/>
        </p:nvGraphicFramePr>
        <p:xfrm>
          <a:off x="4430906" y="2360855"/>
          <a:ext cx="3424333" cy="1835302"/>
        </p:xfrm>
        <a:graphic>
          <a:graphicData uri="http://schemas.openxmlformats.org/drawingml/2006/table">
            <a:tbl>
              <a:tblPr firstCol="1" bandRow="1">
                <a:effectLst>
                  <a:outerShdw blurRad="50800" dist="38100" dir="8100000" sx="102000" sy="102000" algn="tr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215403">
                  <a:extLst>
                    <a:ext uri="{9D8B030D-6E8A-4147-A177-3AD203B41FA5}">
                      <a16:colId xmlns:a16="http://schemas.microsoft.com/office/drawing/2014/main" val="1960557933"/>
                    </a:ext>
                  </a:extLst>
                </a:gridCol>
                <a:gridCol w="3208930">
                  <a:extLst>
                    <a:ext uri="{9D8B030D-6E8A-4147-A177-3AD203B41FA5}">
                      <a16:colId xmlns:a16="http://schemas.microsoft.com/office/drawing/2014/main" val="2455036166"/>
                    </a:ext>
                  </a:extLst>
                </a:gridCol>
              </a:tblGrid>
              <a:tr h="137956">
                <a:tc>
                  <a:txBody>
                    <a:bodyPr/>
                    <a:lstStyle/>
                    <a:p>
                      <a:pPr algn="ctr"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NAME : att48 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1326231454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ctr"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COMMENT : 48 capitals of the US (</a:t>
                      </a:r>
                      <a:r>
                        <a:rPr lang="en-US" sz="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Padberg</a:t>
                      </a:r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/Rinaldi)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2298996893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ctr"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TYPE : TSP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807532853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ctr"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DIMENSION : 48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250118478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ctr"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EDGE_WEIGHT_TYPE : ATT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1667709703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ctr"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NODE_COORD_SECTION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2582387791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ctr"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1 6734 1453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267695077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ctr"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2 2233 10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2632470099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ctr"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3 5530 1424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1281723118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ctr"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3761953311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ctr"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52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47 5185 3258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450824184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ctr"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53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48 3023 1942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1965688405"/>
                  </a:ext>
                </a:extLst>
              </a:tr>
              <a:tr h="179830">
                <a:tc>
                  <a:txBody>
                    <a:bodyPr/>
                    <a:lstStyle/>
                    <a:p>
                      <a:pPr marL="0" marR="0" lvl="0" indent="0" algn="ctr" defTabSz="19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54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9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EOF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372868138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87AAC02-B6CE-D342-BCC8-C8CE40EF5CAB}"/>
              </a:ext>
            </a:extLst>
          </p:cNvPr>
          <p:cNvSpPr/>
          <p:nvPr/>
        </p:nvSpPr>
        <p:spPr>
          <a:xfrm>
            <a:off x="6580591" y="2757969"/>
            <a:ext cx="1575665" cy="2308324"/>
          </a:xfrm>
          <a:prstGeom prst="rect">
            <a:avLst/>
          </a:prstGeom>
          <a:solidFill>
            <a:schemeClr val="tx1">
              <a:alpha val="71000"/>
            </a:schemeClr>
          </a:solidFill>
          <a:effectLst>
            <a:glow rad="228600">
              <a:schemeClr val="bg1">
                <a:lumMod val="9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1       6734    1453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2       2233    10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3       5530    1424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4       401     841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5       3082    1644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6       7608    4458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7       7573    3716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…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39      3484    2829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40      6271    2135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41      4985    140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42      1916    1569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43      7280    4899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44      7509    3239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45      10      2676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46      6807    2993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47      5185    3258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48      3023    1942</a:t>
            </a:r>
          </a:p>
        </p:txBody>
      </p:sp>
    </p:spTree>
    <p:extLst>
      <p:ext uri="{BB962C8B-B14F-4D97-AF65-F5344CB8AC3E}">
        <p14:creationId xmlns:p14="http://schemas.microsoft.com/office/powerpoint/2010/main" val="303637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CD0B-CD67-424B-84EE-D247E31A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File Examples - revisited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4E5B3-6BFD-9C46-90D3-210A8150477B}"/>
              </a:ext>
            </a:extLst>
          </p:cNvPr>
          <p:cNvSpPr/>
          <p:nvPr/>
        </p:nvSpPr>
        <p:spPr>
          <a:xfrm>
            <a:off x="164522" y="935150"/>
            <a:ext cx="5186702" cy="4555093"/>
          </a:xfrm>
          <a:prstGeom prst="rect">
            <a:avLst/>
          </a:prstGeom>
          <a:solidFill>
            <a:schemeClr val="accent4">
              <a:lumMod val="20000"/>
              <a:lumOff val="80000"/>
              <a:alpha val="84000"/>
            </a:schemeClr>
          </a:solidFill>
          <a:effectLst>
            <a:glow rad="228600">
              <a:schemeClr val="accent4">
                <a:lumMod val="40000"/>
                <a:lumOff val="60000"/>
                <a:alpha val="40000"/>
              </a:schemeClr>
            </a:glow>
            <a:outerShdw blurRad="50800" dist="50800" dir="5400000" algn="ctr" rotWithShape="0">
              <a:schemeClr val="accent4">
                <a:lumMod val="60000"/>
                <a:lumOff val="40000"/>
              </a:schemeClr>
            </a:outerShdw>
          </a:effectLst>
        </p:spPr>
        <p:txBody>
          <a:bodyPr wrap="square">
            <a:spAutoFit/>
          </a:bodyPr>
          <a:lstStyle/>
          <a:p>
            <a:pPr defTabSz="194400"/>
            <a:b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000" b="1" dirty="0">
                <a:solidFill>
                  <a:srgbClr val="073642"/>
                </a:solidFill>
                <a:latin typeface="Menlo" panose="020B0609030804020204" pitchFamily="49" charset="0"/>
              </a:rPr>
              <a:t>def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268BD2"/>
                </a:solidFill>
                <a:latin typeface="Menlo" panose="020B0609030804020204" pitchFamily="49" charset="0"/>
              </a:rPr>
              <a:t>readProblem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333333"/>
                </a:solidFill>
                <a:latin typeface="Menlo" panose="020B0609030804020204" pitchFamily="49" charset="0"/>
              </a:rPr>
              <a:t>dosyaAdi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):</a:t>
            </a:r>
          </a:p>
          <a:p>
            <a:pPr defTabSz="194400"/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333333"/>
                </a:solidFill>
                <a:latin typeface="Menlo" panose="020B0609030804020204" pitchFamily="49" charset="0"/>
              </a:rPr>
              <a:t>dosyaProblem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268BD2"/>
                </a:solidFill>
                <a:latin typeface="Menlo" panose="020B0609030804020204" pitchFamily="49" charset="0"/>
              </a:rPr>
              <a:t>open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333333"/>
                </a:solidFill>
                <a:latin typeface="Menlo" panose="020B0609030804020204" pitchFamily="49" charset="0"/>
              </a:rPr>
              <a:t>dosyaAdi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,</a:t>
            </a:r>
            <a:r>
              <a:rPr lang="en-US" sz="1000" dirty="0">
                <a:solidFill>
                  <a:srgbClr val="2AA198"/>
                </a:solidFill>
                <a:latin typeface="Menlo" panose="020B0609030804020204" pitchFamily="49" charset="0"/>
              </a:rPr>
              <a:t>'r’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pPr defTabSz="194400"/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333333"/>
                </a:solidFill>
                <a:latin typeface="Menlo" panose="020B0609030804020204" pitchFamily="49" charset="0"/>
              </a:rPr>
              <a:t>icerik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333333"/>
                </a:solidFill>
                <a:latin typeface="Menlo" panose="020B0609030804020204" pitchFamily="49" charset="0"/>
              </a:rPr>
              <a:t>dosyaProblem.read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()</a:t>
            </a:r>
          </a:p>
          <a:p>
            <a:pPr defTabSz="194400"/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	aa </a:t>
            </a:r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333333"/>
                </a:solidFill>
                <a:latin typeface="Menlo" panose="020B0609030804020204" pitchFamily="49" charset="0"/>
              </a:rPr>
              <a:t>icerik.split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000" dirty="0">
                <a:solidFill>
                  <a:srgbClr val="CB4B16"/>
                </a:solidFill>
                <a:latin typeface="Menlo" panose="020B0609030804020204" pitchFamily="49" charset="0"/>
              </a:rPr>
              <a:t>\n</a:t>
            </a:r>
            <a:r>
              <a:rPr lang="en-US" sz="10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pPr defTabSz="194400"/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	data </a:t>
            </a:r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[]</a:t>
            </a:r>
          </a:p>
          <a:p>
            <a:pPr defTabSz="194400"/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	for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in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aa[</a:t>
            </a:r>
            <a:r>
              <a:rPr lang="en-US" sz="1000" dirty="0">
                <a:solidFill>
                  <a:srgbClr val="D33682"/>
                </a:solidFill>
                <a:latin typeface="Menlo" panose="020B0609030804020204" pitchFamily="49" charset="0"/>
              </a:rPr>
              <a:t>6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:</a:t>
            </a:r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-</a:t>
            </a:r>
            <a:r>
              <a:rPr lang="en-US" sz="1000" dirty="0">
                <a:solidFill>
                  <a:srgbClr val="D33682"/>
                </a:solidFill>
                <a:latin typeface="Menlo" panose="020B0609030804020204" pitchFamily="49" charset="0"/>
              </a:rPr>
              <a:t>2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]:</a:t>
            </a:r>
          </a:p>
          <a:p>
            <a:pPr defTabSz="194400"/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		bb</a:t>
            </a:r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000" dirty="0" err="1">
                <a:solidFill>
                  <a:srgbClr val="333333"/>
                </a:solidFill>
                <a:latin typeface="Menlo" panose="020B0609030804020204" pitchFamily="49" charset="0"/>
              </a:rPr>
              <a:t>a.split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2AA198"/>
                </a:solidFill>
                <a:latin typeface="Menlo" panose="020B0609030804020204" pitchFamily="49" charset="0"/>
              </a:rPr>
              <a:t>' ‘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pPr defTabSz="194400"/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		</a:t>
            </a:r>
            <a:r>
              <a:rPr lang="en-US" sz="1000" dirty="0" err="1">
                <a:solidFill>
                  <a:srgbClr val="333333"/>
                </a:solidFill>
                <a:latin typeface="Menlo" panose="020B0609030804020204" pitchFamily="49" charset="0"/>
              </a:rPr>
              <a:t>satir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[]</a:t>
            </a:r>
          </a:p>
          <a:p>
            <a:pPr defTabSz="194400"/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		for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in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bb:</a:t>
            </a:r>
          </a:p>
          <a:p>
            <a:pPr defTabSz="194400"/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			</a:t>
            </a:r>
            <a:r>
              <a:rPr lang="en-US" sz="1000" dirty="0" err="1">
                <a:solidFill>
                  <a:srgbClr val="333333"/>
                </a:solidFill>
                <a:latin typeface="Menlo" panose="020B0609030804020204" pitchFamily="49" charset="0"/>
              </a:rPr>
              <a:t>satir.append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int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(b))</a:t>
            </a:r>
          </a:p>
          <a:p>
            <a:pPr defTabSz="194400"/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			</a:t>
            </a:r>
            <a:r>
              <a:rPr lang="en-US" sz="1000" dirty="0" err="1">
                <a:solidFill>
                  <a:srgbClr val="333333"/>
                </a:solidFill>
                <a:latin typeface="Menlo" panose="020B0609030804020204" pitchFamily="49" charset="0"/>
              </a:rPr>
              <a:t>data.append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333333"/>
                </a:solidFill>
                <a:latin typeface="Menlo" panose="020B0609030804020204" pitchFamily="49" charset="0"/>
              </a:rPr>
              <a:t>satir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pPr defTabSz="194400"/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333333"/>
                </a:solidFill>
                <a:latin typeface="Menlo" panose="020B0609030804020204" pitchFamily="49" charset="0"/>
              </a:rPr>
              <a:t>dosyaProblem.close</a:t>
            </a:r>
            <a:endParaRPr lang="en-US" sz="1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defTabSz="194400"/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	return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</a:p>
          <a:p>
            <a:pPr defTabSz="194400"/>
            <a:endParaRPr lang="en-US" sz="1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defTabSz="194400"/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dosya1 </a:t>
            </a:r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2AA198"/>
                </a:solidFill>
                <a:latin typeface="Menlo" panose="020B0609030804020204" pitchFamily="49" charset="0"/>
              </a:rPr>
              <a:t>'w13b- 22, 23 Apr/att48-2.tsp'</a:t>
            </a:r>
            <a:b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000" dirty="0" err="1">
                <a:solidFill>
                  <a:srgbClr val="333333"/>
                </a:solidFill>
                <a:latin typeface="Menlo" panose="020B0609030804020204" pitchFamily="49" charset="0"/>
              </a:rPr>
              <a:t>veriler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333333"/>
                </a:solidFill>
                <a:latin typeface="Menlo" panose="020B0609030804020204" pitchFamily="49" charset="0"/>
              </a:rPr>
              <a:t>readProblem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(dosya1)</a:t>
            </a:r>
          </a:p>
          <a:p>
            <a:pPr defTabSz="194400"/>
            <a:b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000" dirty="0" err="1">
                <a:solidFill>
                  <a:srgbClr val="333333"/>
                </a:solidFill>
                <a:latin typeface="Menlo" panose="020B0609030804020204" pitchFamily="49" charset="0"/>
              </a:rPr>
              <a:t>verilerD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{}</a:t>
            </a:r>
          </a:p>
          <a:p>
            <a:pPr defTabSz="194400"/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for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v </a:t>
            </a:r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in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333333"/>
                </a:solidFill>
                <a:latin typeface="Menlo" panose="020B0609030804020204" pitchFamily="49" charset="0"/>
              </a:rPr>
              <a:t>veriler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:</a:t>
            </a:r>
          </a:p>
          <a:p>
            <a:pPr defTabSz="194400"/>
            <a:r>
              <a:rPr lang="en-US" sz="1000" dirty="0" err="1">
                <a:solidFill>
                  <a:srgbClr val="333333"/>
                </a:solidFill>
                <a:latin typeface="Menlo" panose="020B0609030804020204" pitchFamily="49" charset="0"/>
              </a:rPr>
              <a:t>verilerD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[v[</a:t>
            </a:r>
            <a:r>
              <a:rPr lang="en-US" sz="10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]]</a:t>
            </a:r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v[</a:t>
            </a:r>
            <a:r>
              <a:rPr lang="en-US" sz="1000" dirty="0">
                <a:solidFill>
                  <a:srgbClr val="D33682"/>
                </a:solidFill>
                <a:latin typeface="Menlo" panose="020B0609030804020204" pitchFamily="49" charset="0"/>
              </a:rPr>
              <a:t>1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:]</a:t>
            </a:r>
          </a:p>
          <a:p>
            <a:pPr defTabSz="194400"/>
            <a:b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000" b="1" dirty="0">
                <a:solidFill>
                  <a:srgbClr val="073642"/>
                </a:solidFill>
                <a:latin typeface="Menlo" panose="020B0609030804020204" pitchFamily="49" charset="0"/>
              </a:rPr>
              <a:t>def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268BD2"/>
                </a:solidFill>
                <a:latin typeface="Menlo" panose="020B0609030804020204" pitchFamily="49" charset="0"/>
              </a:rPr>
              <a:t>uzaklik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333333"/>
                </a:solidFill>
                <a:latin typeface="Menlo" panose="020B0609030804020204" pitchFamily="49" charset="0"/>
              </a:rPr>
              <a:t>a,b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):</a:t>
            </a:r>
          </a:p>
          <a:p>
            <a:pPr defTabSz="194400"/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	return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((a[</a:t>
            </a:r>
            <a:r>
              <a:rPr lang="en-US" sz="10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]</a:t>
            </a:r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-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b[</a:t>
            </a:r>
            <a:r>
              <a:rPr lang="en-US" sz="10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])</a:t>
            </a:r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**</a:t>
            </a:r>
            <a:r>
              <a:rPr lang="en-US" sz="1000" dirty="0">
                <a:solidFill>
                  <a:srgbClr val="D33682"/>
                </a:solidFill>
                <a:latin typeface="Menlo" panose="020B0609030804020204" pitchFamily="49" charset="0"/>
              </a:rPr>
              <a:t>2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+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(a[</a:t>
            </a:r>
            <a:r>
              <a:rPr lang="en-US" sz="1000" dirty="0">
                <a:solidFill>
                  <a:srgbClr val="D33682"/>
                </a:solidFill>
                <a:latin typeface="Menlo" panose="020B0609030804020204" pitchFamily="49" charset="0"/>
              </a:rPr>
              <a:t>1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]</a:t>
            </a:r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-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b[</a:t>
            </a:r>
            <a:r>
              <a:rPr lang="en-US" sz="1000" dirty="0">
                <a:solidFill>
                  <a:srgbClr val="D33682"/>
                </a:solidFill>
                <a:latin typeface="Menlo" panose="020B0609030804020204" pitchFamily="49" charset="0"/>
              </a:rPr>
              <a:t>1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])</a:t>
            </a:r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**</a:t>
            </a:r>
            <a:r>
              <a:rPr lang="en-US" sz="1000" dirty="0">
                <a:solidFill>
                  <a:srgbClr val="D33682"/>
                </a:solidFill>
                <a:latin typeface="Menlo" panose="020B0609030804020204" pitchFamily="49" charset="0"/>
              </a:rPr>
              <a:t>2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000" dirty="0">
                <a:solidFill>
                  <a:srgbClr val="859900"/>
                </a:solidFill>
                <a:latin typeface="Menlo" panose="020B0609030804020204" pitchFamily="49" charset="0"/>
              </a:rPr>
              <a:t>**</a:t>
            </a:r>
            <a:r>
              <a:rPr lang="en-US" sz="1000" dirty="0">
                <a:solidFill>
                  <a:srgbClr val="D33682"/>
                </a:solidFill>
                <a:latin typeface="Menlo" panose="020B0609030804020204" pitchFamily="49" charset="0"/>
              </a:rPr>
              <a:t>.5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defTabSz="194400"/>
            <a:b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000" dirty="0">
                <a:solidFill>
                  <a:srgbClr val="268BD2"/>
                </a:solidFill>
                <a:latin typeface="Menlo" panose="020B0609030804020204" pitchFamily="49" charset="0"/>
              </a:rPr>
              <a:t>print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333333"/>
                </a:solidFill>
                <a:latin typeface="Menlo" panose="020B0609030804020204" pitchFamily="49" charset="0"/>
              </a:rPr>
              <a:t>verilerD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000" dirty="0">
                <a:solidFill>
                  <a:srgbClr val="D33682"/>
                </a:solidFill>
                <a:latin typeface="Menlo" panose="020B0609030804020204" pitchFamily="49" charset="0"/>
              </a:rPr>
              <a:t>4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])</a:t>
            </a:r>
          </a:p>
          <a:p>
            <a:pPr defTabSz="194400"/>
            <a:r>
              <a:rPr lang="en-US" sz="1000" dirty="0">
                <a:solidFill>
                  <a:srgbClr val="268BD2"/>
                </a:solidFill>
                <a:latin typeface="Menlo" panose="020B0609030804020204" pitchFamily="49" charset="0"/>
              </a:rPr>
              <a:t>print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333333"/>
                </a:solidFill>
                <a:latin typeface="Menlo" panose="020B0609030804020204" pitchFamily="49" charset="0"/>
              </a:rPr>
              <a:t>uzaklik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333333"/>
                </a:solidFill>
                <a:latin typeface="Menlo" panose="020B0609030804020204" pitchFamily="49" charset="0"/>
              </a:rPr>
              <a:t>verilerD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000" dirty="0">
                <a:solidFill>
                  <a:srgbClr val="D33682"/>
                </a:solidFill>
                <a:latin typeface="Menlo" panose="020B0609030804020204" pitchFamily="49" charset="0"/>
              </a:rPr>
              <a:t>3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], </a:t>
            </a:r>
            <a:r>
              <a:rPr lang="en-US" sz="1000" dirty="0" err="1">
                <a:solidFill>
                  <a:srgbClr val="333333"/>
                </a:solidFill>
                <a:latin typeface="Menlo" panose="020B0609030804020204" pitchFamily="49" charset="0"/>
              </a:rPr>
              <a:t>verilerD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000" dirty="0">
                <a:solidFill>
                  <a:srgbClr val="D33682"/>
                </a:solidFill>
                <a:latin typeface="Menlo" panose="020B0609030804020204" pitchFamily="49" charset="0"/>
              </a:rPr>
              <a:t>4</a:t>
            </a:r>
            <a:r>
              <a:rPr lang="en-US" sz="1000" dirty="0">
                <a:solidFill>
                  <a:srgbClr val="333333"/>
                </a:solidFill>
                <a:latin typeface="Menlo" panose="020B0609030804020204" pitchFamily="49" charset="0"/>
              </a:rPr>
              <a:t>]))</a:t>
            </a:r>
          </a:p>
          <a:p>
            <a:pPr defTabSz="194400"/>
            <a:endParaRPr lang="en-US" sz="1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defTabSz="194400"/>
            <a:r>
              <a:rPr lang="en-US" sz="1000" dirty="0" err="1">
                <a:solidFill>
                  <a:srgbClr val="333333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rota</a:t>
            </a:r>
            <a:r>
              <a:rPr lang="en-US" sz="1000" dirty="0">
                <a:solidFill>
                  <a:srgbClr val="333333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8599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=</a:t>
            </a:r>
            <a:r>
              <a:rPr lang="en-US" sz="1000" dirty="0">
                <a:solidFill>
                  <a:srgbClr val="333333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[</a:t>
            </a:r>
            <a:r>
              <a:rPr lang="en-US" sz="1000" dirty="0">
                <a:solidFill>
                  <a:srgbClr val="D33682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1</a:t>
            </a:r>
            <a:r>
              <a:rPr lang="en-US" sz="1000" dirty="0">
                <a:solidFill>
                  <a:srgbClr val="333333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,</a:t>
            </a:r>
            <a:r>
              <a:rPr lang="en-US" sz="1000" dirty="0">
                <a:solidFill>
                  <a:srgbClr val="D33682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5</a:t>
            </a:r>
            <a:r>
              <a:rPr lang="en-US" sz="1000" dirty="0">
                <a:solidFill>
                  <a:srgbClr val="333333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,</a:t>
            </a:r>
            <a:r>
              <a:rPr lang="en-US" sz="1000" dirty="0">
                <a:solidFill>
                  <a:srgbClr val="D33682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2</a:t>
            </a:r>
            <a:r>
              <a:rPr lang="en-US" sz="1000" dirty="0">
                <a:solidFill>
                  <a:srgbClr val="333333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,</a:t>
            </a:r>
            <a:r>
              <a:rPr lang="en-US" sz="1000" dirty="0">
                <a:solidFill>
                  <a:srgbClr val="D33682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4</a:t>
            </a:r>
            <a:r>
              <a:rPr lang="en-US" sz="1000" dirty="0">
                <a:solidFill>
                  <a:srgbClr val="333333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,</a:t>
            </a:r>
            <a:r>
              <a:rPr lang="en-US" sz="1000" dirty="0">
                <a:solidFill>
                  <a:srgbClr val="D33682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7</a:t>
            </a:r>
            <a:r>
              <a:rPr lang="en-US" sz="1000" dirty="0">
                <a:solidFill>
                  <a:srgbClr val="333333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,</a:t>
            </a:r>
            <a:r>
              <a:rPr lang="en-US" sz="1000" dirty="0">
                <a:solidFill>
                  <a:srgbClr val="D33682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1</a:t>
            </a:r>
            <a:r>
              <a:rPr lang="en-US" sz="1000" dirty="0">
                <a:solidFill>
                  <a:srgbClr val="333333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86CC2D-500C-2647-BE65-81411746FA2F}"/>
              </a:ext>
            </a:extLst>
          </p:cNvPr>
          <p:cNvSpPr/>
          <p:nvPr/>
        </p:nvSpPr>
        <p:spPr>
          <a:xfrm>
            <a:off x="5603494" y="1614037"/>
            <a:ext cx="3529858" cy="1692771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effectLst>
            <a:glow rad="228600">
              <a:schemeClr val="bg1">
                <a:lumMod val="9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defTabSz="194400"/>
            <a:r>
              <a:rPr lang="en-US" sz="800" dirty="0">
                <a:solidFill>
                  <a:srgbClr val="333333"/>
                </a:solidFill>
                <a:latin typeface="Menlo" panose="020B0609030804020204" pitchFamily="49" charset="0"/>
              </a:rPr>
              <a:t>NAME : att48</a:t>
            </a:r>
            <a:r>
              <a:rPr lang="en-US" sz="800" b="1" dirty="0">
                <a:solidFill>
                  <a:srgbClr val="004DD6"/>
                </a:solidFill>
                <a:latin typeface="Menlo" panose="020B0609030804020204" pitchFamily="49" charset="0"/>
              </a:rPr>
              <a:t>\n</a:t>
            </a:r>
          </a:p>
          <a:p>
            <a:pPr defTabSz="194400"/>
            <a:r>
              <a:rPr lang="en-US" sz="800" dirty="0">
                <a:solidFill>
                  <a:srgbClr val="333333"/>
                </a:solidFill>
                <a:latin typeface="Menlo" panose="020B0609030804020204" pitchFamily="49" charset="0"/>
              </a:rPr>
              <a:t>COMMENT : 48 capitals of the US (</a:t>
            </a:r>
            <a:r>
              <a:rPr lang="en-US" sz="800" dirty="0" err="1">
                <a:solidFill>
                  <a:srgbClr val="333333"/>
                </a:solidFill>
                <a:latin typeface="Menlo" panose="020B0609030804020204" pitchFamily="49" charset="0"/>
              </a:rPr>
              <a:t>Padberg</a:t>
            </a:r>
            <a:r>
              <a:rPr lang="en-US" sz="800" dirty="0">
                <a:solidFill>
                  <a:srgbClr val="333333"/>
                </a:solidFill>
                <a:latin typeface="Menlo" panose="020B0609030804020204" pitchFamily="49" charset="0"/>
              </a:rPr>
              <a:t>/Rinaldi)</a:t>
            </a:r>
            <a:r>
              <a:rPr lang="en-US" sz="800" b="1" dirty="0">
                <a:solidFill>
                  <a:srgbClr val="004DD6"/>
                </a:solidFill>
                <a:latin typeface="Menlo" panose="020B0609030804020204" pitchFamily="49" charset="0"/>
              </a:rPr>
              <a:t>\n</a:t>
            </a:r>
            <a:endParaRPr lang="en-US" sz="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defTabSz="194400"/>
            <a:r>
              <a:rPr lang="en-US" sz="800" dirty="0">
                <a:solidFill>
                  <a:srgbClr val="333333"/>
                </a:solidFill>
                <a:latin typeface="Menlo" panose="020B0609030804020204" pitchFamily="49" charset="0"/>
              </a:rPr>
              <a:t>TYPE : TSP</a:t>
            </a:r>
            <a:r>
              <a:rPr lang="en-US" sz="800" b="1" dirty="0">
                <a:solidFill>
                  <a:srgbClr val="004DD6"/>
                </a:solidFill>
                <a:latin typeface="Menlo" panose="020B0609030804020204" pitchFamily="49" charset="0"/>
              </a:rPr>
              <a:t>\n</a:t>
            </a:r>
            <a:endParaRPr lang="en-US" sz="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defTabSz="194400"/>
            <a:r>
              <a:rPr lang="en-US" sz="800" dirty="0">
                <a:solidFill>
                  <a:srgbClr val="333333"/>
                </a:solidFill>
                <a:latin typeface="Menlo" panose="020B0609030804020204" pitchFamily="49" charset="0"/>
              </a:rPr>
              <a:t>DIMENSION : 48</a:t>
            </a:r>
            <a:r>
              <a:rPr lang="en-US" sz="800" b="1" dirty="0">
                <a:solidFill>
                  <a:srgbClr val="004DD6"/>
                </a:solidFill>
                <a:latin typeface="Menlo" panose="020B0609030804020204" pitchFamily="49" charset="0"/>
              </a:rPr>
              <a:t>\n</a:t>
            </a:r>
            <a:endParaRPr lang="en-US" sz="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defTabSz="194400"/>
            <a:r>
              <a:rPr lang="en-US" sz="800" dirty="0">
                <a:solidFill>
                  <a:srgbClr val="333333"/>
                </a:solidFill>
                <a:latin typeface="Menlo" panose="020B0609030804020204" pitchFamily="49" charset="0"/>
              </a:rPr>
              <a:t>EDGE_WEIGHT_TYPE : ATT</a:t>
            </a:r>
            <a:r>
              <a:rPr lang="en-US" sz="800" b="1" dirty="0">
                <a:solidFill>
                  <a:srgbClr val="004DD6"/>
                </a:solidFill>
                <a:latin typeface="Menlo" panose="020B0609030804020204" pitchFamily="49" charset="0"/>
              </a:rPr>
              <a:t>\n</a:t>
            </a:r>
            <a:endParaRPr lang="en-US" sz="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defTabSz="194400"/>
            <a:r>
              <a:rPr lang="en-US" sz="800" dirty="0">
                <a:solidFill>
                  <a:srgbClr val="333333"/>
                </a:solidFill>
                <a:latin typeface="Menlo" panose="020B0609030804020204" pitchFamily="49" charset="0"/>
              </a:rPr>
              <a:t>NODE_COORD_SECTION</a:t>
            </a:r>
            <a:r>
              <a:rPr lang="en-US" sz="800" b="1" dirty="0">
                <a:solidFill>
                  <a:srgbClr val="004DD6"/>
                </a:solidFill>
                <a:latin typeface="Menlo" panose="020B0609030804020204" pitchFamily="49" charset="0"/>
              </a:rPr>
              <a:t>\n</a:t>
            </a:r>
            <a:endParaRPr lang="en-US" sz="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defTabSz="194400"/>
            <a:r>
              <a:rPr lang="en-US" sz="800" dirty="0">
                <a:solidFill>
                  <a:srgbClr val="333333"/>
                </a:solidFill>
                <a:latin typeface="Menlo" panose="020B0609030804020204" pitchFamily="49" charset="0"/>
              </a:rPr>
              <a:t>1 6734 1453</a:t>
            </a:r>
            <a:r>
              <a:rPr lang="en-US" sz="800" b="1" dirty="0">
                <a:solidFill>
                  <a:srgbClr val="004DD6"/>
                </a:solidFill>
                <a:latin typeface="Menlo" panose="020B0609030804020204" pitchFamily="49" charset="0"/>
              </a:rPr>
              <a:t>\n</a:t>
            </a:r>
            <a:endParaRPr lang="en-US" sz="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defTabSz="194400"/>
            <a:r>
              <a:rPr lang="en-US" sz="800" dirty="0">
                <a:solidFill>
                  <a:srgbClr val="333333"/>
                </a:solidFill>
                <a:latin typeface="Menlo" panose="020B0609030804020204" pitchFamily="49" charset="0"/>
              </a:rPr>
              <a:t>2 2233 10</a:t>
            </a:r>
            <a:r>
              <a:rPr lang="en-US" sz="800" b="1" dirty="0">
                <a:solidFill>
                  <a:srgbClr val="004DD6"/>
                </a:solidFill>
                <a:latin typeface="Menlo" panose="020B0609030804020204" pitchFamily="49" charset="0"/>
              </a:rPr>
              <a:t>\n</a:t>
            </a:r>
            <a:endParaRPr lang="en-US" sz="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defTabSz="194400"/>
            <a:r>
              <a:rPr lang="en-US" sz="800" dirty="0">
                <a:solidFill>
                  <a:srgbClr val="333333"/>
                </a:solidFill>
                <a:latin typeface="Menlo" panose="020B0609030804020204" pitchFamily="49" charset="0"/>
              </a:rPr>
              <a:t>3 5530 1424</a:t>
            </a:r>
            <a:r>
              <a:rPr lang="en-US" sz="800" b="1" dirty="0">
                <a:solidFill>
                  <a:srgbClr val="004DD6"/>
                </a:solidFill>
                <a:latin typeface="Menlo" panose="020B0609030804020204" pitchFamily="49" charset="0"/>
              </a:rPr>
              <a:t>\n</a:t>
            </a:r>
            <a:endParaRPr lang="en-US" sz="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defTabSz="194400"/>
            <a:r>
              <a:rPr lang="en-US" sz="800" dirty="0">
                <a:solidFill>
                  <a:srgbClr val="333333"/>
                </a:solidFill>
                <a:latin typeface="Menlo" panose="020B0609030804020204" pitchFamily="49" charset="0"/>
              </a:rPr>
              <a:t>…</a:t>
            </a:r>
          </a:p>
          <a:p>
            <a:pPr defTabSz="194400"/>
            <a:r>
              <a:rPr lang="en-US" sz="800" dirty="0">
                <a:solidFill>
                  <a:srgbClr val="333333"/>
                </a:solidFill>
                <a:latin typeface="Menlo" panose="020B0609030804020204" pitchFamily="49" charset="0"/>
              </a:rPr>
              <a:t>47 5185 3258</a:t>
            </a:r>
            <a:r>
              <a:rPr lang="en-US" sz="800" b="1" dirty="0">
                <a:solidFill>
                  <a:srgbClr val="004DD6"/>
                </a:solidFill>
                <a:latin typeface="Menlo" panose="020B0609030804020204" pitchFamily="49" charset="0"/>
              </a:rPr>
              <a:t>\n</a:t>
            </a:r>
            <a:endParaRPr lang="en-US" sz="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defTabSz="194400"/>
            <a:r>
              <a:rPr lang="en-US" sz="800" dirty="0">
                <a:solidFill>
                  <a:srgbClr val="333333"/>
                </a:solidFill>
                <a:latin typeface="Menlo" panose="020B0609030804020204" pitchFamily="49" charset="0"/>
              </a:rPr>
              <a:t>48 3023 1942</a:t>
            </a:r>
            <a:r>
              <a:rPr lang="en-US" sz="800" b="1" dirty="0">
                <a:solidFill>
                  <a:srgbClr val="004DD6"/>
                </a:solidFill>
                <a:latin typeface="Menlo" panose="020B0609030804020204" pitchFamily="49" charset="0"/>
              </a:rPr>
              <a:t>\n</a:t>
            </a:r>
            <a:endParaRPr lang="en-US" sz="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defTabSz="194400"/>
            <a:r>
              <a:rPr lang="en-US" sz="800" dirty="0">
                <a:solidFill>
                  <a:srgbClr val="333333"/>
                </a:solidFill>
                <a:latin typeface="Menlo" panose="020B0609030804020204" pitchFamily="49" charset="0"/>
              </a:rPr>
              <a:t>EOF</a:t>
            </a:r>
            <a:r>
              <a:rPr lang="en-US" sz="800" b="1" dirty="0">
                <a:solidFill>
                  <a:srgbClr val="004DD6"/>
                </a:solidFill>
                <a:latin typeface="Menlo" panose="020B0609030804020204" pitchFamily="49" charset="0"/>
              </a:rPr>
              <a:t>\n</a:t>
            </a:r>
            <a:endParaRPr lang="en-US" sz="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071E4A-818B-3447-9E8C-0669E9DEF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040163"/>
              </p:ext>
            </p:extLst>
          </p:nvPr>
        </p:nvGraphicFramePr>
        <p:xfrm>
          <a:off x="5498402" y="1916828"/>
          <a:ext cx="3424333" cy="1919488"/>
        </p:xfrm>
        <a:graphic>
          <a:graphicData uri="http://schemas.openxmlformats.org/drawingml/2006/table">
            <a:tbl>
              <a:tblPr firstCol="1" bandRow="1">
                <a:effectLst>
                  <a:outerShdw blurRad="50800" dist="38100" dir="8100000" sx="102000" sy="102000" algn="tr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215403">
                  <a:extLst>
                    <a:ext uri="{9D8B030D-6E8A-4147-A177-3AD203B41FA5}">
                      <a16:colId xmlns:a16="http://schemas.microsoft.com/office/drawing/2014/main" val="1960557933"/>
                    </a:ext>
                  </a:extLst>
                </a:gridCol>
                <a:gridCol w="3208930">
                  <a:extLst>
                    <a:ext uri="{9D8B030D-6E8A-4147-A177-3AD203B41FA5}">
                      <a16:colId xmlns:a16="http://schemas.microsoft.com/office/drawing/2014/main" val="2455036166"/>
                    </a:ext>
                  </a:extLst>
                </a:gridCol>
              </a:tblGrid>
              <a:tr h="222142">
                <a:tc>
                  <a:txBody>
                    <a:bodyPr/>
                    <a:lstStyle/>
                    <a:p>
                      <a:pPr algn="ctr"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NAME : att48 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1326231454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ctr"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COMMENT : 48 capitals of the US (</a:t>
                      </a:r>
                      <a:r>
                        <a:rPr lang="en-US" sz="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Padberg</a:t>
                      </a:r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/Rinaldi)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2298996893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ctr"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TYPE : TSP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807532853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ctr"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DIMENSION : 48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250118478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ctr"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EDGE_WEIGHT_TYPE : ATT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1667709703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ctr"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NODE_COORD_SECTION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2582387791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ctr"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1 6734 1453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267695077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ctr"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2 2233 10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2632470099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ctr"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3 5530 1424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1281723118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ctr"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3761953311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ctr"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52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47 5185 3258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450824184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ctr"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53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defTabSz="194400"/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48 3023 1942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1965688405"/>
                  </a:ext>
                </a:extLst>
              </a:tr>
              <a:tr h="179830">
                <a:tc>
                  <a:txBody>
                    <a:bodyPr/>
                    <a:lstStyle/>
                    <a:p>
                      <a:pPr marL="0" marR="0" lvl="0" indent="0" algn="ctr" defTabSz="19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54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9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EOF</a:t>
                      </a:r>
                      <a:endParaRPr lang="en-US" sz="8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:a16="http://schemas.microsoft.com/office/drawing/2014/main" val="372868138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87AAC02-B6CE-D342-BCC8-C8CE40EF5CAB}"/>
              </a:ext>
            </a:extLst>
          </p:cNvPr>
          <p:cNvSpPr/>
          <p:nvPr/>
        </p:nvSpPr>
        <p:spPr>
          <a:xfrm>
            <a:off x="5792758" y="2126148"/>
            <a:ext cx="1575665" cy="2308324"/>
          </a:xfrm>
          <a:prstGeom prst="rect">
            <a:avLst/>
          </a:prstGeom>
          <a:solidFill>
            <a:schemeClr val="tx1">
              <a:alpha val="71000"/>
            </a:schemeClr>
          </a:solidFill>
          <a:effectLst>
            <a:glow rad="228600">
              <a:schemeClr val="bg1">
                <a:lumMod val="9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1       6734    1453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2       2233    10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3       5530    1424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4       401     841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5       3082    1644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6       7608    4458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7       7573    3716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…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39      3484    2829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40      6271    2135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41      4985    140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42      1916    1569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43      7280    4899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44      7509    3239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45      10      2676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46      6807    2993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47      5185    3258</a:t>
            </a:r>
          </a:p>
          <a:p>
            <a:pPr defTabSz="194400"/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</a:rPr>
              <a:t>48      3023    1942</a:t>
            </a:r>
          </a:p>
        </p:txBody>
      </p:sp>
    </p:spTree>
    <p:extLst>
      <p:ext uri="{BB962C8B-B14F-4D97-AF65-F5344CB8AC3E}">
        <p14:creationId xmlns:p14="http://schemas.microsoft.com/office/powerpoint/2010/main" val="220534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349300" y="526203"/>
            <a:ext cx="6877576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tr-T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Refenrences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349300" y="1899132"/>
            <a:ext cx="8353087" cy="42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John V. </a:t>
            </a:r>
            <a:r>
              <a:rPr lang="en-US" sz="2000" dirty="0" err="1"/>
              <a:t>Guttag</a:t>
            </a:r>
            <a:r>
              <a:rPr lang="en-US" sz="2000" dirty="0"/>
              <a:t>, </a:t>
            </a:r>
            <a:r>
              <a:rPr lang="en-US" sz="2000" b="1" dirty="0"/>
              <a:t>Introduction to Computation and Programming Using Python</a:t>
            </a:r>
            <a:r>
              <a:rPr lang="en-US" sz="2000" dirty="0"/>
              <a:t>, The MIT Press Cambridge, Massachusetts London, England, 2013</a:t>
            </a:r>
          </a:p>
          <a:p>
            <a:r>
              <a:rPr lang="en-US" sz="2000" dirty="0"/>
              <a:t> </a:t>
            </a:r>
            <a:endParaRPr lang="en-US" sz="2800" dirty="0"/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3992C071-7F9A-4CA1-A08D-DC61D948F3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tr-TR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13</a:t>
            </a:fld>
            <a:endParaRPr kumimoji="0" lang="tr-TR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158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A6154ED-7731-8345-91EC-0DC44163A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53347"/>
            <a:ext cx="9144000" cy="680720"/>
          </a:xfrm>
        </p:spPr>
        <p:txBody>
          <a:bodyPr/>
          <a:lstStyle/>
          <a:p>
            <a:pPr lvl="0"/>
            <a:r>
              <a:rPr lang="tr-TR" dirty="0"/>
              <a:t>INTRODUCTION </a:t>
            </a:r>
            <a:r>
              <a:rPr lang="tr-TR" dirty="0" err="1"/>
              <a:t>to</a:t>
            </a:r>
            <a:r>
              <a:rPr lang="tr-TR" dirty="0"/>
              <a:t> COMPUTATION &amp; PROGRAMMING FOR IE</a:t>
            </a:r>
            <a:endParaRPr lang="tr-TR" sz="1400" b="0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6980023-8285-9A4F-BECC-73CFCC2B2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</a:pPr>
            <a:r>
              <a:rPr lang="tr-TR" dirty="0" err="1"/>
              <a:t>Assoc</a:t>
            </a:r>
            <a:r>
              <a:rPr lang="tr-TR" dirty="0"/>
              <a:t>. Prof. Dr. Gürkan ÖZTÜRK &amp; </a:t>
            </a:r>
            <a:r>
              <a:rPr lang="tr-TR" dirty="0" err="1"/>
              <a:t>Assist</a:t>
            </a:r>
            <a:r>
              <a:rPr lang="tr-TR" dirty="0"/>
              <a:t>. Prof. Dr. Emre ÇİMEN</a:t>
            </a:r>
          </a:p>
        </p:txBody>
      </p:sp>
      <p:sp>
        <p:nvSpPr>
          <p:cNvPr id="4" name="Google Shape;55;p1">
            <a:extLst>
              <a:ext uri="{FF2B5EF4-FFF2-40B4-BE49-F238E27FC236}">
                <a16:creationId xmlns:a16="http://schemas.microsoft.com/office/drawing/2014/main" id="{D1CEE0DC-E236-1E43-A088-13A459E92B20}"/>
              </a:ext>
            </a:extLst>
          </p:cNvPr>
          <p:cNvSpPr txBox="1"/>
          <p:nvPr/>
        </p:nvSpPr>
        <p:spPr>
          <a:xfrm>
            <a:off x="0" y="5151594"/>
            <a:ext cx="1145381" cy="496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2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Week</a:t>
            </a:r>
            <a:r>
              <a:rPr lang="tr-TR" sz="1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10</a:t>
            </a:r>
            <a:endParaRPr sz="12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832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977DFE9-E383-1342-9BAE-85B0F840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Functions</a:t>
            </a:r>
            <a:r>
              <a:rPr lang="tr-TR" dirty="0"/>
              <a:t> as </a:t>
            </a:r>
            <a:r>
              <a:rPr lang="tr-TR" dirty="0" err="1"/>
              <a:t>objects</a:t>
            </a:r>
            <a:endParaRPr lang="en-TR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E70CB7-E429-474B-BE23-B8A068CDE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6" y="981602"/>
            <a:ext cx="8520600" cy="7694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﻿In Python, functions are first-class objects. That means that they can be treated like objects of any other type, e.g., int or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4300" indent="0">
              <a:buNone/>
            </a:pPr>
            <a:endParaRPr lang="en-TR" sz="1600" dirty="0"/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3992C071-7F9A-4CA1-A08D-DC61D948F3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tr-TR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2</a:t>
            </a:fld>
            <a:endParaRPr kumimoji="0" lang="tr-TR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BE1A35B-D564-0743-91F0-901FED09357D}"/>
              </a:ext>
            </a:extLst>
          </p:cNvPr>
          <p:cNvSpPr txBox="1">
            <a:spLocks/>
          </p:cNvSpPr>
          <p:nvPr/>
        </p:nvSpPr>
        <p:spPr>
          <a:xfrm>
            <a:off x="114232" y="5835414"/>
            <a:ext cx="2742486" cy="32067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43BBB81-C700-4083-8127-E310BD1DC13C}" type="datetime1">
              <a:rPr lang="en-GB" smtClean="0"/>
              <a:pPr/>
              <a:t>20/05/2020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A55139-75AB-AF42-BBCE-742D101D20A1}"/>
              </a:ext>
            </a:extLst>
          </p:cNvPr>
          <p:cNvSpPr/>
          <p:nvPr/>
        </p:nvSpPr>
        <p:spPr>
          <a:xfrm>
            <a:off x="401566" y="1858598"/>
            <a:ext cx="5137918" cy="3139321"/>
          </a:xfrm>
          <a:prstGeom prst="rect">
            <a:avLst/>
          </a:prstGeom>
          <a:solidFill>
            <a:schemeClr val="accent4">
              <a:lumMod val="20000"/>
              <a:lumOff val="80000"/>
              <a:alpha val="84000"/>
            </a:schemeClr>
          </a:solidFill>
          <a:effectLst>
            <a:glow rad="228600">
              <a:schemeClr val="accent4">
                <a:lumMod val="40000"/>
                <a:lumOff val="60000"/>
                <a:alpha val="40000"/>
              </a:schemeClr>
            </a:glow>
            <a:outerShdw blurRad="50800" dist="50800" dir="5400000" algn="ctr" rotWithShape="0">
              <a:schemeClr val="accent4">
                <a:lumMod val="60000"/>
                <a:lumOff val="40000"/>
              </a:schemeClr>
            </a:outerShdw>
          </a:effectLst>
        </p:spPr>
        <p:txBody>
          <a:bodyPr wrap="square">
            <a:spAutoFit/>
          </a:bodyPr>
          <a:lstStyle/>
          <a:p>
            <a:pPr defTabSz="194400"/>
            <a:r>
              <a:rPr lang="en-US" sz="1100" b="1" dirty="0">
                <a:solidFill>
                  <a:srgbClr val="073642"/>
                </a:solidFill>
                <a:latin typeface="Menlo" panose="020B0609030804020204" pitchFamily="49" charset="0"/>
              </a:rPr>
              <a:t>def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268BD2"/>
                </a:solidFill>
                <a:latin typeface="Menlo" panose="020B0609030804020204" pitchFamily="49" charset="0"/>
              </a:rPr>
              <a:t>applyToEach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(L, f):</a:t>
            </a:r>
          </a:p>
          <a:p>
            <a:pPr defTabSz="194400"/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	""" Assumes L is a list, f a function</a:t>
            </a:r>
            <a:endParaRPr lang="en-US" sz="11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defTabSz="194400"/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	Mutates L by replacing each element, e, of L by f(e) """</a:t>
            </a:r>
            <a:endParaRPr lang="en-US" sz="11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defTabSz="194400"/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	for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in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range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268BD2"/>
                </a:solidFill>
                <a:latin typeface="Menlo" panose="020B0609030804020204" pitchFamily="49" charset="0"/>
              </a:rPr>
              <a:t>len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(L)):</a:t>
            </a:r>
          </a:p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		L[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]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f(L[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])</a:t>
            </a:r>
          </a:p>
          <a:p>
            <a:pPr defTabSz="194400"/>
            <a:b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L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[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1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-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2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3.33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]</a:t>
            </a:r>
          </a:p>
          <a:p>
            <a:pPr defTabSz="194400"/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print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'L :'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L)</a:t>
            </a:r>
          </a:p>
          <a:p>
            <a:pPr defTabSz="194400"/>
            <a:endParaRPr lang="en-US" sz="1100" dirty="0">
              <a:solidFill>
                <a:srgbClr val="268BD2"/>
              </a:solidFill>
              <a:latin typeface="Menlo" panose="020B0609030804020204" pitchFamily="49" charset="0"/>
            </a:endParaRPr>
          </a:p>
          <a:p>
            <a:pPr defTabSz="194400"/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print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50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"-"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pPr defTabSz="194400"/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print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'Apply abs to each element of L'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pPr defTabSz="194400"/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applyToEach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(L, </a:t>
            </a:r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abs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pPr defTabSz="194400"/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print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'L : 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L)</a:t>
            </a:r>
          </a:p>
          <a:p>
            <a:pPr defTabSz="194400"/>
            <a:b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print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50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"-"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pPr defTabSz="194400"/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print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'Apply int to each element of L'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pPr defTabSz="194400"/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applyToEach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(L,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int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pPr defTabSz="194400"/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print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'L : 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4944CA-E2A2-A243-842E-322A88F7EE85}"/>
              </a:ext>
            </a:extLst>
          </p:cNvPr>
          <p:cNvSpPr/>
          <p:nvPr/>
        </p:nvSpPr>
        <p:spPr>
          <a:xfrm>
            <a:off x="4571999" y="2926144"/>
            <a:ext cx="4449157" cy="351192"/>
          </a:xfrm>
          <a:prstGeom prst="rect">
            <a:avLst/>
          </a:prstGeom>
          <a:solidFill>
            <a:schemeClr val="tx1">
              <a:alpha val="18000"/>
            </a:schemeClr>
          </a:solidFill>
          <a:effectLst>
            <a:glow rad="228600">
              <a:schemeClr val="bg1">
                <a:lumMod val="95000"/>
                <a:alpha val="40000"/>
              </a:schemeClr>
            </a:glow>
            <a:outerShdw blurRad="50800" dist="50800" dir="5400000" algn="ctr" rotWithShape="0">
              <a:schemeClr val="bg2">
                <a:lumMod val="60000"/>
                <a:lumOff val="40000"/>
              </a:schemeClr>
            </a:outerShdw>
          </a:effectLst>
        </p:spPr>
        <p:txBody>
          <a:bodyPr wrap="square">
            <a:noAutofit/>
          </a:bodyPr>
          <a:lstStyle/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L : [1, -2, 3.33]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3EF83B-0099-2E41-AC39-E55AAA3309D7}"/>
              </a:ext>
            </a:extLst>
          </p:cNvPr>
          <p:cNvSpPr/>
          <p:nvPr/>
        </p:nvSpPr>
        <p:spPr>
          <a:xfrm>
            <a:off x="4571998" y="3353815"/>
            <a:ext cx="4449158" cy="746684"/>
          </a:xfrm>
          <a:prstGeom prst="rect">
            <a:avLst/>
          </a:prstGeom>
          <a:solidFill>
            <a:schemeClr val="tx1">
              <a:alpha val="18000"/>
            </a:schemeClr>
          </a:solidFill>
          <a:effectLst>
            <a:glow rad="228600">
              <a:schemeClr val="bg1">
                <a:lumMod val="95000"/>
                <a:alpha val="40000"/>
              </a:schemeClr>
            </a:glow>
            <a:outerShdw blurRad="50800" dist="50800" dir="5400000" algn="ctr" rotWithShape="0">
              <a:schemeClr val="bg2">
                <a:lumMod val="60000"/>
                <a:lumOff val="40000"/>
              </a:schemeClr>
            </a:outerShdw>
          </a:effectLst>
        </p:spPr>
        <p:txBody>
          <a:bodyPr wrap="square">
            <a:noAutofit/>
          </a:bodyPr>
          <a:lstStyle/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--------------------------------------------------</a:t>
            </a:r>
          </a:p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Apply abs to each element of L</a:t>
            </a:r>
          </a:p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L :  [1, 2, 3.33]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F0A24C-41A5-4746-AD2A-21D6113C4796}"/>
              </a:ext>
            </a:extLst>
          </p:cNvPr>
          <p:cNvSpPr/>
          <p:nvPr/>
        </p:nvSpPr>
        <p:spPr>
          <a:xfrm>
            <a:off x="4571998" y="4115044"/>
            <a:ext cx="4449158" cy="839700"/>
          </a:xfrm>
          <a:prstGeom prst="rect">
            <a:avLst/>
          </a:prstGeom>
          <a:solidFill>
            <a:schemeClr val="tx1">
              <a:alpha val="18000"/>
            </a:schemeClr>
          </a:solidFill>
          <a:effectLst>
            <a:glow rad="228600">
              <a:schemeClr val="bg1">
                <a:lumMod val="95000"/>
                <a:alpha val="40000"/>
              </a:schemeClr>
            </a:glow>
            <a:outerShdw blurRad="50800" dist="50800" dir="5400000" algn="ctr" rotWithShape="0">
              <a:schemeClr val="bg2">
                <a:lumMod val="60000"/>
                <a:lumOff val="40000"/>
              </a:schemeClr>
            </a:outerShdw>
          </a:effectLst>
        </p:spPr>
        <p:txBody>
          <a:bodyPr wrap="square">
            <a:noAutofit/>
          </a:bodyPr>
          <a:lstStyle/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--------------------------------------------------</a:t>
            </a:r>
          </a:p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Apply int to each element of L</a:t>
            </a:r>
          </a:p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L :  [1, 2, 3]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3864E-AC3B-B242-BB61-46DD96CD10FE}"/>
              </a:ext>
            </a:extLst>
          </p:cNvPr>
          <p:cNvSpPr/>
          <p:nvPr/>
        </p:nvSpPr>
        <p:spPr>
          <a:xfrm>
            <a:off x="512157" y="2914554"/>
            <a:ext cx="4059841" cy="362996"/>
          </a:xfrm>
          <a:prstGeom prst="rect">
            <a:avLst/>
          </a:prstGeom>
          <a:solidFill>
            <a:schemeClr val="tx1">
              <a:alpha val="2000"/>
            </a:schemeClr>
          </a:solidFill>
          <a:effectLst>
            <a:glow rad="139700">
              <a:schemeClr val="accent6">
                <a:satMod val="175000"/>
                <a:alpha val="18000"/>
              </a:schemeClr>
            </a:glow>
          </a:effectLst>
        </p:spPr>
        <p:txBody>
          <a:bodyPr wrap="square">
            <a:noAutofit/>
          </a:bodyPr>
          <a:lstStyle/>
          <a:p>
            <a:pPr defTabSz="194400"/>
            <a:endParaRPr lang="en-US" sz="11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CDA7D6-A8F4-2445-8A10-EEBAA23C605C}"/>
              </a:ext>
            </a:extLst>
          </p:cNvPr>
          <p:cNvSpPr/>
          <p:nvPr/>
        </p:nvSpPr>
        <p:spPr>
          <a:xfrm>
            <a:off x="512156" y="3368147"/>
            <a:ext cx="4059841" cy="746684"/>
          </a:xfrm>
          <a:prstGeom prst="rect">
            <a:avLst/>
          </a:prstGeom>
          <a:solidFill>
            <a:schemeClr val="tx1">
              <a:alpha val="2000"/>
            </a:schemeClr>
          </a:solidFill>
          <a:effectLst>
            <a:glow rad="139700">
              <a:schemeClr val="accent6">
                <a:satMod val="175000"/>
                <a:alpha val="18000"/>
              </a:schemeClr>
            </a:glow>
          </a:effectLst>
        </p:spPr>
        <p:txBody>
          <a:bodyPr wrap="square">
            <a:noAutofit/>
          </a:bodyPr>
          <a:lstStyle/>
          <a:p>
            <a:pPr defTabSz="194400"/>
            <a:endParaRPr lang="en-US" sz="11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2A1809-0F2B-0442-B39C-9C2E0AC6F261}"/>
              </a:ext>
            </a:extLst>
          </p:cNvPr>
          <p:cNvSpPr/>
          <p:nvPr/>
        </p:nvSpPr>
        <p:spPr>
          <a:xfrm>
            <a:off x="512155" y="4208060"/>
            <a:ext cx="4059841" cy="746684"/>
          </a:xfrm>
          <a:prstGeom prst="rect">
            <a:avLst/>
          </a:prstGeom>
          <a:solidFill>
            <a:schemeClr val="tx1">
              <a:alpha val="2000"/>
            </a:schemeClr>
          </a:solidFill>
          <a:effectLst>
            <a:glow rad="139700">
              <a:schemeClr val="accent6">
                <a:satMod val="175000"/>
                <a:alpha val="18000"/>
              </a:schemeClr>
            </a:glow>
          </a:effectLst>
        </p:spPr>
        <p:txBody>
          <a:bodyPr wrap="square">
            <a:noAutofit/>
          </a:bodyPr>
          <a:lstStyle/>
          <a:p>
            <a:pPr defTabSz="194400"/>
            <a:endParaRPr lang="en-US" sz="11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2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977DFE9-E383-1342-9BAE-85B0F840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Functions</a:t>
            </a:r>
            <a:r>
              <a:rPr lang="tr-TR" dirty="0"/>
              <a:t> as </a:t>
            </a:r>
            <a:r>
              <a:rPr lang="tr-TR" dirty="0" err="1"/>
              <a:t>objects</a:t>
            </a:r>
            <a:endParaRPr lang="en-TR" dirty="0"/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3992C071-7F9A-4CA1-A08D-DC61D948F3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tr-TR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3</a:t>
            </a:fld>
            <a:endParaRPr kumimoji="0" lang="tr-TR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BE1A35B-D564-0743-91F0-901FED09357D}"/>
              </a:ext>
            </a:extLst>
          </p:cNvPr>
          <p:cNvSpPr txBox="1">
            <a:spLocks/>
          </p:cNvSpPr>
          <p:nvPr/>
        </p:nvSpPr>
        <p:spPr>
          <a:xfrm>
            <a:off x="114232" y="5835414"/>
            <a:ext cx="2742486" cy="32067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43BBB81-C700-4083-8127-E310BD1DC13C}" type="datetime1">
              <a:rPr lang="en-GB" smtClean="0"/>
              <a:pPr/>
              <a:t>20/05/2020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A55139-75AB-AF42-BBCE-742D101D20A1}"/>
              </a:ext>
            </a:extLst>
          </p:cNvPr>
          <p:cNvSpPr/>
          <p:nvPr/>
        </p:nvSpPr>
        <p:spPr>
          <a:xfrm>
            <a:off x="390424" y="1259371"/>
            <a:ext cx="5137918" cy="3139321"/>
          </a:xfrm>
          <a:prstGeom prst="rect">
            <a:avLst/>
          </a:prstGeom>
          <a:solidFill>
            <a:schemeClr val="accent4">
              <a:lumMod val="20000"/>
              <a:lumOff val="80000"/>
              <a:alpha val="84000"/>
            </a:schemeClr>
          </a:solidFill>
          <a:effectLst>
            <a:glow rad="228600">
              <a:schemeClr val="accent4">
                <a:lumMod val="40000"/>
                <a:lumOff val="60000"/>
                <a:alpha val="40000"/>
              </a:schemeClr>
            </a:glow>
            <a:outerShdw blurRad="50800" dist="50800" dir="5400000" algn="ctr" rotWithShape="0">
              <a:schemeClr val="accent4">
                <a:lumMod val="60000"/>
                <a:lumOff val="40000"/>
              </a:schemeClr>
            </a:outerShdw>
          </a:effectLst>
        </p:spPr>
        <p:txBody>
          <a:bodyPr wrap="square">
            <a:spAutoFit/>
          </a:bodyPr>
          <a:lstStyle/>
          <a:p>
            <a:pPr defTabSz="194400"/>
            <a:r>
              <a:rPr lang="en-US" sz="1100" b="1" dirty="0">
                <a:solidFill>
                  <a:srgbClr val="073642"/>
                </a:solidFill>
                <a:latin typeface="Menlo" panose="020B0609030804020204" pitchFamily="49" charset="0"/>
              </a:rPr>
              <a:t>def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268BD2"/>
                </a:solidFill>
                <a:latin typeface="Menlo" panose="020B0609030804020204" pitchFamily="49" charset="0"/>
              </a:rPr>
              <a:t>applyToEach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(L, f):</a:t>
            </a:r>
          </a:p>
          <a:p>
            <a:pPr defTabSz="194400"/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	""" Assumes L is a list, f a function</a:t>
            </a:r>
            <a:endParaRPr lang="en-US" sz="11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defTabSz="194400"/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	Mutates L by replacing each element, e, of L by f(e) """</a:t>
            </a:r>
            <a:endParaRPr lang="en-US" sz="11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defTabSz="194400"/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	for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in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range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268BD2"/>
                </a:solidFill>
                <a:latin typeface="Menlo" panose="020B0609030804020204" pitchFamily="49" charset="0"/>
              </a:rPr>
              <a:t>len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(L)):</a:t>
            </a:r>
          </a:p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		L[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]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f(L[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])</a:t>
            </a:r>
          </a:p>
          <a:p>
            <a:pPr defTabSz="194400"/>
            <a:endParaRPr lang="en-US" sz="11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100" b="1" dirty="0">
                <a:solidFill>
                  <a:srgbClr val="073642"/>
                </a:solidFill>
                <a:latin typeface="Menlo" panose="020B0609030804020204" pitchFamily="49" charset="0"/>
              </a:rPr>
              <a:t>def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line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(x):</a:t>
            </a:r>
          </a:p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a,b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2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3</a:t>
            </a:r>
            <a:endParaRPr lang="en-US" sz="11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	y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a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+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b</a:t>
            </a:r>
          </a:p>
          <a:p>
            <a:pPr defTabSz="194400"/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	return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y</a:t>
            </a:r>
          </a:p>
          <a:p>
            <a:pPr defTabSz="194400"/>
            <a:b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L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[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1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2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3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]</a:t>
            </a:r>
          </a:p>
          <a:p>
            <a:pPr defTabSz="194400"/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print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'L :'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L)</a:t>
            </a:r>
          </a:p>
          <a:p>
            <a:pPr defTabSz="194400"/>
            <a:endParaRPr lang="en-US" sz="1100" dirty="0">
              <a:solidFill>
                <a:srgbClr val="268BD2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print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50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"-"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print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'Apply line function to each element of L'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applyToEach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(L, line)</a:t>
            </a:r>
          </a:p>
          <a:p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print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'L : 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4944CA-E2A2-A243-842E-322A88F7EE85}"/>
              </a:ext>
            </a:extLst>
          </p:cNvPr>
          <p:cNvSpPr/>
          <p:nvPr/>
        </p:nvSpPr>
        <p:spPr>
          <a:xfrm>
            <a:off x="4573301" y="3104943"/>
            <a:ext cx="4449157" cy="351192"/>
          </a:xfrm>
          <a:prstGeom prst="rect">
            <a:avLst/>
          </a:prstGeom>
          <a:solidFill>
            <a:schemeClr val="tx1">
              <a:alpha val="18000"/>
            </a:schemeClr>
          </a:solidFill>
          <a:effectLst>
            <a:glow rad="228600">
              <a:schemeClr val="bg1">
                <a:lumMod val="95000"/>
                <a:alpha val="40000"/>
              </a:schemeClr>
            </a:glow>
            <a:outerShdw blurRad="50800" dist="50800" dir="5400000" algn="ctr" rotWithShape="0">
              <a:schemeClr val="bg2">
                <a:lumMod val="60000"/>
                <a:lumOff val="40000"/>
              </a:schemeClr>
            </a:outerShdw>
          </a:effectLst>
        </p:spPr>
        <p:txBody>
          <a:bodyPr wrap="square">
            <a:noAutofit/>
          </a:bodyPr>
          <a:lstStyle/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L : [1, 2, 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F0A24C-41A5-4746-AD2A-21D6113C4796}"/>
              </a:ext>
            </a:extLst>
          </p:cNvPr>
          <p:cNvSpPr/>
          <p:nvPr/>
        </p:nvSpPr>
        <p:spPr>
          <a:xfrm>
            <a:off x="4560856" y="3515817"/>
            <a:ext cx="4449158" cy="839700"/>
          </a:xfrm>
          <a:prstGeom prst="rect">
            <a:avLst/>
          </a:prstGeom>
          <a:solidFill>
            <a:schemeClr val="tx1">
              <a:alpha val="18000"/>
            </a:schemeClr>
          </a:solidFill>
          <a:effectLst>
            <a:glow rad="228600">
              <a:schemeClr val="bg1">
                <a:lumMod val="95000"/>
                <a:alpha val="40000"/>
              </a:schemeClr>
            </a:glow>
            <a:outerShdw blurRad="50800" dist="50800" dir="5400000" algn="ctr" rotWithShape="0">
              <a:schemeClr val="bg2">
                <a:lumMod val="60000"/>
                <a:lumOff val="40000"/>
              </a:schemeClr>
            </a:outerShdw>
          </a:effectLst>
        </p:spPr>
        <p:txBody>
          <a:bodyPr wrap="square">
            <a:noAutofit/>
          </a:bodyPr>
          <a:lstStyle/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--------------------------------------------------</a:t>
            </a:r>
          </a:p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Apply line function to each element of L</a:t>
            </a:r>
          </a:p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L :  [5, 7, 9]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3864E-AC3B-B242-BB61-46DD96CD10FE}"/>
              </a:ext>
            </a:extLst>
          </p:cNvPr>
          <p:cNvSpPr/>
          <p:nvPr/>
        </p:nvSpPr>
        <p:spPr>
          <a:xfrm>
            <a:off x="513459" y="3093353"/>
            <a:ext cx="4059841" cy="362996"/>
          </a:xfrm>
          <a:prstGeom prst="rect">
            <a:avLst/>
          </a:prstGeom>
          <a:solidFill>
            <a:schemeClr val="tx1">
              <a:alpha val="2000"/>
            </a:schemeClr>
          </a:solidFill>
          <a:effectLst>
            <a:glow rad="139700">
              <a:schemeClr val="accent6">
                <a:satMod val="175000"/>
                <a:alpha val="18000"/>
              </a:schemeClr>
            </a:glow>
          </a:effectLst>
        </p:spPr>
        <p:txBody>
          <a:bodyPr wrap="square">
            <a:noAutofit/>
          </a:bodyPr>
          <a:lstStyle/>
          <a:p>
            <a:pPr defTabSz="194400"/>
            <a:endParaRPr lang="en-US" sz="11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2A1809-0F2B-0442-B39C-9C2E0AC6F261}"/>
              </a:ext>
            </a:extLst>
          </p:cNvPr>
          <p:cNvSpPr/>
          <p:nvPr/>
        </p:nvSpPr>
        <p:spPr>
          <a:xfrm>
            <a:off x="501013" y="3608833"/>
            <a:ext cx="4059841" cy="746684"/>
          </a:xfrm>
          <a:prstGeom prst="rect">
            <a:avLst/>
          </a:prstGeom>
          <a:solidFill>
            <a:schemeClr val="tx1">
              <a:alpha val="2000"/>
            </a:schemeClr>
          </a:solidFill>
          <a:effectLst>
            <a:glow rad="139700">
              <a:schemeClr val="accent6">
                <a:satMod val="175000"/>
                <a:alpha val="18000"/>
              </a:schemeClr>
            </a:glow>
          </a:effectLst>
        </p:spPr>
        <p:txBody>
          <a:bodyPr wrap="square">
            <a:noAutofit/>
          </a:bodyPr>
          <a:lstStyle/>
          <a:p>
            <a:pPr defTabSz="194400"/>
            <a:endParaRPr lang="en-US" sz="11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7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977DFE9-E383-1342-9BAE-85B0F840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Functions</a:t>
            </a:r>
            <a:r>
              <a:rPr lang="tr-TR" dirty="0"/>
              <a:t> as </a:t>
            </a:r>
            <a:r>
              <a:rPr lang="tr-TR" dirty="0" err="1"/>
              <a:t>objects</a:t>
            </a:r>
            <a:endParaRPr lang="en-TR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E70CB7-E429-474B-BE23-B8A068CDE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6" y="981602"/>
            <a:ext cx="8520600" cy="7694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﻿Python has a built-in higher-order function, </a:t>
            </a:r>
            <a:r>
              <a:rPr lang="en-US" sz="1600" b="1" dirty="0"/>
              <a:t>map</a:t>
            </a:r>
            <a:r>
              <a:rPr lang="en-US" sz="1600" dirty="0"/>
              <a:t>, that is similar to, but more general than, the </a:t>
            </a:r>
            <a:r>
              <a:rPr lang="en-US" sz="1600" dirty="0" err="1"/>
              <a:t>applyToEach</a:t>
            </a:r>
            <a:r>
              <a:rPr lang="en-US" sz="1600" dirty="0"/>
              <a:t> function</a:t>
            </a:r>
          </a:p>
          <a:p>
            <a:pPr marL="114300" indent="0">
              <a:buNone/>
            </a:pPr>
            <a:endParaRPr lang="en-TR" sz="1600" dirty="0"/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3992C071-7F9A-4CA1-A08D-DC61D948F3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tr-TR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4</a:t>
            </a:fld>
            <a:endParaRPr kumimoji="0" lang="tr-TR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BE1A35B-D564-0743-91F0-901FED09357D}"/>
              </a:ext>
            </a:extLst>
          </p:cNvPr>
          <p:cNvSpPr txBox="1">
            <a:spLocks/>
          </p:cNvSpPr>
          <p:nvPr/>
        </p:nvSpPr>
        <p:spPr>
          <a:xfrm>
            <a:off x="114232" y="5835414"/>
            <a:ext cx="2742486" cy="32067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43BBB81-C700-4083-8127-E310BD1DC13C}" type="datetime1">
              <a:rPr lang="en-GB" smtClean="0"/>
              <a:pPr/>
              <a:t>20/05/2020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A55139-75AB-AF42-BBCE-742D101D20A1}"/>
              </a:ext>
            </a:extLst>
          </p:cNvPr>
          <p:cNvSpPr/>
          <p:nvPr/>
        </p:nvSpPr>
        <p:spPr>
          <a:xfrm>
            <a:off x="401566" y="1858598"/>
            <a:ext cx="2900434" cy="1954381"/>
          </a:xfrm>
          <a:prstGeom prst="rect">
            <a:avLst/>
          </a:prstGeom>
          <a:solidFill>
            <a:schemeClr val="accent4">
              <a:lumMod val="20000"/>
              <a:lumOff val="80000"/>
              <a:alpha val="84000"/>
            </a:schemeClr>
          </a:solidFill>
          <a:effectLst>
            <a:glow rad="228600">
              <a:schemeClr val="accent4">
                <a:lumMod val="40000"/>
                <a:lumOff val="60000"/>
                <a:alpha val="40000"/>
              </a:schemeClr>
            </a:glow>
            <a:outerShdw blurRad="50800" dist="50800" dir="5400000" algn="ctr" rotWithShape="0">
              <a:schemeClr val="accent4">
                <a:lumMod val="60000"/>
                <a:lumOff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73642"/>
                </a:solidFill>
                <a:latin typeface="Menlo" panose="020B0609030804020204" pitchFamily="49" charset="0"/>
              </a:rPr>
              <a:t>def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268BD2"/>
                </a:solidFill>
                <a:latin typeface="Menlo" panose="020B0609030804020204" pitchFamily="49" charset="0"/>
              </a:rPr>
              <a:t>inc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(x):</a:t>
            </a:r>
          </a:p>
          <a:p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   return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+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1</a:t>
            </a:r>
            <a:endParaRPr lang="en-US" sz="11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a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map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inc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[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-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1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2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-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3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4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-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5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])</a:t>
            </a:r>
          </a:p>
          <a:p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print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list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(a))</a:t>
            </a:r>
          </a:p>
          <a:p>
            <a:b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L1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[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1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28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36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L2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[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2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57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9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print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list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map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min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L1, L2)))</a:t>
            </a:r>
          </a:p>
          <a:p>
            <a:b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sz="11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4A886-AE36-8D43-B496-9C8385DCD9F1}"/>
              </a:ext>
            </a:extLst>
          </p:cNvPr>
          <p:cNvSpPr/>
          <p:nvPr/>
        </p:nvSpPr>
        <p:spPr>
          <a:xfrm>
            <a:off x="3302000" y="2411062"/>
            <a:ext cx="4449157" cy="351192"/>
          </a:xfrm>
          <a:prstGeom prst="rect">
            <a:avLst/>
          </a:prstGeom>
          <a:solidFill>
            <a:schemeClr val="tx1">
              <a:alpha val="18000"/>
            </a:schemeClr>
          </a:solidFill>
          <a:effectLst>
            <a:glow rad="228600">
              <a:schemeClr val="bg1">
                <a:lumMod val="95000"/>
                <a:alpha val="40000"/>
              </a:schemeClr>
            </a:glow>
            <a:outerShdw blurRad="50800" dist="50800" dir="5400000" algn="ctr" rotWithShape="0">
              <a:schemeClr val="bg2">
                <a:lumMod val="60000"/>
                <a:lumOff val="40000"/>
              </a:schemeClr>
            </a:outerShdw>
          </a:effectLst>
        </p:spPr>
        <p:txBody>
          <a:bodyPr wrap="square">
            <a:noAutofit/>
          </a:bodyPr>
          <a:lstStyle/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[0, 3, -2, 5, -4]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05E819-02DC-5C45-A883-70BE6760F883}"/>
              </a:ext>
            </a:extLst>
          </p:cNvPr>
          <p:cNvSpPr/>
          <p:nvPr/>
        </p:nvSpPr>
        <p:spPr>
          <a:xfrm>
            <a:off x="3301999" y="3246683"/>
            <a:ext cx="4449157" cy="351192"/>
          </a:xfrm>
          <a:prstGeom prst="rect">
            <a:avLst/>
          </a:prstGeom>
          <a:solidFill>
            <a:schemeClr val="tx1">
              <a:alpha val="18000"/>
            </a:schemeClr>
          </a:solidFill>
          <a:effectLst>
            <a:glow rad="228600">
              <a:schemeClr val="bg1">
                <a:lumMod val="95000"/>
                <a:alpha val="40000"/>
              </a:schemeClr>
            </a:glow>
            <a:outerShdw blurRad="50800" dist="50800" dir="5400000" algn="ctr" rotWithShape="0">
              <a:schemeClr val="bg2">
                <a:lumMod val="60000"/>
                <a:lumOff val="40000"/>
              </a:schemeClr>
            </a:outerShdw>
          </a:effectLst>
        </p:spPr>
        <p:txBody>
          <a:bodyPr wrap="square">
            <a:noAutofit/>
          </a:bodyPr>
          <a:lstStyle/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[1, 28, 9]</a:t>
            </a:r>
          </a:p>
        </p:txBody>
      </p:sp>
    </p:spTree>
    <p:extLst>
      <p:ext uri="{BB962C8B-B14F-4D97-AF65-F5344CB8AC3E}">
        <p14:creationId xmlns:p14="http://schemas.microsoft.com/office/powerpoint/2010/main" val="299978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977DFE9-E383-1342-9BAE-85B0F840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Strings</a:t>
            </a:r>
            <a:r>
              <a:rPr lang="tr-TR" dirty="0"/>
              <a:t>, </a:t>
            </a:r>
            <a:r>
              <a:rPr lang="tr-TR" dirty="0" err="1"/>
              <a:t>Tupples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Lists</a:t>
            </a:r>
            <a:endParaRPr lang="en-TR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E70CB7-E429-474B-BE23-B8A068CDE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6" y="981602"/>
            <a:ext cx="8520600" cy="44581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Common operations of sequence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Comparisons of the sequence types </a:t>
            </a:r>
          </a:p>
          <a:p>
            <a:pPr marL="114300" indent="0">
              <a:buNone/>
            </a:pPr>
            <a:endParaRPr lang="en-TR" sz="1600" dirty="0"/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3992C071-7F9A-4CA1-A08D-DC61D948F3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tr-TR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5</a:t>
            </a:fld>
            <a:endParaRPr kumimoji="0" lang="tr-TR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F2CA91-4367-9647-88F0-AF613105C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778414"/>
              </p:ext>
            </p:extLst>
          </p:nvPr>
        </p:nvGraphicFramePr>
        <p:xfrm>
          <a:off x="896707" y="1411407"/>
          <a:ext cx="5491901" cy="2054787"/>
        </p:xfrm>
        <a:graphic>
          <a:graphicData uri="http://schemas.openxmlformats.org/drawingml/2006/table">
            <a:tbl>
              <a:tblPr firstCol="1" bandRow="1">
                <a:effectLst/>
                <a:tableStyleId>{793D81CF-94F2-401A-BA57-92F5A7B2D0C5}</a:tableStyleId>
              </a:tblPr>
              <a:tblGrid>
                <a:gridCol w="1106570">
                  <a:extLst>
                    <a:ext uri="{9D8B030D-6E8A-4147-A177-3AD203B41FA5}">
                      <a16:colId xmlns:a16="http://schemas.microsoft.com/office/drawing/2014/main" val="2662914123"/>
                    </a:ext>
                  </a:extLst>
                </a:gridCol>
                <a:gridCol w="4385331">
                  <a:extLst>
                    <a:ext uri="{9D8B030D-6E8A-4147-A177-3AD203B41FA5}">
                      <a16:colId xmlns:a16="http://schemas.microsoft.com/office/drawing/2014/main" val="4089276946"/>
                    </a:ext>
                  </a:extLst>
                </a:gridCol>
              </a:tblGrid>
              <a:tr h="293541">
                <a:tc>
                  <a:txBody>
                    <a:bodyPr/>
                    <a:lstStyle/>
                    <a:p>
                      <a:r>
                        <a:rPr lang="en-TR" sz="1200" dirty="0">
                          <a:solidFill>
                            <a:srgbClr val="0070C0"/>
                          </a:solidFill>
                        </a:rPr>
                        <a:t>seq</a:t>
                      </a:r>
                      <a:r>
                        <a:rPr lang="en-TR" sz="1200" dirty="0"/>
                        <a:t>[i]</a:t>
                      </a:r>
                      <a:endParaRPr lang="en-TR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  <a:r>
                        <a:rPr lang="en-TR" sz="1200" dirty="0"/>
                        <a:t>eturns the ith element in the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37433"/>
                  </a:ext>
                </a:extLst>
              </a:tr>
              <a:tr h="293541">
                <a:tc>
                  <a:txBody>
                    <a:bodyPr/>
                    <a:lstStyle/>
                    <a:p>
                      <a:r>
                        <a:rPr lang="en-US" sz="1200" dirty="0"/>
                        <a:t>L</a:t>
                      </a:r>
                      <a:r>
                        <a:rPr lang="en-TR" sz="1200" dirty="0"/>
                        <a:t>en(</a:t>
                      </a:r>
                      <a:r>
                        <a:rPr lang="en-TR" sz="1200" dirty="0">
                          <a:solidFill>
                            <a:srgbClr val="0070C0"/>
                          </a:solidFill>
                        </a:rPr>
                        <a:t>seq</a:t>
                      </a:r>
                      <a:r>
                        <a:rPr lang="en-TR" sz="1200" dirty="0"/>
                        <a:t>)</a:t>
                      </a:r>
                      <a:endParaRPr lang="en-TR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returns the length of the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89525"/>
                  </a:ext>
                </a:extLst>
              </a:tr>
              <a:tr h="293541">
                <a:tc>
                  <a:txBody>
                    <a:bodyPr/>
                    <a:lstStyle/>
                    <a:p>
                      <a:r>
                        <a:rPr lang="en-TR" sz="1200" dirty="0">
                          <a:solidFill>
                            <a:srgbClr val="0070C0"/>
                          </a:solidFill>
                        </a:rPr>
                        <a:t>seq1 </a:t>
                      </a:r>
                      <a:r>
                        <a:rPr lang="en-TR" sz="1200" dirty="0"/>
                        <a:t>+ </a:t>
                      </a:r>
                      <a:r>
                        <a:rPr lang="en-TR" sz="1200" dirty="0">
                          <a:solidFill>
                            <a:srgbClr val="0070C0"/>
                          </a:solidFill>
                        </a:rPr>
                        <a:t>seq2</a:t>
                      </a:r>
                      <a:endParaRPr lang="en-TR" sz="1200" dirty="0">
                        <a:solidFill>
                          <a:srgbClr val="0070C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returns concatenation of the two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81459"/>
                  </a:ext>
                </a:extLst>
              </a:tr>
              <a:tr h="293541">
                <a:tc>
                  <a:txBody>
                    <a:bodyPr/>
                    <a:lstStyle/>
                    <a:p>
                      <a:r>
                        <a:rPr lang="en-TR" sz="1200" dirty="0"/>
                        <a:t>n * </a:t>
                      </a:r>
                      <a:r>
                        <a:rPr lang="en-TR" sz="1200" dirty="0">
                          <a:solidFill>
                            <a:srgbClr val="0070C0"/>
                          </a:solidFill>
                        </a:rPr>
                        <a:t>seq</a:t>
                      </a:r>
                      <a:endParaRPr lang="en-TR" sz="1200" dirty="0">
                        <a:solidFill>
                          <a:srgbClr val="0070C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  <a:r>
                        <a:rPr lang="en-TR" sz="1200" dirty="0"/>
                        <a:t>eturns a sequence that repeats seq n times.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15603"/>
                  </a:ext>
                </a:extLst>
              </a:tr>
              <a:tr h="293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sz="1200" dirty="0"/>
                        <a:t> in 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seq</a:t>
                      </a:r>
                      <a:endParaRPr lang="en-TR" sz="1200" dirty="0">
                        <a:solidFill>
                          <a:srgbClr val="0070C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 true if e is contained in the sequence and false otherwise</a:t>
                      </a:r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284839"/>
                  </a:ext>
                </a:extLst>
              </a:tr>
              <a:tr h="293541">
                <a:tc>
                  <a:txBody>
                    <a:bodyPr/>
                    <a:lstStyle/>
                    <a:p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TR" sz="1200" dirty="0"/>
                        <a:t> not in </a:t>
                      </a:r>
                      <a:r>
                        <a:rPr lang="en-TR" sz="1200" dirty="0">
                          <a:solidFill>
                            <a:srgbClr val="0070C0"/>
                          </a:solidFill>
                        </a:rPr>
                        <a:t>seq</a:t>
                      </a:r>
                      <a:endParaRPr lang="en-TR" sz="1200" dirty="0">
                        <a:solidFill>
                          <a:srgbClr val="0070C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is true if e is not in the sequence and false otherwise</a:t>
                      </a:r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49660"/>
                  </a:ext>
                </a:extLst>
              </a:tr>
              <a:tr h="293541">
                <a:tc>
                  <a:txBody>
                    <a:bodyPr/>
                    <a:lstStyle/>
                    <a:p>
                      <a:r>
                        <a:rPr lang="en-TR" sz="1200" dirty="0"/>
                        <a:t>for </a:t>
                      </a: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TR" sz="1200" dirty="0"/>
                        <a:t> in </a:t>
                      </a:r>
                      <a:r>
                        <a:rPr lang="en-TR" sz="1200" dirty="0">
                          <a:solidFill>
                            <a:srgbClr val="0070C0"/>
                          </a:solidFill>
                        </a:rPr>
                        <a:t>seq</a:t>
                      </a:r>
                      <a:endParaRPr lang="en-TR" sz="1200" dirty="0">
                        <a:solidFill>
                          <a:srgbClr val="0070C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</a:t>
                      </a:r>
                      <a:r>
                        <a:rPr lang="en-TR" sz="1200" dirty="0"/>
                        <a:t>terates over the elements of the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167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E2B3C1D-01B0-424C-8188-67CBF0B64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601971"/>
              </p:ext>
            </p:extLst>
          </p:nvPr>
        </p:nvGraphicFramePr>
        <p:xfrm>
          <a:off x="421219" y="4064486"/>
          <a:ext cx="7698652" cy="1174164"/>
        </p:xfrm>
        <a:graphic>
          <a:graphicData uri="http://schemas.openxmlformats.org/drawingml/2006/table">
            <a:tbl>
              <a:tblPr firstRow="1" firstCol="1" bandRow="1">
                <a:effectLst/>
                <a:tableStyleId>{793D81CF-94F2-401A-BA57-92F5A7B2D0C5}</a:tableStyleId>
              </a:tblPr>
              <a:tblGrid>
                <a:gridCol w="1105652">
                  <a:extLst>
                    <a:ext uri="{9D8B030D-6E8A-4147-A177-3AD203B41FA5}">
                      <a16:colId xmlns:a16="http://schemas.microsoft.com/office/drawing/2014/main" val="2662914123"/>
                    </a:ext>
                  </a:extLst>
                </a:gridCol>
                <a:gridCol w="2081961">
                  <a:extLst>
                    <a:ext uri="{9D8B030D-6E8A-4147-A177-3AD203B41FA5}">
                      <a16:colId xmlns:a16="http://schemas.microsoft.com/office/drawing/2014/main" val="2354446677"/>
                    </a:ext>
                  </a:extLst>
                </a:gridCol>
                <a:gridCol w="2511552">
                  <a:extLst>
                    <a:ext uri="{9D8B030D-6E8A-4147-A177-3AD203B41FA5}">
                      <a16:colId xmlns:a16="http://schemas.microsoft.com/office/drawing/2014/main" val="3463968220"/>
                    </a:ext>
                  </a:extLst>
                </a:gridCol>
                <a:gridCol w="1999487">
                  <a:extLst>
                    <a:ext uri="{9D8B030D-6E8A-4147-A177-3AD203B41FA5}">
                      <a16:colId xmlns:a16="http://schemas.microsoft.com/office/drawing/2014/main" val="4089276946"/>
                    </a:ext>
                  </a:extLst>
                </a:gridCol>
              </a:tblGrid>
              <a:tr h="293541">
                <a:tc>
                  <a:txBody>
                    <a:bodyPr/>
                    <a:lstStyle/>
                    <a:p>
                      <a:r>
                        <a:rPr lang="en-TR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Type of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Examples of literals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Muttable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37433"/>
                  </a:ext>
                </a:extLst>
              </a:tr>
              <a:tr h="293541">
                <a:tc>
                  <a:txBody>
                    <a:bodyPr/>
                    <a:lstStyle/>
                    <a:p>
                      <a:r>
                        <a:rPr lang="tr-TR" sz="120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</a:t>
                      </a:r>
                      <a:endParaRPr lang="en-TR" sz="12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‘’,’a’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‘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abc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’</a:t>
                      </a:r>
                      <a:endParaRPr lang="en-TR" sz="12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89525"/>
                  </a:ext>
                </a:extLst>
              </a:tr>
              <a:tr h="293541">
                <a:tc>
                  <a:txBody>
                    <a:bodyPr/>
                    <a:lstStyle/>
                    <a:p>
                      <a:r>
                        <a:rPr lang="en-TR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tupple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  <a:r>
                        <a:rPr lang="en-TR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ny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(), (3,) (’abc’,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81459"/>
                  </a:ext>
                </a:extLst>
              </a:tr>
              <a:tr h="293541">
                <a:tc>
                  <a:txBody>
                    <a:bodyPr/>
                    <a:lstStyle/>
                    <a:p>
                      <a:r>
                        <a:rPr lang="en-TR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  <a:r>
                        <a:rPr lang="en-TR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ny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[], [3], [’abc’, 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15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91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977DFE9-E383-1342-9BAE-85B0F840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Strings</a:t>
            </a:r>
            <a:r>
              <a:rPr lang="tr-TR" dirty="0"/>
              <a:t>, </a:t>
            </a:r>
            <a:r>
              <a:rPr lang="tr-TR" dirty="0" err="1"/>
              <a:t>Tupples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Lists</a:t>
            </a:r>
            <a:endParaRPr lang="en-TR" dirty="0"/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3992C071-7F9A-4CA1-A08D-DC61D948F3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tr-TR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6</a:t>
            </a:fld>
            <a:endParaRPr kumimoji="0" lang="tr-TR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FBF9D-92DE-C74E-9C2B-A7925C76D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TR" dirty="0"/>
              <a:t>ome methonds on string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8BA5CF3-BA90-8443-90EB-237B8A606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11472"/>
              </p:ext>
            </p:extLst>
          </p:nvPr>
        </p:nvGraphicFramePr>
        <p:xfrm>
          <a:off x="311701" y="1981898"/>
          <a:ext cx="8520600" cy="2348328"/>
        </p:xfrm>
        <a:graphic>
          <a:graphicData uri="http://schemas.openxmlformats.org/drawingml/2006/table">
            <a:tbl>
              <a:tblPr firstCol="1" bandRow="1">
                <a:effectLst/>
                <a:tableStyleId>{793D81CF-94F2-401A-BA57-92F5A7B2D0C5}</a:tableStyleId>
              </a:tblPr>
              <a:tblGrid>
                <a:gridCol w="1974299">
                  <a:extLst>
                    <a:ext uri="{9D8B030D-6E8A-4147-A177-3AD203B41FA5}">
                      <a16:colId xmlns:a16="http://schemas.microsoft.com/office/drawing/2014/main" val="2662914123"/>
                    </a:ext>
                  </a:extLst>
                </a:gridCol>
                <a:gridCol w="6546301">
                  <a:extLst>
                    <a:ext uri="{9D8B030D-6E8A-4147-A177-3AD203B41FA5}">
                      <a16:colId xmlns:a16="http://schemas.microsoft.com/office/drawing/2014/main" val="4089276946"/>
                    </a:ext>
                  </a:extLst>
                </a:gridCol>
              </a:tblGrid>
              <a:tr h="293541">
                <a:tc>
                  <a:txBody>
                    <a:bodyPr/>
                    <a:lstStyle/>
                    <a:p>
                      <a:r>
                        <a:rPr lang="en-TR" sz="1200" noProof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s.count(s1)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>
                          <a:solidFill>
                            <a:schemeClr val="tx1"/>
                          </a:solidFill>
                        </a:rPr>
                        <a:t>Counts how many times the string </a:t>
                      </a:r>
                      <a:r>
                        <a:rPr lang="en-US" sz="1200" b="1" noProof="0">
                          <a:solidFill>
                            <a:schemeClr val="tx1"/>
                          </a:solidFill>
                        </a:rPr>
                        <a:t>s1</a:t>
                      </a:r>
                      <a:r>
                        <a:rPr lang="en-US" sz="1200" noProof="0">
                          <a:solidFill>
                            <a:schemeClr val="tx1"/>
                          </a:solidFill>
                        </a:rPr>
                        <a:t> occurs in </a:t>
                      </a:r>
                      <a:r>
                        <a:rPr lang="en-US" sz="1200" b="1" noProof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noProof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TR" sz="12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37433"/>
                  </a:ext>
                </a:extLst>
              </a:tr>
              <a:tr h="293541">
                <a:tc>
                  <a:txBody>
                    <a:bodyPr/>
                    <a:lstStyle/>
                    <a:p>
                      <a:r>
                        <a:rPr lang="tr-TR" sz="1200" noProof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s.find(s1)</a:t>
                      </a:r>
                      <a:endParaRPr lang="en-TR" sz="1200" noProof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noProof="0">
                          <a:solidFill>
                            <a:schemeClr val="tx1"/>
                          </a:solidFill>
                        </a:rPr>
                        <a:t>returns the index of the first occurrences of the substring </a:t>
                      </a:r>
                      <a:r>
                        <a:rPr lang="en-TR" sz="1200" b="1" noProof="0">
                          <a:solidFill>
                            <a:schemeClr val="tx1"/>
                          </a:solidFill>
                        </a:rPr>
                        <a:t>s1</a:t>
                      </a:r>
                      <a:r>
                        <a:rPr lang="en-TR" sz="1200" noProof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TR" sz="1200" b="1" noProof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TR" sz="1200" noProof="0">
                          <a:solidFill>
                            <a:schemeClr val="tx1"/>
                          </a:solidFill>
                        </a:rPr>
                        <a:t>, and -1 if </a:t>
                      </a:r>
                      <a:r>
                        <a:rPr lang="en-TR" sz="1200" b="1" noProof="0">
                          <a:solidFill>
                            <a:schemeClr val="tx1"/>
                          </a:solidFill>
                        </a:rPr>
                        <a:t>s1</a:t>
                      </a:r>
                      <a:r>
                        <a:rPr lang="en-TR" sz="1200" noProof="0">
                          <a:solidFill>
                            <a:schemeClr val="tx1"/>
                          </a:solidFill>
                        </a:rPr>
                        <a:t> is not in </a:t>
                      </a:r>
                      <a:r>
                        <a:rPr lang="en-TR" sz="1200" b="1" noProof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89525"/>
                  </a:ext>
                </a:extLst>
              </a:tr>
              <a:tr h="293541">
                <a:tc>
                  <a:txBody>
                    <a:bodyPr/>
                    <a:lstStyle/>
                    <a:p>
                      <a:r>
                        <a:rPr lang="en-TR" sz="1200" noProof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s.rfind(s1)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TR" sz="1200" noProof="0">
                          <a:solidFill>
                            <a:schemeClr val="tx1"/>
                          </a:solidFill>
                        </a:rPr>
                        <a:t>ame as fine, but starts from the end of </a:t>
                      </a:r>
                      <a:r>
                        <a:rPr lang="en-TR" sz="1200" b="1" noProof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TR" sz="1200" noProof="0">
                          <a:solidFill>
                            <a:schemeClr val="tx1"/>
                          </a:solidFill>
                        </a:rPr>
                        <a:t>  (the “r” in rfind stands for reverse)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81459"/>
                  </a:ext>
                </a:extLst>
              </a:tr>
              <a:tr h="293541">
                <a:tc>
                  <a:txBody>
                    <a:bodyPr/>
                    <a:lstStyle/>
                    <a:p>
                      <a:r>
                        <a:rPr lang="en-TR" sz="1200" noProof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s.index(s1)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TR" sz="1200" noProof="0">
                          <a:solidFill>
                            <a:schemeClr val="tx1"/>
                          </a:solidFill>
                        </a:rPr>
                        <a:t>ame as find, but raises an exception if </a:t>
                      </a:r>
                      <a:r>
                        <a:rPr lang="en-TR" sz="1200" b="1" noProof="0">
                          <a:solidFill>
                            <a:schemeClr val="tx1"/>
                          </a:solidFill>
                        </a:rPr>
                        <a:t>s1</a:t>
                      </a:r>
                      <a:r>
                        <a:rPr lang="en-TR" sz="1200" noProof="0">
                          <a:solidFill>
                            <a:schemeClr val="tx1"/>
                          </a:solidFill>
                        </a:rPr>
                        <a:t> is not in </a:t>
                      </a:r>
                      <a:r>
                        <a:rPr lang="en-TR" sz="1200" b="1" noProof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TR" sz="1200" noProof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15603"/>
                  </a:ext>
                </a:extLst>
              </a:tr>
              <a:tr h="293541">
                <a:tc>
                  <a:txBody>
                    <a:bodyPr/>
                    <a:lstStyle/>
                    <a:p>
                      <a:r>
                        <a:rPr lang="en-US" sz="1200" noProof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s.rindex(s1)</a:t>
                      </a:r>
                      <a:endParaRPr lang="en-TR" sz="1200" noProof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>
                          <a:solidFill>
                            <a:schemeClr val="tx1"/>
                          </a:solidFill>
                        </a:rPr>
                        <a:t>Same as index, but stats from the end of </a:t>
                      </a:r>
                      <a:r>
                        <a:rPr lang="en-US" sz="1200" b="1" noProof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noProof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TR" sz="12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284839"/>
                  </a:ext>
                </a:extLst>
              </a:tr>
              <a:tr h="293541">
                <a:tc>
                  <a:txBody>
                    <a:bodyPr/>
                    <a:lstStyle/>
                    <a:p>
                      <a:r>
                        <a:rPr lang="en-TR" sz="1200" noProof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s.replace(old, new)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noProof="0">
                          <a:solidFill>
                            <a:schemeClr val="tx1"/>
                          </a:solidFill>
                        </a:rPr>
                        <a:t>Replaces all occurences of the string </a:t>
                      </a:r>
                      <a:r>
                        <a:rPr lang="en-US" sz="1200" b="1" noProof="0">
                          <a:solidFill>
                            <a:schemeClr val="tx1"/>
                          </a:solidFill>
                        </a:rPr>
                        <a:t>old</a:t>
                      </a:r>
                      <a:r>
                        <a:rPr lang="en-US" sz="1200" noProof="0">
                          <a:solidFill>
                            <a:schemeClr val="tx1"/>
                          </a:solidFill>
                        </a:rPr>
                        <a:t> in</a:t>
                      </a:r>
                      <a:r>
                        <a:rPr lang="en-US" sz="1200" b="1" noProof="0">
                          <a:solidFill>
                            <a:schemeClr val="tx1"/>
                          </a:solidFill>
                        </a:rPr>
                        <a:t> s </a:t>
                      </a:r>
                      <a:r>
                        <a:rPr lang="en-US" sz="1200" noProof="0">
                          <a:solidFill>
                            <a:schemeClr val="tx1"/>
                          </a:solidFill>
                        </a:rPr>
                        <a:t>with the string </a:t>
                      </a:r>
                      <a:r>
                        <a:rPr lang="en-US" sz="1200" b="1" noProof="0">
                          <a:solidFill>
                            <a:schemeClr val="tx1"/>
                          </a:solidFill>
                        </a:rPr>
                        <a:t>new</a:t>
                      </a:r>
                      <a:endParaRPr lang="en-TR" sz="1200" b="1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49660"/>
                  </a:ext>
                </a:extLst>
              </a:tr>
              <a:tr h="293541">
                <a:tc>
                  <a:txBody>
                    <a:bodyPr/>
                    <a:lstStyle/>
                    <a:p>
                      <a:r>
                        <a:rPr lang="en-TR" sz="1200" noProof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s.rstrip()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>
                          <a:solidFill>
                            <a:schemeClr val="tx1"/>
                          </a:solidFill>
                        </a:rPr>
                        <a:t>Removes trailing white spaces from s.</a:t>
                      </a:r>
                      <a:endParaRPr lang="en-TR" sz="12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16758"/>
                  </a:ext>
                </a:extLst>
              </a:tr>
              <a:tr h="293541">
                <a:tc>
                  <a:txBody>
                    <a:bodyPr/>
                    <a:lstStyle/>
                    <a:p>
                      <a:r>
                        <a:rPr lang="en-TR" sz="1200" noProof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s.split(d)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TR" sz="1200" noProof="0" dirty="0">
                          <a:solidFill>
                            <a:schemeClr val="tx1"/>
                          </a:solidFill>
                        </a:rPr>
                        <a:t>plits s using d as a delimiter. Returns a list of substrings of 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178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22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977DFE9-E383-1342-9BAE-85B0F840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Dictionaries</a:t>
            </a:r>
            <a:endParaRPr lang="en-TR" dirty="0"/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3992C071-7F9A-4CA1-A08D-DC61D948F3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tr-TR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7</a:t>
            </a:fld>
            <a:endParaRPr kumimoji="0" lang="tr-TR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FBF9D-92DE-C74E-9C2B-A7925C76D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﻿Objects of type </a:t>
            </a:r>
            <a:r>
              <a:rPr lang="en-US" b="1" dirty="0" err="1"/>
              <a:t>dict</a:t>
            </a:r>
            <a:r>
              <a:rPr lang="en-US" dirty="0"/>
              <a:t> (short for dictionary) are like lists except that “indices” need not be integers—they can be values of any immutable type. </a:t>
            </a:r>
          </a:p>
          <a:p>
            <a:r>
              <a:rPr lang="en-US" dirty="0"/>
              <a:t>Since they are not ordered, we call them </a:t>
            </a:r>
            <a:r>
              <a:rPr lang="en-US" b="1" dirty="0">
                <a:solidFill>
                  <a:srgbClr val="FF0000"/>
                </a:solidFill>
              </a:rPr>
              <a:t>keys</a:t>
            </a:r>
            <a:r>
              <a:rPr lang="en-US" dirty="0"/>
              <a:t> rather than </a:t>
            </a:r>
            <a:r>
              <a:rPr lang="en-US" b="1" dirty="0"/>
              <a:t>indices</a:t>
            </a:r>
            <a:r>
              <a:rPr lang="en-US" dirty="0"/>
              <a:t>. </a:t>
            </a:r>
          </a:p>
          <a:p>
            <a:r>
              <a:rPr lang="en-US" dirty="0"/>
              <a:t>Think of a dictionary as a set of </a:t>
            </a:r>
            <a:r>
              <a:rPr lang="en-US" b="1" dirty="0">
                <a:solidFill>
                  <a:srgbClr val="FF0000"/>
                </a:solidFill>
              </a:rPr>
              <a:t>key</a:t>
            </a:r>
            <a:r>
              <a:rPr lang="en-US" dirty="0"/>
              <a:t>/</a:t>
            </a:r>
            <a:r>
              <a:rPr lang="en-US" b="1" dirty="0">
                <a:solidFill>
                  <a:srgbClr val="0070C0"/>
                </a:solidFill>
              </a:rPr>
              <a:t>value</a:t>
            </a:r>
            <a:r>
              <a:rPr lang="en-US" dirty="0"/>
              <a:t> pairs. </a:t>
            </a:r>
          </a:p>
          <a:p>
            <a:r>
              <a:rPr lang="en-US" dirty="0"/>
              <a:t>Literals of type </a:t>
            </a:r>
            <a:r>
              <a:rPr lang="en-US" b="1" dirty="0" err="1"/>
              <a:t>dict</a:t>
            </a:r>
            <a:r>
              <a:rPr lang="en-US" dirty="0"/>
              <a:t> are enclosed in </a:t>
            </a:r>
            <a:r>
              <a:rPr lang="en-US" b="1" dirty="0">
                <a:highlight>
                  <a:srgbClr val="FFFF00"/>
                </a:highlight>
              </a:rPr>
              <a:t>curly braces</a:t>
            </a:r>
            <a:r>
              <a:rPr lang="en-US" dirty="0"/>
              <a:t>, and each element is written as a key followed by a </a:t>
            </a:r>
            <a:r>
              <a:rPr lang="en-US" b="1" dirty="0">
                <a:highlight>
                  <a:srgbClr val="00FF00"/>
                </a:highlight>
              </a:rPr>
              <a:t>colon</a:t>
            </a:r>
            <a:r>
              <a:rPr lang="en-US" dirty="0"/>
              <a:t> followed by a </a:t>
            </a:r>
            <a:r>
              <a:rPr lang="en-US" b="1" dirty="0"/>
              <a:t>value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1112BB-4B29-7F4A-B531-5D63E0C342B7}"/>
              </a:ext>
            </a:extLst>
          </p:cNvPr>
          <p:cNvSpPr/>
          <p:nvPr/>
        </p:nvSpPr>
        <p:spPr>
          <a:xfrm>
            <a:off x="39128" y="3665031"/>
            <a:ext cx="9104872" cy="769441"/>
          </a:xfrm>
          <a:prstGeom prst="rect">
            <a:avLst/>
          </a:prstGeom>
          <a:solidFill>
            <a:schemeClr val="accent4">
              <a:lumMod val="20000"/>
              <a:lumOff val="80000"/>
              <a:alpha val="84000"/>
            </a:schemeClr>
          </a:solidFill>
          <a:effectLst>
            <a:glow rad="228600">
              <a:schemeClr val="accent4">
                <a:lumMod val="40000"/>
                <a:lumOff val="60000"/>
                <a:alpha val="40000"/>
              </a:schemeClr>
            </a:glow>
            <a:outerShdw blurRad="50800" dist="50800" dir="5400000" algn="ctr" rotWithShape="0">
              <a:schemeClr val="accent4">
                <a:lumMod val="60000"/>
                <a:lumOff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monthNumbers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{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'Jan'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: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1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'Feb'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: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2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'Mar'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: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3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'Apr'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: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4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'May'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: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5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1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: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'Jan'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2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: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'Feb'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3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: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'Mar'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4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: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'Apr'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5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: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'May'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} </a:t>
            </a:r>
          </a:p>
          <a:p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print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'The third month is 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+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monthNumbers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100" dirty="0">
                <a:solidFill>
                  <a:srgbClr val="D33682"/>
                </a:solidFill>
                <a:latin typeface="Menlo" panose="020B0609030804020204" pitchFamily="49" charset="0"/>
              </a:rPr>
              <a:t>3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])</a:t>
            </a:r>
          </a:p>
          <a:p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dist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monthNumbers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'Apr'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]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-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monthNumbers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'Jan'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] </a:t>
            </a:r>
          </a:p>
          <a:p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print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'Apr and Jan are'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dist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'months apart'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E75A1-D324-E845-B5B1-D6F635C64758}"/>
              </a:ext>
            </a:extLst>
          </p:cNvPr>
          <p:cNvSpPr/>
          <p:nvPr/>
        </p:nvSpPr>
        <p:spPr>
          <a:xfrm>
            <a:off x="142406" y="4609867"/>
            <a:ext cx="4449158" cy="466561"/>
          </a:xfrm>
          <a:prstGeom prst="rect">
            <a:avLst/>
          </a:prstGeom>
          <a:solidFill>
            <a:schemeClr val="tx1">
              <a:alpha val="18000"/>
            </a:schemeClr>
          </a:solidFill>
          <a:effectLst>
            <a:glow rad="228600">
              <a:schemeClr val="bg1">
                <a:lumMod val="95000"/>
                <a:alpha val="40000"/>
              </a:schemeClr>
            </a:glow>
            <a:outerShdw blurRad="50800" dist="50800" dir="5400000" algn="ctr" rotWithShape="0">
              <a:schemeClr val="bg2">
                <a:lumMod val="60000"/>
                <a:lumOff val="40000"/>
              </a:schemeClr>
            </a:outerShdw>
          </a:effectLst>
        </p:spPr>
        <p:txBody>
          <a:bodyPr wrap="square">
            <a:noAutofit/>
          </a:bodyPr>
          <a:lstStyle/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The third month is Mar</a:t>
            </a:r>
          </a:p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Apr and Jan are 3 months apart</a:t>
            </a:r>
          </a:p>
        </p:txBody>
      </p:sp>
    </p:spTree>
    <p:extLst>
      <p:ext uri="{BB962C8B-B14F-4D97-AF65-F5344CB8AC3E}">
        <p14:creationId xmlns:p14="http://schemas.microsoft.com/office/powerpoint/2010/main" val="173214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977DFE9-E383-1342-9BAE-85B0F840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Dictionaries</a:t>
            </a:r>
            <a:endParaRPr lang="en-TR" dirty="0"/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3992C071-7F9A-4CA1-A08D-DC61D948F3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tr-TR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8</a:t>
            </a:fld>
            <a:endParaRPr kumimoji="0" lang="tr-TR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1112BB-4B29-7F4A-B531-5D63E0C342B7}"/>
              </a:ext>
            </a:extLst>
          </p:cNvPr>
          <p:cNvSpPr/>
          <p:nvPr/>
        </p:nvSpPr>
        <p:spPr>
          <a:xfrm>
            <a:off x="813570" y="1688914"/>
            <a:ext cx="4299606" cy="2800767"/>
          </a:xfrm>
          <a:prstGeom prst="rect">
            <a:avLst/>
          </a:prstGeom>
          <a:solidFill>
            <a:schemeClr val="accent4">
              <a:lumMod val="20000"/>
              <a:lumOff val="80000"/>
              <a:alpha val="84000"/>
            </a:schemeClr>
          </a:solidFill>
          <a:effectLst>
            <a:glow rad="228600">
              <a:schemeClr val="accent4">
                <a:lumMod val="40000"/>
                <a:lumOff val="60000"/>
                <a:alpha val="40000"/>
              </a:schemeClr>
            </a:glow>
            <a:outerShdw blurRad="50800" dist="50800" dir="5400000" algn="ctr" rotWithShape="0">
              <a:schemeClr val="accent4">
                <a:lumMod val="60000"/>
                <a:lumOff val="40000"/>
              </a:schemeClr>
            </a:outerShdw>
          </a:effectLst>
        </p:spPr>
        <p:txBody>
          <a:bodyPr wrap="square">
            <a:spAutoFit/>
          </a:bodyPr>
          <a:lstStyle/>
          <a:p>
            <a:pPr defTabSz="194400"/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plakaDosyaAdi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'w13b- 22, 23 Apr/plakalar1.csv'</a:t>
            </a:r>
            <a:endParaRPr lang="en-US" sz="11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defTabSz="194400"/>
            <a:b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dosya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open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plakaDosyaAdi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'r'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pPr defTabSz="194400"/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tumVeriler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dosya.read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()</a:t>
            </a:r>
          </a:p>
          <a:p>
            <a:pPr defTabSz="194400"/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plakalar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tumVeriler.split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</a:t>
            </a:r>
            <a:r>
              <a:rPr lang="en-US" sz="1100" dirty="0">
                <a:solidFill>
                  <a:srgbClr val="CB4B16"/>
                </a:solidFill>
                <a:latin typeface="Menlo" panose="020B0609030804020204" pitchFamily="49" charset="0"/>
              </a:rPr>
              <a:t>\n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pPr defTabSz="194400"/>
            <a:b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b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plakaD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{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'key'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: 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'value'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  <a:p>
            <a:pPr defTabSz="194400"/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for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sehir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in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plakalar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:</a:t>
            </a:r>
          </a:p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kod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sehirAdi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sehir.split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';’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plakaD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sehirAdi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]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kod</a:t>
            </a:r>
            <a:endParaRPr lang="en-US" sz="11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plakaD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kod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]</a:t>
            </a:r>
            <a:r>
              <a:rPr lang="en-US" sz="11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sehirAdi</a:t>
            </a:r>
            <a:endParaRPr lang="en-US" sz="11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defTabSz="194400"/>
            <a:endParaRPr lang="en-US" sz="1100" dirty="0">
              <a:solidFill>
                <a:srgbClr val="268BD2"/>
              </a:solidFill>
              <a:latin typeface="Menlo" panose="020B0609030804020204" pitchFamily="49" charset="0"/>
            </a:endParaRPr>
          </a:p>
          <a:p>
            <a:pPr defTabSz="194400"/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print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plakaD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</a:t>
            </a:r>
            <a:r>
              <a:rPr lang="en-US" sz="1100" dirty="0" err="1">
                <a:solidFill>
                  <a:srgbClr val="2AA198"/>
                </a:solidFill>
                <a:latin typeface="Menlo" panose="020B0609030804020204" pitchFamily="49" charset="0"/>
              </a:rPr>
              <a:t>Ardahan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])</a:t>
            </a:r>
            <a:b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print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plakaD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'34’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])</a:t>
            </a:r>
          </a:p>
          <a:p>
            <a:pPr defTabSz="194400"/>
            <a:r>
              <a:rPr lang="en-US" sz="1100" dirty="0">
                <a:solidFill>
                  <a:srgbClr val="268BD2"/>
                </a:solidFill>
                <a:latin typeface="Menlo" panose="020B0609030804020204" pitchFamily="49" charset="0"/>
              </a:rPr>
              <a:t>print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plakaD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100" dirty="0">
                <a:solidFill>
                  <a:srgbClr val="2AA198"/>
                </a:solidFill>
                <a:latin typeface="Menlo" panose="020B0609030804020204" pitchFamily="49" charset="0"/>
              </a:rPr>
              <a:t>‘26'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])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E75A1-D324-E845-B5B1-D6F635C64758}"/>
              </a:ext>
            </a:extLst>
          </p:cNvPr>
          <p:cNvSpPr/>
          <p:nvPr/>
        </p:nvSpPr>
        <p:spPr>
          <a:xfrm>
            <a:off x="813570" y="4574319"/>
            <a:ext cx="4299606" cy="646209"/>
          </a:xfrm>
          <a:prstGeom prst="rect">
            <a:avLst/>
          </a:prstGeom>
          <a:solidFill>
            <a:schemeClr val="tx1">
              <a:alpha val="18000"/>
            </a:schemeClr>
          </a:solidFill>
          <a:effectLst>
            <a:glow rad="228600">
              <a:schemeClr val="bg1">
                <a:lumMod val="95000"/>
                <a:alpha val="40000"/>
              </a:schemeClr>
            </a:glow>
            <a:outerShdw blurRad="50800" dist="50800" dir="5400000" algn="ctr" rotWithShape="0">
              <a:schemeClr val="bg2">
                <a:lumMod val="60000"/>
                <a:lumOff val="40000"/>
              </a:schemeClr>
            </a:outerShdw>
          </a:effectLst>
        </p:spPr>
        <p:txBody>
          <a:bodyPr wrap="square">
            <a:noAutofit/>
          </a:bodyPr>
          <a:lstStyle/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75</a:t>
            </a:r>
          </a:p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İstanbul</a:t>
            </a:r>
          </a:p>
          <a:p>
            <a:pPr defTabSz="194400"/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Eskişehir</a:t>
            </a:r>
            <a:endParaRPr lang="en-US" sz="11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0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977DFE9-E383-1342-9BAE-85B0F840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Dictionaries</a:t>
            </a:r>
            <a:endParaRPr lang="en-TR" dirty="0"/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3992C071-7F9A-4CA1-A08D-DC61D948F3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tr-TR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9</a:t>
            </a:fld>
            <a:endParaRPr kumimoji="0" lang="tr-TR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Picture 3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5629CD94-D3CD-1448-9977-AE082667A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545" y="398866"/>
            <a:ext cx="4893467" cy="46186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EECBEA-5416-CE4A-983F-B3676323F486}"/>
              </a:ext>
            </a:extLst>
          </p:cNvPr>
          <p:cNvSpPr/>
          <p:nvPr/>
        </p:nvSpPr>
        <p:spPr>
          <a:xfrm>
            <a:off x="2449365" y="5153350"/>
            <a:ext cx="4893647" cy="472360"/>
          </a:xfrm>
          <a:prstGeom prst="rect">
            <a:avLst/>
          </a:prstGeom>
          <a:solidFill>
            <a:schemeClr val="tx1">
              <a:alpha val="18000"/>
            </a:schemeClr>
          </a:solidFill>
          <a:effectLst>
            <a:glow rad="228600">
              <a:schemeClr val="bg1">
                <a:lumMod val="95000"/>
                <a:alpha val="40000"/>
              </a:schemeClr>
            </a:glow>
            <a:outerShdw blurRad="50800" dist="50800" dir="5400000" algn="ctr" rotWithShape="0">
              <a:schemeClr val="bg2">
                <a:lumMod val="60000"/>
                <a:lumOff val="40000"/>
              </a:schemeClr>
            </a:outerShdw>
          </a:effectLst>
        </p:spPr>
        <p:txBody>
          <a:bodyPr wrap="square">
            <a:noAutofit/>
          </a:bodyPr>
          <a:lstStyle/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﻿Je </a:t>
            </a:r>
            <a:r>
              <a:rPr lang="en-US" sz="1100" dirty="0" err="1">
                <a:solidFill>
                  <a:srgbClr val="333333"/>
                </a:solidFill>
                <a:latin typeface="Menlo" panose="020B0609030804020204" pitchFamily="49" charset="0"/>
              </a:rPr>
              <a:t>bois</a:t>
            </a:r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 "good" rouge vin, et mange pain. </a:t>
            </a:r>
          </a:p>
          <a:p>
            <a:pPr defTabSz="194400"/>
            <a:r>
              <a:rPr lang="en-US" sz="1100" dirty="0">
                <a:solidFill>
                  <a:srgbClr val="333333"/>
                </a:solidFill>
                <a:latin typeface="Menlo" panose="020B0609030804020204" pitchFamily="49" charset="0"/>
              </a:rPr>
              <a:t>I drink of wine red.</a:t>
            </a:r>
          </a:p>
        </p:txBody>
      </p:sp>
    </p:spTree>
    <p:extLst>
      <p:ext uri="{BB962C8B-B14F-4D97-AF65-F5344CB8AC3E}">
        <p14:creationId xmlns:p14="http://schemas.microsoft.com/office/powerpoint/2010/main" val="398414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16467</TotalTime>
  <Words>2008</Words>
  <Application>Microsoft Macintosh PowerPoint</Application>
  <PresentationFormat>On-screen Show (16:10)</PresentationFormat>
  <Paragraphs>344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</vt:lpstr>
      <vt:lpstr>Menlo</vt:lpstr>
      <vt:lpstr>Simple Light</vt:lpstr>
      <vt:lpstr>INTRODUCTION to COMPUTATION &amp; PROGRAMMING FOR IE</vt:lpstr>
      <vt:lpstr>Functions as objects</vt:lpstr>
      <vt:lpstr>Functions as objects</vt:lpstr>
      <vt:lpstr>Functions as objects</vt:lpstr>
      <vt:lpstr>Strings, Tupples and Lists</vt:lpstr>
      <vt:lpstr>Strings, Tupples and Lists</vt:lpstr>
      <vt:lpstr>Dictionaries</vt:lpstr>
      <vt:lpstr>Dictionaries</vt:lpstr>
      <vt:lpstr>Dictionaries</vt:lpstr>
      <vt:lpstr>Dictionaries</vt:lpstr>
      <vt:lpstr>File Examples - revisited</vt:lpstr>
      <vt:lpstr>File Examples - revisited</vt:lpstr>
      <vt:lpstr>PowerPoint Presentation</vt:lpstr>
      <vt:lpstr>INTRODUCTION to COMPUTATION &amp; PROGRAMMING FOR 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Engin TIRAS</dc:creator>
  <cp:lastModifiedBy>Gurkan OZTURK</cp:lastModifiedBy>
  <cp:revision>198</cp:revision>
  <dcterms:modified xsi:type="dcterms:W3CDTF">2020-05-20T07:17:16Z</dcterms:modified>
</cp:coreProperties>
</file>