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7"/>
  </p:notesMasterIdLst>
  <p:sldIdLst>
    <p:sldId id="256" r:id="rId2"/>
    <p:sldId id="257" r:id="rId3"/>
    <p:sldId id="266" r:id="rId4"/>
    <p:sldId id="269" r:id="rId5"/>
    <p:sldId id="270" r:id="rId6"/>
    <p:sldId id="258" r:id="rId7"/>
    <p:sldId id="304" r:id="rId8"/>
    <p:sldId id="259" r:id="rId9"/>
    <p:sldId id="260" r:id="rId10"/>
    <p:sldId id="261" r:id="rId11"/>
    <p:sldId id="262" r:id="rId12"/>
    <p:sldId id="263" r:id="rId13"/>
    <p:sldId id="264" r:id="rId14"/>
    <p:sldId id="273" r:id="rId15"/>
    <p:sldId id="272" r:id="rId16"/>
    <p:sldId id="288" r:id="rId17"/>
    <p:sldId id="271" r:id="rId18"/>
    <p:sldId id="267" r:id="rId19"/>
    <p:sldId id="268" r:id="rId20"/>
    <p:sldId id="274" r:id="rId21"/>
    <p:sldId id="275" r:id="rId22"/>
    <p:sldId id="277" r:id="rId23"/>
    <p:sldId id="285" r:id="rId24"/>
    <p:sldId id="296" r:id="rId25"/>
    <p:sldId id="295" r:id="rId26"/>
    <p:sldId id="294" r:id="rId27"/>
    <p:sldId id="293" r:id="rId28"/>
    <p:sldId id="291" r:id="rId29"/>
    <p:sldId id="290" r:id="rId30"/>
    <p:sldId id="297" r:id="rId31"/>
    <p:sldId id="289" r:id="rId32"/>
    <p:sldId id="278" r:id="rId33"/>
    <p:sldId id="279" r:id="rId34"/>
    <p:sldId id="280" r:id="rId35"/>
    <p:sldId id="281" r:id="rId36"/>
    <p:sldId id="287" r:id="rId37"/>
    <p:sldId id="286" r:id="rId38"/>
    <p:sldId id="284" r:id="rId39"/>
    <p:sldId id="283" r:id="rId40"/>
    <p:sldId id="282" r:id="rId41"/>
    <p:sldId id="298" r:id="rId42"/>
    <p:sldId id="299" r:id="rId43"/>
    <p:sldId id="301" r:id="rId44"/>
    <p:sldId id="302" r:id="rId45"/>
    <p:sldId id="303"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ECD060-E0AA-48AC-BAB3-27D1FE908D3D}" type="datetimeFigureOut">
              <a:rPr lang="tr-TR" smtClean="0"/>
              <a:t>5.01.2021</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D22AF-2C44-4B29-8677-B362032030D4}" type="slidenum">
              <a:rPr lang="tr-TR" smtClean="0"/>
              <a:t>‹#›</a:t>
            </a:fld>
            <a:endParaRPr lang="tr-TR"/>
          </a:p>
        </p:txBody>
      </p:sp>
    </p:spTree>
    <p:extLst>
      <p:ext uri="{BB962C8B-B14F-4D97-AF65-F5344CB8AC3E}">
        <p14:creationId xmlns:p14="http://schemas.microsoft.com/office/powerpoint/2010/main" val="2777662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18DD22AF-2C44-4B29-8677-B362032030D4}" type="slidenum">
              <a:rPr lang="tr-TR" smtClean="0"/>
              <a:t>23</a:t>
            </a:fld>
            <a:endParaRPr lang="tr-TR"/>
          </a:p>
        </p:txBody>
      </p:sp>
    </p:spTree>
    <p:extLst>
      <p:ext uri="{BB962C8B-B14F-4D97-AF65-F5344CB8AC3E}">
        <p14:creationId xmlns:p14="http://schemas.microsoft.com/office/powerpoint/2010/main" val="4077417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70C8630F-4EDF-43D7-A14D-E5A1B258322E}" type="datetimeFigureOut">
              <a:rPr lang="tr-TR" smtClean="0"/>
              <a:t>5.01.2021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F58C23-FF97-4C92-8DCC-B81C8089F19A}" type="slidenum">
              <a:rPr lang="tr-TR" smtClean="0"/>
              <a:t>‹#›</a:t>
            </a:fld>
            <a:endParaRPr lang="tr-TR"/>
          </a:p>
        </p:txBody>
      </p:sp>
    </p:spTree>
    <p:extLst>
      <p:ext uri="{BB962C8B-B14F-4D97-AF65-F5344CB8AC3E}">
        <p14:creationId xmlns:p14="http://schemas.microsoft.com/office/powerpoint/2010/main" val="3867385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0C8630F-4EDF-43D7-A14D-E5A1B258322E}" type="datetimeFigureOut">
              <a:rPr lang="tr-TR" smtClean="0"/>
              <a:t>5.01.2021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F58C23-FF97-4C92-8DCC-B81C8089F19A}" type="slidenum">
              <a:rPr lang="tr-TR" smtClean="0"/>
              <a:t>‹#›</a:t>
            </a:fld>
            <a:endParaRPr lang="tr-TR"/>
          </a:p>
        </p:txBody>
      </p:sp>
    </p:spTree>
    <p:extLst>
      <p:ext uri="{BB962C8B-B14F-4D97-AF65-F5344CB8AC3E}">
        <p14:creationId xmlns:p14="http://schemas.microsoft.com/office/powerpoint/2010/main" val="314747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0C8630F-4EDF-43D7-A14D-E5A1B258322E}" type="datetimeFigureOut">
              <a:rPr lang="tr-TR" smtClean="0"/>
              <a:t>5.01.2021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F58C23-FF97-4C92-8DCC-B81C8089F19A}" type="slidenum">
              <a:rPr lang="tr-TR" smtClean="0"/>
              <a:t>‹#›</a:t>
            </a:fld>
            <a:endParaRPr lang="tr-TR"/>
          </a:p>
        </p:txBody>
      </p:sp>
    </p:spTree>
    <p:extLst>
      <p:ext uri="{BB962C8B-B14F-4D97-AF65-F5344CB8AC3E}">
        <p14:creationId xmlns:p14="http://schemas.microsoft.com/office/powerpoint/2010/main" val="1022133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0C8630F-4EDF-43D7-A14D-E5A1B258322E}" type="datetimeFigureOut">
              <a:rPr lang="tr-TR" smtClean="0"/>
              <a:t>5.01.2021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F58C23-FF97-4C92-8DCC-B81C8089F19A}" type="slidenum">
              <a:rPr lang="tr-TR" smtClean="0"/>
              <a:t>‹#›</a:t>
            </a:fld>
            <a:endParaRPr lang="tr-TR"/>
          </a:p>
        </p:txBody>
      </p:sp>
    </p:spTree>
    <p:extLst>
      <p:ext uri="{BB962C8B-B14F-4D97-AF65-F5344CB8AC3E}">
        <p14:creationId xmlns:p14="http://schemas.microsoft.com/office/powerpoint/2010/main" val="3325889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0C8630F-4EDF-43D7-A14D-E5A1B258322E}" type="datetimeFigureOut">
              <a:rPr lang="tr-TR" smtClean="0"/>
              <a:t>5.01.2021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78F58C23-FF97-4C92-8DCC-B81C8089F19A}" type="slidenum">
              <a:rPr lang="tr-TR" smtClean="0"/>
              <a:t>‹#›</a:t>
            </a:fld>
            <a:endParaRPr lang="tr-TR"/>
          </a:p>
        </p:txBody>
      </p:sp>
    </p:spTree>
    <p:extLst>
      <p:ext uri="{BB962C8B-B14F-4D97-AF65-F5344CB8AC3E}">
        <p14:creationId xmlns:p14="http://schemas.microsoft.com/office/powerpoint/2010/main" val="3837734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0C8630F-4EDF-43D7-A14D-E5A1B258322E}" type="datetimeFigureOut">
              <a:rPr lang="tr-TR" smtClean="0"/>
              <a:t>5.01.2021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8F58C23-FF97-4C92-8DCC-B81C8089F19A}" type="slidenum">
              <a:rPr lang="tr-TR" smtClean="0"/>
              <a:t>‹#›</a:t>
            </a:fld>
            <a:endParaRPr lang="tr-TR"/>
          </a:p>
        </p:txBody>
      </p:sp>
    </p:spTree>
    <p:extLst>
      <p:ext uri="{BB962C8B-B14F-4D97-AF65-F5344CB8AC3E}">
        <p14:creationId xmlns:p14="http://schemas.microsoft.com/office/powerpoint/2010/main" val="244303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0C8630F-4EDF-43D7-A14D-E5A1B258322E}" type="datetimeFigureOut">
              <a:rPr lang="tr-TR" smtClean="0"/>
              <a:t>5.01.2021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78F58C23-FF97-4C92-8DCC-B81C8089F19A}" type="slidenum">
              <a:rPr lang="tr-TR" smtClean="0"/>
              <a:t>‹#›</a:t>
            </a:fld>
            <a:endParaRPr lang="tr-TR"/>
          </a:p>
        </p:txBody>
      </p:sp>
    </p:spTree>
    <p:extLst>
      <p:ext uri="{BB962C8B-B14F-4D97-AF65-F5344CB8AC3E}">
        <p14:creationId xmlns:p14="http://schemas.microsoft.com/office/powerpoint/2010/main" val="220260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70C8630F-4EDF-43D7-A14D-E5A1B258322E}" type="datetimeFigureOut">
              <a:rPr lang="tr-TR" smtClean="0"/>
              <a:t>5.01.2021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78F58C23-FF97-4C92-8DCC-B81C8089F19A}" type="slidenum">
              <a:rPr lang="tr-TR" smtClean="0"/>
              <a:t>‹#›</a:t>
            </a:fld>
            <a:endParaRPr lang="tr-TR"/>
          </a:p>
        </p:txBody>
      </p:sp>
    </p:spTree>
    <p:extLst>
      <p:ext uri="{BB962C8B-B14F-4D97-AF65-F5344CB8AC3E}">
        <p14:creationId xmlns:p14="http://schemas.microsoft.com/office/powerpoint/2010/main" val="487703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8630F-4EDF-43D7-A14D-E5A1B258322E}" type="datetimeFigureOut">
              <a:rPr lang="tr-TR" smtClean="0"/>
              <a:t>5.01.2021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78F58C23-FF97-4C92-8DCC-B81C8089F19A}" type="slidenum">
              <a:rPr lang="tr-TR" smtClean="0"/>
              <a:t>‹#›</a:t>
            </a:fld>
            <a:endParaRPr lang="tr-TR"/>
          </a:p>
        </p:txBody>
      </p:sp>
    </p:spTree>
    <p:extLst>
      <p:ext uri="{BB962C8B-B14F-4D97-AF65-F5344CB8AC3E}">
        <p14:creationId xmlns:p14="http://schemas.microsoft.com/office/powerpoint/2010/main" val="2914942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0C8630F-4EDF-43D7-A14D-E5A1B258322E}" type="datetimeFigureOut">
              <a:rPr lang="tr-TR" smtClean="0"/>
              <a:t>5.01.2021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8F58C23-FF97-4C92-8DCC-B81C8089F19A}" type="slidenum">
              <a:rPr lang="tr-TR" smtClean="0"/>
              <a:t>‹#›</a:t>
            </a:fld>
            <a:endParaRPr lang="tr-TR"/>
          </a:p>
        </p:txBody>
      </p:sp>
    </p:spTree>
    <p:extLst>
      <p:ext uri="{BB962C8B-B14F-4D97-AF65-F5344CB8AC3E}">
        <p14:creationId xmlns:p14="http://schemas.microsoft.com/office/powerpoint/2010/main" val="270651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70C8630F-4EDF-43D7-A14D-E5A1B258322E}" type="datetimeFigureOut">
              <a:rPr lang="tr-TR" smtClean="0"/>
              <a:t>5.01.2021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78F58C23-FF97-4C92-8DCC-B81C8089F19A}" type="slidenum">
              <a:rPr lang="tr-TR" smtClean="0"/>
              <a:t>‹#›</a:t>
            </a:fld>
            <a:endParaRPr lang="tr-TR"/>
          </a:p>
        </p:txBody>
      </p:sp>
    </p:spTree>
    <p:extLst>
      <p:ext uri="{BB962C8B-B14F-4D97-AF65-F5344CB8AC3E}">
        <p14:creationId xmlns:p14="http://schemas.microsoft.com/office/powerpoint/2010/main" val="4052083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8630F-4EDF-43D7-A14D-E5A1B258322E}" type="datetimeFigureOut">
              <a:rPr lang="tr-TR" smtClean="0"/>
              <a:t>5.01.2021</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F58C23-FF97-4C92-8DCC-B81C8089F19A}" type="slidenum">
              <a:rPr lang="tr-TR" smtClean="0"/>
              <a:t>‹#›</a:t>
            </a:fld>
            <a:endParaRPr lang="tr-TR"/>
          </a:p>
        </p:txBody>
      </p:sp>
    </p:spTree>
    <p:extLst>
      <p:ext uri="{BB962C8B-B14F-4D97-AF65-F5344CB8AC3E}">
        <p14:creationId xmlns:p14="http://schemas.microsoft.com/office/powerpoint/2010/main" val="150506108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758048B4-3F65-4EB9-ABA8-099353BE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AE2FDE4-8ECB-4D0B-B871-D4EE5260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0E56A80-BF85-4F3A-B91C-022E8FC4E785}"/>
              </a:ext>
            </a:extLst>
          </p:cNvPr>
          <p:cNvPicPr>
            <a:picLocks noChangeAspect="1"/>
          </p:cNvPicPr>
          <p:nvPr/>
        </p:nvPicPr>
        <p:blipFill rotWithShape="1">
          <a:blip r:embed="rId2">
            <a:duotone>
              <a:prstClr val="black"/>
              <a:schemeClr val="bg1">
                <a:tint val="45000"/>
                <a:satMod val="400000"/>
              </a:schemeClr>
            </a:duotone>
            <a:alphaModFix amt="10000"/>
          </a:blip>
          <a:srcRect t="7437" b="8293"/>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C7902D03-FDED-4E9F-94DE-F00EC152F240}"/>
              </a:ext>
            </a:extLst>
          </p:cNvPr>
          <p:cNvSpPr>
            <a:spLocks noGrp="1"/>
          </p:cNvSpPr>
          <p:nvPr>
            <p:ph type="ctrTitle"/>
          </p:nvPr>
        </p:nvSpPr>
        <p:spPr>
          <a:xfrm>
            <a:off x="732568" y="1169982"/>
            <a:ext cx="10530318" cy="1374435"/>
          </a:xfrm>
        </p:spPr>
        <p:txBody>
          <a:bodyPr anchor="b">
            <a:normAutofit/>
          </a:bodyPr>
          <a:lstStyle/>
          <a:p>
            <a:r>
              <a:rPr lang="tr-TR" sz="4800" dirty="0">
                <a:solidFill>
                  <a:schemeClr val="tx2"/>
                </a:solidFill>
              </a:rPr>
              <a:t>TWO WAY ANOVA</a:t>
            </a:r>
            <a:br>
              <a:rPr lang="tr-TR" sz="2600" dirty="0">
                <a:solidFill>
                  <a:schemeClr val="tx2"/>
                </a:solidFill>
              </a:rPr>
            </a:br>
            <a:endParaRPr lang="tr-TR" sz="2600" dirty="0">
              <a:solidFill>
                <a:schemeClr val="tx2"/>
              </a:solidFill>
            </a:endParaRPr>
          </a:p>
        </p:txBody>
      </p:sp>
      <p:sp>
        <p:nvSpPr>
          <p:cNvPr id="3" name="Alt Başlık 2">
            <a:extLst>
              <a:ext uri="{FF2B5EF4-FFF2-40B4-BE49-F238E27FC236}">
                <a16:creationId xmlns:a16="http://schemas.microsoft.com/office/drawing/2014/main" id="{FD1D5F53-0D9D-4F2F-95EE-C5F4C1C8BD26}"/>
              </a:ext>
            </a:extLst>
          </p:cNvPr>
          <p:cNvSpPr>
            <a:spLocks noGrp="1"/>
          </p:cNvSpPr>
          <p:nvPr>
            <p:ph type="subTitle" idx="1"/>
          </p:nvPr>
        </p:nvSpPr>
        <p:spPr>
          <a:xfrm>
            <a:off x="732567" y="3034775"/>
            <a:ext cx="10530318" cy="2982784"/>
          </a:xfrm>
        </p:spPr>
        <p:txBody>
          <a:bodyPr anchor="t">
            <a:normAutofit/>
          </a:bodyPr>
          <a:lstStyle/>
          <a:p>
            <a:r>
              <a:rPr lang="tr-TR" sz="1600" dirty="0">
                <a:solidFill>
                  <a:schemeClr val="tx2"/>
                </a:solidFill>
              </a:rPr>
              <a:t>   170201018-Büşra ERKAN</a:t>
            </a:r>
          </a:p>
          <a:p>
            <a:r>
              <a:rPr lang="tr-TR" sz="1600" dirty="0">
                <a:solidFill>
                  <a:schemeClr val="tx2"/>
                </a:solidFill>
              </a:rPr>
              <a:t>   170201005-Gözde ÖRGÜ</a:t>
            </a:r>
          </a:p>
          <a:p>
            <a:r>
              <a:rPr lang="tr-TR" sz="1600" dirty="0">
                <a:solidFill>
                  <a:schemeClr val="tx2"/>
                </a:solidFill>
              </a:rPr>
              <a:t>     170201067-Kamer KOÇAK</a:t>
            </a:r>
          </a:p>
          <a:p>
            <a:r>
              <a:rPr lang="tr-TR" sz="1600" dirty="0">
                <a:solidFill>
                  <a:schemeClr val="tx2"/>
                </a:solidFill>
              </a:rPr>
              <a:t>        180201097-Meleknaz ABLAK</a:t>
            </a:r>
          </a:p>
          <a:p>
            <a:r>
              <a:rPr lang="tr-TR" sz="1600" dirty="0">
                <a:solidFill>
                  <a:schemeClr val="tx2"/>
                </a:solidFill>
              </a:rPr>
              <a:t>                  180201157-Mustafa Mert TECİMEN</a:t>
            </a:r>
          </a:p>
          <a:p>
            <a:r>
              <a:rPr lang="tr-TR" sz="1600" dirty="0">
                <a:solidFill>
                  <a:schemeClr val="tx2"/>
                </a:solidFill>
              </a:rPr>
              <a:t>      170201052-Ertuğrul DEMİR</a:t>
            </a:r>
          </a:p>
          <a:p>
            <a:r>
              <a:rPr lang="tr-TR" sz="1600" dirty="0">
                <a:solidFill>
                  <a:schemeClr val="tx2"/>
                </a:solidFill>
              </a:rPr>
              <a:t>160201061-İlker DAĞLI</a:t>
            </a:r>
          </a:p>
        </p:txBody>
      </p:sp>
      <p:cxnSp>
        <p:nvCxnSpPr>
          <p:cNvPr id="46" name="Straight Connector 45">
            <a:extLst>
              <a:ext uri="{FF2B5EF4-FFF2-40B4-BE49-F238E27FC236}">
                <a16:creationId xmlns:a16="http://schemas.microsoft.com/office/drawing/2014/main" id="{3C86DB23-FEFE-4C3A-88FA-8E855AB1EE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BB22FAF-4B4F-40B1-97FF-67CD036C89D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18488D89-E3BB-4E60-BF44-5F0BE92E3F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51" name="Straight Connector 50">
              <a:extLst>
                <a:ext uri="{FF2B5EF4-FFF2-40B4-BE49-F238E27FC236}">
                  <a16:creationId xmlns:a16="http://schemas.microsoft.com/office/drawing/2014/main" id="{98FA7B87-C151-46CF-9E07-DD4FD97175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99EB480-500C-4A3E-BED3-513B88DB0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90764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6446F3-57B2-4963-9E6B-DF39CB7DB407}"/>
              </a:ext>
            </a:extLst>
          </p:cNvPr>
          <p:cNvSpPr>
            <a:spLocks noGrp="1"/>
          </p:cNvSpPr>
          <p:nvPr>
            <p:ph type="title"/>
          </p:nvPr>
        </p:nvSpPr>
        <p:spPr>
          <a:xfrm>
            <a:off x="1653363" y="365760"/>
            <a:ext cx="9367203" cy="1188720"/>
          </a:xfrm>
        </p:spPr>
        <p:txBody>
          <a:bodyPr>
            <a:normAutofit/>
          </a:bodyPr>
          <a:lstStyle/>
          <a:p>
            <a:r>
              <a:rPr lang="tr-TR" dirty="0"/>
              <a:t>Varsayımlar</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F8519C3B-7954-48FA-85B1-3DD52297978A}"/>
              </a:ext>
            </a:extLst>
          </p:cNvPr>
          <p:cNvSpPr>
            <a:spLocks noGrp="1"/>
          </p:cNvSpPr>
          <p:nvPr>
            <p:ph idx="1"/>
          </p:nvPr>
        </p:nvSpPr>
        <p:spPr>
          <a:xfrm>
            <a:off x="1653363" y="2176272"/>
            <a:ext cx="9367204" cy="4041648"/>
          </a:xfrm>
        </p:spPr>
        <p:txBody>
          <a:bodyPr anchor="t">
            <a:normAutofit/>
          </a:bodyPr>
          <a:lstStyle/>
          <a:p>
            <a:pPr marL="0" indent="0">
              <a:buNone/>
            </a:pPr>
            <a:r>
              <a:rPr lang="tr-TR" sz="2000" b="1" dirty="0">
                <a:latin typeface="+mj-lt"/>
              </a:rPr>
              <a:t>Varsayım 3:</a:t>
            </a:r>
          </a:p>
          <a:p>
            <a:r>
              <a:rPr lang="tr-TR" sz="2000" b="1" i="0" dirty="0">
                <a:effectLst/>
                <a:latin typeface="+mj-lt"/>
              </a:rPr>
              <a:t>Gözlemlerden bağımsız olmalıdır, bu da her gruptaki gözlemler arasında veya grupların kendi aralarında hiçbir ilişki olmadığı anlamına gelir. </a:t>
            </a:r>
          </a:p>
          <a:p>
            <a:r>
              <a:rPr lang="tr-TR" sz="2000" b="1" i="0" dirty="0">
                <a:effectLst/>
                <a:latin typeface="+mj-lt"/>
              </a:rPr>
              <a:t>Örneğin, birden fazla grupta bulunmayan her grupta farklı katılımcılar olmalıdır. </a:t>
            </a:r>
          </a:p>
          <a:p>
            <a:r>
              <a:rPr lang="tr-TR" sz="2000" b="1" i="0" dirty="0">
                <a:effectLst/>
                <a:latin typeface="+mj-lt"/>
              </a:rPr>
              <a:t>Bu, test edeceğiniz bir şeyden daha çok bir çalışma tasarımı meselesidir, ancak iki yönlü </a:t>
            </a:r>
            <a:r>
              <a:rPr lang="tr-TR" sz="2000" b="1" i="0" dirty="0" err="1">
                <a:effectLst/>
                <a:latin typeface="+mj-lt"/>
              </a:rPr>
              <a:t>ANOVA'nın</a:t>
            </a:r>
            <a:r>
              <a:rPr lang="tr-TR" sz="2000" b="1" i="0" dirty="0">
                <a:effectLst/>
                <a:latin typeface="+mj-lt"/>
              </a:rPr>
              <a:t> önemli bir varsayımıdır. Bu varsayım  geçilemezse, iki yönlü ANOVA  yerine başka bir istatistiksel test kullanmanız gerekecektir. </a:t>
            </a:r>
            <a:endParaRPr lang="tr-TR" sz="2000" b="1" dirty="0">
              <a:latin typeface="+mj-lt"/>
            </a:endParaRPr>
          </a:p>
        </p:txBody>
      </p:sp>
    </p:spTree>
    <p:extLst>
      <p:ext uri="{BB962C8B-B14F-4D97-AF65-F5344CB8AC3E}">
        <p14:creationId xmlns:p14="http://schemas.microsoft.com/office/powerpoint/2010/main" val="204332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147DDB-3BDD-40B8-A4FC-7C0439A637BF}"/>
              </a:ext>
            </a:extLst>
          </p:cNvPr>
          <p:cNvSpPr>
            <a:spLocks noGrp="1"/>
          </p:cNvSpPr>
          <p:nvPr>
            <p:ph type="title"/>
          </p:nvPr>
        </p:nvSpPr>
        <p:spPr>
          <a:xfrm>
            <a:off x="1653363" y="365760"/>
            <a:ext cx="9367203" cy="1188720"/>
          </a:xfrm>
        </p:spPr>
        <p:txBody>
          <a:bodyPr>
            <a:normAutofit/>
          </a:bodyPr>
          <a:lstStyle/>
          <a:p>
            <a:r>
              <a:rPr lang="tr-TR" dirty="0"/>
              <a:t>Varsayımlar</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656DC7AA-EAFB-42B5-A0AE-3181E4516641}"/>
              </a:ext>
            </a:extLst>
          </p:cNvPr>
          <p:cNvSpPr>
            <a:spLocks noGrp="1"/>
          </p:cNvSpPr>
          <p:nvPr>
            <p:ph idx="1"/>
          </p:nvPr>
        </p:nvSpPr>
        <p:spPr>
          <a:xfrm>
            <a:off x="1653363" y="2176272"/>
            <a:ext cx="9367204" cy="4041648"/>
          </a:xfrm>
        </p:spPr>
        <p:txBody>
          <a:bodyPr anchor="t">
            <a:normAutofit/>
          </a:bodyPr>
          <a:lstStyle/>
          <a:p>
            <a:pPr marL="0" indent="0" algn="just">
              <a:buNone/>
            </a:pPr>
            <a:r>
              <a:rPr lang="tr-TR" sz="2000" b="1" dirty="0">
                <a:latin typeface="+mj-lt"/>
              </a:rPr>
              <a:t>Varsayım 4:</a:t>
            </a:r>
          </a:p>
          <a:p>
            <a:pPr algn="just"/>
            <a:r>
              <a:rPr lang="tr-TR" sz="2000" b="1" i="0" dirty="0">
                <a:effectLst/>
                <a:latin typeface="+mj-lt"/>
              </a:rPr>
              <a:t>Önemli aykırı değerler olmamalıdır. Aykırı değerler, verilerinizdeki olağan modeli takip etmeyen veri noktalarıdır .</a:t>
            </a:r>
          </a:p>
          <a:p>
            <a:pPr algn="just"/>
            <a:r>
              <a:rPr lang="tr-TR" sz="2000" b="1" dirty="0">
                <a:latin typeface="+mj-lt"/>
              </a:rPr>
              <a:t>Ö</a:t>
            </a:r>
            <a:r>
              <a:rPr lang="tr-TR" sz="2000" b="1" i="0" dirty="0">
                <a:effectLst/>
                <a:latin typeface="+mj-lt"/>
              </a:rPr>
              <a:t>rneğin, 100 öğrencinin IQ puanları üzerinde yapılan bir çalışmada, ortalama puanın öğrenciler arasında sadece küçük bir varyasyonla 108 olduğu bir çalışmada, bir öğrencinin 156 puanı vardır. Çok sıra dışı ve hatta onu küresel olarak IQ puanlarının ilk %1'ine yerleştirebilir. </a:t>
            </a:r>
          </a:p>
          <a:p>
            <a:pPr algn="just"/>
            <a:r>
              <a:rPr lang="tr-TR" sz="2000" b="1" i="0" dirty="0">
                <a:effectLst/>
                <a:latin typeface="+mj-lt"/>
              </a:rPr>
              <a:t>Aykırı değerlerle ilgili sorun, sonuçlarınızın doğruluğunu azaltarak iki yönlü ANOVA üzerinde olumsuz bir etkiye sahip olmalarıdır. Neyse ki, verilerinizde iki yönlü bir ANOVA çalıştırmak için SPSS </a:t>
            </a:r>
            <a:r>
              <a:rPr lang="tr-TR" sz="2000" b="1" i="0" dirty="0" err="1">
                <a:effectLst/>
                <a:latin typeface="+mj-lt"/>
              </a:rPr>
              <a:t>Statistics'i</a:t>
            </a:r>
            <a:r>
              <a:rPr lang="tr-TR" sz="2000" b="1" i="0" dirty="0">
                <a:effectLst/>
                <a:latin typeface="+mj-lt"/>
              </a:rPr>
              <a:t> kullanırken, olası aykırı değerleri kolayca tespit edebilirsiniz. </a:t>
            </a:r>
            <a:endParaRPr lang="tr-TR" sz="2000" b="1" dirty="0">
              <a:latin typeface="+mj-lt"/>
            </a:endParaRPr>
          </a:p>
        </p:txBody>
      </p:sp>
    </p:spTree>
    <p:extLst>
      <p:ext uri="{BB962C8B-B14F-4D97-AF65-F5344CB8AC3E}">
        <p14:creationId xmlns:p14="http://schemas.microsoft.com/office/powerpoint/2010/main" val="1308012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23276F-EFD6-4B68-B059-E26C28A818A9}"/>
              </a:ext>
            </a:extLst>
          </p:cNvPr>
          <p:cNvSpPr>
            <a:spLocks noGrp="1"/>
          </p:cNvSpPr>
          <p:nvPr>
            <p:ph type="title"/>
          </p:nvPr>
        </p:nvSpPr>
        <p:spPr>
          <a:xfrm>
            <a:off x="1653363" y="365760"/>
            <a:ext cx="9367203" cy="1188720"/>
          </a:xfrm>
        </p:spPr>
        <p:txBody>
          <a:bodyPr>
            <a:normAutofit/>
          </a:bodyPr>
          <a:lstStyle/>
          <a:p>
            <a:r>
              <a:rPr lang="tr-TR" dirty="0"/>
              <a:t>Varsayımlar</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98752878-3E20-464E-985B-CBFCFB386344}"/>
              </a:ext>
            </a:extLst>
          </p:cNvPr>
          <p:cNvSpPr>
            <a:spLocks noGrp="1"/>
          </p:cNvSpPr>
          <p:nvPr>
            <p:ph idx="1"/>
          </p:nvPr>
        </p:nvSpPr>
        <p:spPr>
          <a:xfrm>
            <a:off x="1653363" y="2176272"/>
            <a:ext cx="9367204" cy="4041648"/>
          </a:xfrm>
        </p:spPr>
        <p:txBody>
          <a:bodyPr anchor="t">
            <a:normAutofit/>
          </a:bodyPr>
          <a:lstStyle/>
          <a:p>
            <a:pPr marL="0" indent="0" algn="just">
              <a:buNone/>
            </a:pPr>
            <a:r>
              <a:rPr lang="tr-TR" sz="2000" b="1" dirty="0">
                <a:latin typeface="+mj-lt"/>
              </a:rPr>
              <a:t>Varsayım 5:</a:t>
            </a:r>
          </a:p>
          <a:p>
            <a:pPr algn="just"/>
            <a:r>
              <a:rPr lang="tr-TR" sz="2000" b="1" i="0" dirty="0">
                <a:effectLst/>
                <a:latin typeface="+mj-lt"/>
              </a:rPr>
              <a:t>Bağımlı değişkeniniz, iki bağımsız değişkenin gruplarının her kombinasyonu için yaklaşık olarak normal dağıtılmış olmalıdır. Bu biraz yanıltıcı görünse de, SPSS İstatistiklerini kullanmak için kolayca test edilir.</a:t>
            </a:r>
          </a:p>
          <a:p>
            <a:pPr algn="just"/>
            <a:r>
              <a:rPr lang="tr-TR" sz="2000" b="1" i="0" dirty="0">
                <a:effectLst/>
                <a:latin typeface="+mj-lt"/>
              </a:rPr>
              <a:t> Ayrıca, sadece yaklaşık olarak normal veri gerektiren iki yönlü ANOVA hakkında konuştuğumuzda, bunun nedeni normallik ihlallerine karşı oldukça 'sağlam' olmasıdır, yani varsayım biraz ihlal edilebilir ve yine de geçerli sonuçlar sağlayabilir. </a:t>
            </a:r>
          </a:p>
          <a:p>
            <a:pPr algn="just"/>
            <a:r>
              <a:rPr lang="tr-TR" sz="2000" b="1" i="0" dirty="0">
                <a:effectLst/>
                <a:latin typeface="+mj-lt"/>
              </a:rPr>
              <a:t>SPSS </a:t>
            </a:r>
            <a:r>
              <a:rPr lang="tr-TR" sz="2000" b="1" i="0" dirty="0" err="1">
                <a:effectLst/>
                <a:latin typeface="+mj-lt"/>
              </a:rPr>
              <a:t>Statistics</a:t>
            </a:r>
            <a:r>
              <a:rPr lang="tr-TR" sz="2000" b="1" i="0" dirty="0">
                <a:effectLst/>
                <a:latin typeface="+mj-lt"/>
              </a:rPr>
              <a:t> kullanılarak kolayca test edilen normallik için </a:t>
            </a:r>
            <a:r>
              <a:rPr lang="tr-TR" sz="2000" b="1" i="0" dirty="0" err="1">
                <a:effectLst/>
                <a:latin typeface="+mj-lt"/>
              </a:rPr>
              <a:t>Shapiro-Wilk</a:t>
            </a:r>
            <a:r>
              <a:rPr lang="tr-TR" sz="2000" b="1" i="0" dirty="0">
                <a:effectLst/>
                <a:latin typeface="+mj-lt"/>
              </a:rPr>
              <a:t> testini kullanarak normalliği test edebilirsiniz. </a:t>
            </a:r>
            <a:endParaRPr lang="tr-TR" sz="2000" b="1" dirty="0">
              <a:latin typeface="+mj-lt"/>
            </a:endParaRPr>
          </a:p>
        </p:txBody>
      </p:sp>
    </p:spTree>
    <p:extLst>
      <p:ext uri="{BB962C8B-B14F-4D97-AF65-F5344CB8AC3E}">
        <p14:creationId xmlns:p14="http://schemas.microsoft.com/office/powerpoint/2010/main" val="3355440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BF1300A-728C-4217-AA7C-923B865E0E6C}"/>
              </a:ext>
            </a:extLst>
          </p:cNvPr>
          <p:cNvSpPr>
            <a:spLocks noGrp="1"/>
          </p:cNvSpPr>
          <p:nvPr>
            <p:ph type="title"/>
          </p:nvPr>
        </p:nvSpPr>
        <p:spPr>
          <a:xfrm>
            <a:off x="1653363" y="365760"/>
            <a:ext cx="9367203" cy="1188720"/>
          </a:xfrm>
        </p:spPr>
        <p:txBody>
          <a:bodyPr>
            <a:normAutofit/>
          </a:bodyPr>
          <a:lstStyle/>
          <a:p>
            <a:r>
              <a:rPr lang="tr-TR" dirty="0"/>
              <a:t>Varsayımlar</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1240DDEF-79F9-4C7E-8B18-E37FA0694184}"/>
              </a:ext>
            </a:extLst>
          </p:cNvPr>
          <p:cNvSpPr>
            <a:spLocks noGrp="1"/>
          </p:cNvSpPr>
          <p:nvPr>
            <p:ph idx="1"/>
          </p:nvPr>
        </p:nvSpPr>
        <p:spPr>
          <a:xfrm>
            <a:off x="1653363" y="2176272"/>
            <a:ext cx="9367204" cy="4041648"/>
          </a:xfrm>
        </p:spPr>
        <p:txBody>
          <a:bodyPr anchor="t">
            <a:normAutofit/>
          </a:bodyPr>
          <a:lstStyle/>
          <a:p>
            <a:pPr marL="0" indent="0" algn="just">
              <a:buNone/>
            </a:pPr>
            <a:r>
              <a:rPr lang="tr-TR" sz="2000" b="1" dirty="0">
                <a:latin typeface="+mj-lt"/>
              </a:rPr>
              <a:t>Varsayım 6:</a:t>
            </a:r>
          </a:p>
          <a:p>
            <a:pPr algn="just"/>
            <a:r>
              <a:rPr lang="tr-TR" sz="2000" b="1" i="0" dirty="0">
                <a:effectLst/>
                <a:latin typeface="+mj-lt"/>
              </a:rPr>
              <a:t>İki bağımsız değişkenin gruplarının her kombinasyonu için </a:t>
            </a:r>
            <a:r>
              <a:rPr lang="tr-TR" sz="2000" b="1" i="0" dirty="0" err="1">
                <a:effectLst/>
                <a:latin typeface="+mj-lt"/>
              </a:rPr>
              <a:t>varyansların</a:t>
            </a:r>
            <a:r>
              <a:rPr lang="tr-TR" sz="2000" b="1" i="0" dirty="0">
                <a:effectLst/>
                <a:latin typeface="+mj-lt"/>
              </a:rPr>
              <a:t> homojen olması gerekir. </a:t>
            </a:r>
          </a:p>
          <a:p>
            <a:pPr algn="just"/>
            <a:r>
              <a:rPr lang="tr-TR" sz="2000" b="1" i="0" dirty="0" err="1">
                <a:effectLst/>
                <a:latin typeface="+mj-lt"/>
              </a:rPr>
              <a:t>Levene'nin</a:t>
            </a:r>
            <a:r>
              <a:rPr lang="tr-TR" sz="2000" b="1" i="0" dirty="0">
                <a:effectLst/>
                <a:latin typeface="+mj-lt"/>
              </a:rPr>
              <a:t> </a:t>
            </a:r>
            <a:r>
              <a:rPr lang="tr-TR" sz="2000" b="1" i="0" dirty="0" err="1">
                <a:effectLst/>
                <a:latin typeface="+mj-lt"/>
              </a:rPr>
              <a:t>varyans</a:t>
            </a:r>
            <a:r>
              <a:rPr lang="tr-TR" sz="2000" b="1" i="0" dirty="0">
                <a:effectLst/>
                <a:latin typeface="+mj-lt"/>
              </a:rPr>
              <a:t> homojenliği testini kullanarak bu varsayımı SPSS İstatistiklerinde kolayca test edebilirsiniz. </a:t>
            </a:r>
            <a:endParaRPr lang="tr-TR" sz="2000" b="1" dirty="0">
              <a:latin typeface="+mj-lt"/>
            </a:endParaRPr>
          </a:p>
        </p:txBody>
      </p:sp>
    </p:spTree>
    <p:extLst>
      <p:ext uri="{BB962C8B-B14F-4D97-AF65-F5344CB8AC3E}">
        <p14:creationId xmlns:p14="http://schemas.microsoft.com/office/powerpoint/2010/main" val="1294465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DF939-1D84-45BC-B0F1-ECD30070833B}"/>
              </a:ext>
            </a:extLst>
          </p:cNvPr>
          <p:cNvSpPr>
            <a:spLocks noGrp="1"/>
          </p:cNvSpPr>
          <p:nvPr>
            <p:ph type="title"/>
          </p:nvPr>
        </p:nvSpPr>
        <p:spPr>
          <a:xfrm>
            <a:off x="1653363" y="365760"/>
            <a:ext cx="9367203" cy="1188720"/>
          </a:xfrm>
        </p:spPr>
        <p:txBody>
          <a:bodyPr>
            <a:normAutofit/>
          </a:bodyPr>
          <a:lstStyle/>
          <a:p>
            <a:r>
              <a:rPr lang="tr-TR" dirty="0"/>
              <a:t>Hipotezler</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B04BCF9D-C92E-49EF-9F91-89284B15BCC0}"/>
              </a:ext>
            </a:extLst>
          </p:cNvPr>
          <p:cNvSpPr>
            <a:spLocks noGrp="1"/>
          </p:cNvSpPr>
          <p:nvPr>
            <p:ph idx="1"/>
          </p:nvPr>
        </p:nvSpPr>
        <p:spPr>
          <a:xfrm>
            <a:off x="1653363" y="2176272"/>
            <a:ext cx="9367204" cy="4041648"/>
          </a:xfrm>
        </p:spPr>
        <p:txBody>
          <a:bodyPr anchor="t">
            <a:normAutofit/>
          </a:bodyPr>
          <a:lstStyle/>
          <a:p>
            <a:pPr algn="just"/>
            <a:r>
              <a:rPr lang="tr-TR" sz="2000" b="1" dirty="0">
                <a:latin typeface="+mj-lt"/>
              </a:rPr>
              <a:t>3 tip hipotez mevcuttur.</a:t>
            </a:r>
          </a:p>
          <a:p>
            <a:pPr marL="0" indent="0" algn="just">
              <a:buNone/>
            </a:pPr>
            <a:endParaRPr lang="tr-TR" sz="2000" b="1" dirty="0">
              <a:latin typeface="+mj-lt"/>
            </a:endParaRPr>
          </a:p>
          <a:p>
            <a:pPr algn="just">
              <a:lnSpc>
                <a:spcPct val="107000"/>
              </a:lnSpc>
              <a:spcAft>
                <a:spcPts val="800"/>
              </a:spcAft>
            </a:pPr>
            <a:r>
              <a:rPr lang="tr-TR" sz="2000" b="1" dirty="0" err="1">
                <a:latin typeface="+mj-lt"/>
              </a:rPr>
              <a:t>ANOVA'nın</a:t>
            </a:r>
            <a:r>
              <a:rPr lang="tr-TR" sz="2000" b="1" dirty="0">
                <a:latin typeface="+mj-lt"/>
              </a:rPr>
              <a:t> boş hipotezi (</a:t>
            </a:r>
            <a:r>
              <a:rPr lang="tr-TR" sz="20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H</a:t>
            </a:r>
            <a:r>
              <a:rPr lang="tr-TR" sz="2000" b="1" baseline="-250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0</a:t>
            </a:r>
            <a:r>
              <a:rPr lang="tr-TR" sz="2000" b="1" dirty="0">
                <a:latin typeface="+mj-lt"/>
              </a:rPr>
              <a:t>), grup ortalamaları arasında fark olmamasıdır. Alternatif hipotez (</a:t>
            </a:r>
            <a:r>
              <a:rPr lang="tr-TR" sz="2000"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H</a:t>
            </a:r>
            <a:r>
              <a:rPr lang="tr-TR" sz="2000" b="1" baseline="-250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a</a:t>
            </a:r>
            <a:r>
              <a:rPr lang="tr-TR" sz="2000" b="1" dirty="0">
                <a:latin typeface="+mj-lt"/>
              </a:rPr>
              <a:t>), en az bir grubun bağımlı değişkenin genel ortalamasından önemli ölçüde farklı olmasıdır.</a:t>
            </a:r>
          </a:p>
          <a:p>
            <a:pPr marL="0" indent="0" algn="just">
              <a:buNone/>
            </a:pPr>
            <a:endParaRPr lang="tr-TR" sz="2000" b="1" dirty="0">
              <a:latin typeface="+mj-lt"/>
            </a:endParaRPr>
          </a:p>
          <a:p>
            <a:pPr algn="just"/>
            <a:r>
              <a:rPr lang="tr-TR" sz="2000" b="1" dirty="0">
                <a:latin typeface="+mj-lt"/>
              </a:rPr>
              <a:t>Her kümenin boş hipotezleri:</a:t>
            </a:r>
          </a:p>
          <a:p>
            <a:pPr lvl="1" algn="just">
              <a:buFont typeface="Wingdings" panose="05000000000000000000" pitchFamily="2" charset="2"/>
              <a:buChar char="Ø"/>
            </a:pPr>
            <a:r>
              <a:rPr lang="tr-TR" sz="1800" b="1" dirty="0">
                <a:latin typeface="+mj-lt"/>
              </a:rPr>
              <a:t>İlk faktörün popülasyonunun ortalamaları eşittir. </a:t>
            </a:r>
          </a:p>
          <a:p>
            <a:pPr lvl="1" algn="just">
              <a:buFont typeface="Wingdings" panose="05000000000000000000" pitchFamily="2" charset="2"/>
              <a:buChar char="Ø"/>
            </a:pPr>
            <a:r>
              <a:rPr lang="tr-TR" sz="1800" b="1" dirty="0">
                <a:latin typeface="+mj-lt"/>
              </a:rPr>
              <a:t>İkinci faktörün popülasyonunun ortalamaları eşittir. </a:t>
            </a:r>
          </a:p>
          <a:p>
            <a:pPr lvl="1" algn="just">
              <a:buFont typeface="Wingdings" panose="05000000000000000000" pitchFamily="2" charset="2"/>
              <a:buChar char="Ø"/>
            </a:pPr>
            <a:r>
              <a:rPr lang="tr-TR" sz="1800" b="1" dirty="0">
                <a:latin typeface="+mj-lt"/>
              </a:rPr>
              <a:t>2 faktör arasında ilişki yoktur. Olasılık tablosu ile bağımsızlık testi uygulamaya benzer.</a:t>
            </a:r>
          </a:p>
        </p:txBody>
      </p:sp>
    </p:spTree>
    <p:extLst>
      <p:ext uri="{BB962C8B-B14F-4D97-AF65-F5344CB8AC3E}">
        <p14:creationId xmlns:p14="http://schemas.microsoft.com/office/powerpoint/2010/main" val="3637017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DF939-1D84-45BC-B0F1-ECD30070833B}"/>
              </a:ext>
            </a:extLst>
          </p:cNvPr>
          <p:cNvSpPr>
            <a:spLocks noGrp="1"/>
          </p:cNvSpPr>
          <p:nvPr>
            <p:ph type="title"/>
          </p:nvPr>
        </p:nvSpPr>
        <p:spPr>
          <a:xfrm>
            <a:off x="1653363" y="365760"/>
            <a:ext cx="9367203" cy="1188720"/>
          </a:xfrm>
        </p:spPr>
        <p:txBody>
          <a:bodyPr>
            <a:normAutofit/>
          </a:bodyPr>
          <a:lstStyle/>
          <a:p>
            <a:r>
              <a:rPr lang="tr-TR" dirty="0"/>
              <a:t>Hipotezler Örnek</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B04BCF9D-C92E-49EF-9F91-89284B15BCC0}"/>
              </a:ext>
            </a:extLst>
          </p:cNvPr>
          <p:cNvSpPr>
            <a:spLocks noGrp="1"/>
          </p:cNvSpPr>
          <p:nvPr>
            <p:ph idx="1"/>
          </p:nvPr>
        </p:nvSpPr>
        <p:spPr>
          <a:xfrm>
            <a:off x="1653363" y="2176272"/>
            <a:ext cx="9367204" cy="4041648"/>
          </a:xfrm>
        </p:spPr>
        <p:txBody>
          <a:bodyPr anchor="t">
            <a:normAutofit/>
          </a:bodyPr>
          <a:lstStyle/>
          <a:p>
            <a:pPr algn="just"/>
            <a:r>
              <a:rPr lang="tr-TR" sz="2000" b="1" dirty="0">
                <a:latin typeface="+mj-lt"/>
              </a:rPr>
              <a:t>Bir tarla deneyinde hangi gübre türünün ve ekim yoğunluğunun en yüksek mahsul verimini sağladığını araştırdığımız durum mevcut olsun.</a:t>
            </a:r>
          </a:p>
          <a:p>
            <a:pPr marL="0" indent="0" algn="just">
              <a:buNone/>
            </a:pPr>
            <a:endParaRPr lang="tr-TR" sz="2000" b="1" dirty="0">
              <a:latin typeface="+mj-lt"/>
            </a:endParaRPr>
          </a:p>
          <a:p>
            <a:pPr algn="just"/>
            <a:r>
              <a:rPr lang="tr-TR" sz="2000" b="1" dirty="0">
                <a:latin typeface="+mj-lt"/>
              </a:rPr>
              <a:t>Bu tarlada gübre türü (1, 2 veya 3) ve dikim yoğunluğu (1 = düşük yoğunluk, 2 = yüksek yoğunluk) kombinasyonuna farklı araziler atayalım ve hasat zamanında </a:t>
            </a:r>
            <a:r>
              <a:rPr lang="tr-TR" sz="2000" b="1" dirty="0" err="1">
                <a:latin typeface="+mj-lt"/>
              </a:rPr>
              <a:t>akre</a:t>
            </a:r>
            <a:r>
              <a:rPr lang="tr-TR" sz="2000" b="1" dirty="0">
                <a:latin typeface="+mj-lt"/>
              </a:rPr>
              <a:t> başına kile olarak nihai mahsul verimini ölçelim.</a:t>
            </a:r>
          </a:p>
          <a:p>
            <a:pPr marL="0" indent="0" algn="just">
              <a:buNone/>
            </a:pPr>
            <a:endParaRPr lang="tr-TR" sz="2000" b="1" dirty="0">
              <a:latin typeface="+mj-lt"/>
            </a:endParaRPr>
          </a:p>
          <a:p>
            <a:pPr algn="just"/>
            <a:r>
              <a:rPr lang="tr-TR" sz="2000" b="1" dirty="0">
                <a:latin typeface="+mj-lt"/>
              </a:rPr>
              <a:t>(</a:t>
            </a:r>
            <a:r>
              <a:rPr lang="tr-TR" sz="2000" b="1" dirty="0" err="1">
                <a:latin typeface="+mj-lt"/>
              </a:rPr>
              <a:t>akre</a:t>
            </a:r>
            <a:r>
              <a:rPr lang="tr-TR" sz="2000" b="1" dirty="0">
                <a:latin typeface="+mj-lt"/>
              </a:rPr>
              <a:t> = 4046.8 m^2 , 1 kile = 2 teneke örneğin 1 kile buğday 30 kg)</a:t>
            </a:r>
          </a:p>
          <a:p>
            <a:pPr algn="just"/>
            <a:endParaRPr lang="tr-TR" sz="2000" b="1" dirty="0">
              <a:latin typeface="+mj-lt"/>
            </a:endParaRPr>
          </a:p>
          <a:p>
            <a:pPr algn="just"/>
            <a:r>
              <a:rPr lang="tr-TR" sz="2000" b="1" dirty="0">
                <a:latin typeface="+mj-lt"/>
              </a:rPr>
              <a:t>Gübre türünün ve dikim yoğunluğunun ortalama mahsul verimi üzerinde bir etkisi olup olmadığını öğrenmek için iki yönlü bir ANOVA kullanabiliriz.</a:t>
            </a:r>
          </a:p>
          <a:p>
            <a:pPr marL="0" indent="0" algn="just">
              <a:buNone/>
            </a:pPr>
            <a:endParaRPr lang="tr-TR" sz="2400" dirty="0"/>
          </a:p>
        </p:txBody>
      </p:sp>
    </p:spTree>
    <p:extLst>
      <p:ext uri="{BB962C8B-B14F-4D97-AF65-F5344CB8AC3E}">
        <p14:creationId xmlns:p14="http://schemas.microsoft.com/office/powerpoint/2010/main" val="3873574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DF939-1D84-45BC-B0F1-ECD30070833B}"/>
              </a:ext>
            </a:extLst>
          </p:cNvPr>
          <p:cNvSpPr>
            <a:spLocks noGrp="1"/>
          </p:cNvSpPr>
          <p:nvPr>
            <p:ph type="title"/>
          </p:nvPr>
        </p:nvSpPr>
        <p:spPr>
          <a:xfrm>
            <a:off x="1653363" y="365760"/>
            <a:ext cx="9367203" cy="1188720"/>
          </a:xfrm>
        </p:spPr>
        <p:txBody>
          <a:bodyPr>
            <a:normAutofit/>
          </a:bodyPr>
          <a:lstStyle/>
          <a:p>
            <a:r>
              <a:rPr lang="tr-TR" dirty="0"/>
              <a:t>Hipotezler Örnek</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B04BCF9D-C92E-49EF-9F91-89284B15BCC0}"/>
              </a:ext>
            </a:extLst>
          </p:cNvPr>
          <p:cNvSpPr>
            <a:spLocks noGrp="1"/>
          </p:cNvSpPr>
          <p:nvPr>
            <p:ph idx="1"/>
          </p:nvPr>
        </p:nvSpPr>
        <p:spPr>
          <a:xfrm>
            <a:off x="1653363" y="2176272"/>
            <a:ext cx="9367204" cy="4041648"/>
          </a:xfrm>
        </p:spPr>
        <p:txBody>
          <a:bodyPr anchor="t">
            <a:normAutofit/>
          </a:bodyPr>
          <a:lstStyle/>
          <a:p>
            <a:r>
              <a:rPr lang="tr-TR" sz="2000" b="1" dirty="0">
                <a:latin typeface="+mj-lt"/>
              </a:rPr>
              <a:t>Mahsul verimi deneyimizde, iki yönlü ANOVA kullanarak üç hipotezi test edebiliriz:</a:t>
            </a:r>
          </a:p>
          <a:p>
            <a:endParaRPr lang="tr-TR" sz="2000" b="1" dirty="0">
              <a:latin typeface="+mj-lt"/>
            </a:endParaRPr>
          </a:p>
        </p:txBody>
      </p:sp>
      <p:graphicFrame>
        <p:nvGraphicFramePr>
          <p:cNvPr id="6" name="Tablo 5">
            <a:extLst>
              <a:ext uri="{FF2B5EF4-FFF2-40B4-BE49-F238E27FC236}">
                <a16:creationId xmlns:a16="http://schemas.microsoft.com/office/drawing/2014/main" id="{360A5625-8F4A-4B79-A1DC-9853013DA649}"/>
              </a:ext>
            </a:extLst>
          </p:cNvPr>
          <p:cNvGraphicFramePr>
            <a:graphicFrameLocks noGrp="1"/>
          </p:cNvGraphicFramePr>
          <p:nvPr>
            <p:extLst>
              <p:ext uri="{D42A27DB-BD31-4B8C-83A1-F6EECF244321}">
                <p14:modId xmlns:p14="http://schemas.microsoft.com/office/powerpoint/2010/main" val="4294310329"/>
              </p:ext>
            </p:extLst>
          </p:nvPr>
        </p:nvGraphicFramePr>
        <p:xfrm>
          <a:off x="2343940" y="2972177"/>
          <a:ext cx="6905766" cy="3068321"/>
        </p:xfrm>
        <a:graphic>
          <a:graphicData uri="http://schemas.openxmlformats.org/drawingml/2006/table">
            <a:tbl>
              <a:tblPr>
                <a:tableStyleId>{3C2FFA5D-87B4-456A-9821-1D502468CF0F}</a:tableStyleId>
              </a:tblPr>
              <a:tblGrid>
                <a:gridCol w="3452883">
                  <a:extLst>
                    <a:ext uri="{9D8B030D-6E8A-4147-A177-3AD203B41FA5}">
                      <a16:colId xmlns:a16="http://schemas.microsoft.com/office/drawing/2014/main" val="743938754"/>
                    </a:ext>
                  </a:extLst>
                </a:gridCol>
                <a:gridCol w="3452883">
                  <a:extLst>
                    <a:ext uri="{9D8B030D-6E8A-4147-A177-3AD203B41FA5}">
                      <a16:colId xmlns:a16="http://schemas.microsoft.com/office/drawing/2014/main" val="822134941"/>
                    </a:ext>
                  </a:extLst>
                </a:gridCol>
              </a:tblGrid>
              <a:tr h="448269">
                <a:tc>
                  <a:txBody>
                    <a:bodyPr/>
                    <a:lstStyle/>
                    <a:p>
                      <a:pPr algn="ctr" rtl="0" fontAlgn="t">
                        <a:spcBef>
                          <a:spcPts val="0"/>
                        </a:spcBef>
                        <a:spcAft>
                          <a:spcPts val="0"/>
                        </a:spcAft>
                      </a:pPr>
                      <a:r>
                        <a:rPr lang="tr-TR" sz="2000" b="1" u="none" strike="noStrike" dirty="0">
                          <a:solidFill>
                            <a:srgbClr val="000000"/>
                          </a:solidFill>
                          <a:effectLst/>
                          <a:latin typeface="+mj-lt"/>
                        </a:rPr>
                        <a:t>Boş hipotez </a:t>
                      </a:r>
                      <a:r>
                        <a:rPr lang="tr-TR" sz="2000" b="0" u="none" strike="noStrike" dirty="0">
                          <a:solidFill>
                            <a:srgbClr val="000000"/>
                          </a:solidFill>
                          <a:effectLst/>
                          <a:latin typeface="+mj-lt"/>
                        </a:rPr>
                        <a:t>(    )</a:t>
                      </a:r>
                      <a:endParaRPr lang="tr-TR" sz="2000" dirty="0">
                        <a:effectLst/>
                        <a:latin typeface="+mj-lt"/>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tr-TR" sz="2000" b="1" u="none" strike="noStrike" dirty="0">
                          <a:solidFill>
                            <a:srgbClr val="000000"/>
                          </a:solidFill>
                          <a:effectLst/>
                          <a:latin typeface="+mj-lt"/>
                        </a:rPr>
                        <a:t>Alternatif hipotez (    )</a:t>
                      </a:r>
                      <a:endParaRPr lang="tr-TR" sz="2000" b="1" dirty="0">
                        <a:effectLst/>
                        <a:latin typeface="+mj-lt"/>
                      </a:endParaRPr>
                    </a:p>
                  </a:txBody>
                  <a:tcPr marL="63500" marR="63500" marT="63500" marB="6350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87237408"/>
                  </a:ext>
                </a:extLst>
              </a:tr>
              <a:tr h="703318">
                <a:tc>
                  <a:txBody>
                    <a:bodyPr/>
                    <a:lstStyle/>
                    <a:p>
                      <a:pPr algn="ctr" rtl="0" fontAlgn="t">
                        <a:spcBef>
                          <a:spcPts val="0"/>
                        </a:spcBef>
                        <a:spcAft>
                          <a:spcPts val="0"/>
                        </a:spcAft>
                      </a:pPr>
                      <a:r>
                        <a:rPr lang="tr-TR" sz="1600" b="0" u="none" strike="noStrike" dirty="0">
                          <a:solidFill>
                            <a:srgbClr val="000000"/>
                          </a:solidFill>
                          <a:effectLst/>
                          <a:latin typeface="+mj-lt"/>
                        </a:rPr>
                        <a:t>Herhangi bir gübre çeşidi için ortalama verimde farklılık yoktur.</a:t>
                      </a:r>
                      <a:endParaRPr lang="tr-TR" sz="1600" dirty="0">
                        <a:effectLst/>
                        <a:latin typeface="+mj-lt"/>
                      </a:endParaRPr>
                    </a:p>
                  </a:txBody>
                  <a:tcPr marL="63500" marR="63500" marT="63500" marB="63500">
                    <a:lnT w="12700" cap="flat" cmpd="sng" algn="ctr">
                      <a:solidFill>
                        <a:schemeClr val="tx1"/>
                      </a:solidFill>
                      <a:prstDash val="solid"/>
                      <a:round/>
                      <a:headEnd type="none" w="med" len="med"/>
                      <a:tailEnd type="none" w="med" len="med"/>
                    </a:lnT>
                  </a:tcPr>
                </a:tc>
                <a:tc>
                  <a:txBody>
                    <a:bodyPr/>
                    <a:lstStyle/>
                    <a:p>
                      <a:pPr algn="ctr" rtl="0" fontAlgn="t">
                        <a:spcBef>
                          <a:spcPts val="0"/>
                        </a:spcBef>
                        <a:spcAft>
                          <a:spcPts val="0"/>
                        </a:spcAft>
                      </a:pPr>
                      <a:r>
                        <a:rPr lang="tr-TR" sz="1600" b="0" u="none" strike="noStrike" dirty="0">
                          <a:solidFill>
                            <a:srgbClr val="000000"/>
                          </a:solidFill>
                          <a:effectLst/>
                          <a:latin typeface="+mj-lt"/>
                        </a:rPr>
                        <a:t>Gübre çeşidine göre ortalama verimde farklılık vardır</a:t>
                      </a:r>
                      <a:r>
                        <a:rPr lang="tr-TR" sz="1100" b="0" u="none" strike="noStrike" dirty="0">
                          <a:solidFill>
                            <a:srgbClr val="000000"/>
                          </a:solidFill>
                          <a:effectLst/>
                        </a:rPr>
                        <a:t>.</a:t>
                      </a:r>
                      <a:endParaRPr lang="tr-TR" dirty="0">
                        <a:effectLst/>
                      </a:endParaRPr>
                    </a:p>
                  </a:txBody>
                  <a:tcPr marL="63500" marR="63500" marT="63500" marB="63500"/>
                </a:tc>
                <a:extLst>
                  <a:ext uri="{0D108BD9-81ED-4DB2-BD59-A6C34878D82A}">
                    <a16:rowId xmlns:a16="http://schemas.microsoft.com/office/drawing/2014/main" val="369576652"/>
                  </a:ext>
                </a:extLst>
              </a:tr>
              <a:tr h="703318">
                <a:tc>
                  <a:txBody>
                    <a:bodyPr/>
                    <a:lstStyle/>
                    <a:p>
                      <a:pPr algn="ctr" rtl="0" fontAlgn="t">
                        <a:spcBef>
                          <a:spcPts val="0"/>
                        </a:spcBef>
                        <a:spcAft>
                          <a:spcPts val="0"/>
                        </a:spcAft>
                      </a:pPr>
                      <a:r>
                        <a:rPr lang="nn-NO" sz="1600" b="0" u="none" strike="noStrike" dirty="0">
                          <a:solidFill>
                            <a:srgbClr val="000000"/>
                          </a:solidFill>
                          <a:effectLst/>
                          <a:latin typeface="+mj-lt"/>
                        </a:rPr>
                        <a:t>Her iki ekim yoğunluğunda da ortalama verimde fark yoktur.</a:t>
                      </a:r>
                      <a:endParaRPr lang="nn-NO" sz="1600" dirty="0">
                        <a:effectLst/>
                        <a:latin typeface="+mj-lt"/>
                      </a:endParaRPr>
                    </a:p>
                  </a:txBody>
                  <a:tcPr marL="63500" marR="63500" marT="63500" marB="63500"/>
                </a:tc>
                <a:tc>
                  <a:txBody>
                    <a:bodyPr/>
                    <a:lstStyle/>
                    <a:p>
                      <a:pPr algn="ctr" rtl="0" fontAlgn="t">
                        <a:spcBef>
                          <a:spcPts val="0"/>
                        </a:spcBef>
                        <a:spcAft>
                          <a:spcPts val="0"/>
                        </a:spcAft>
                      </a:pPr>
                      <a:r>
                        <a:rPr lang="tr-TR" sz="1600" b="0" u="none" strike="noStrike" dirty="0">
                          <a:solidFill>
                            <a:srgbClr val="000000"/>
                          </a:solidFill>
                          <a:effectLst/>
                          <a:latin typeface="+mj-lt"/>
                        </a:rPr>
                        <a:t>Ekim yoğunluğuna göre ortalama verimde farklılık vardır.</a:t>
                      </a:r>
                      <a:endParaRPr lang="tr-TR" sz="1600" dirty="0">
                        <a:effectLst/>
                        <a:latin typeface="+mj-lt"/>
                      </a:endParaRPr>
                    </a:p>
                  </a:txBody>
                  <a:tcPr marL="63500" marR="63500" marT="63500" marB="63500"/>
                </a:tc>
                <a:extLst>
                  <a:ext uri="{0D108BD9-81ED-4DB2-BD59-A6C34878D82A}">
                    <a16:rowId xmlns:a16="http://schemas.microsoft.com/office/drawing/2014/main" val="1604219093"/>
                  </a:ext>
                </a:extLst>
              </a:tr>
              <a:tr h="1213416">
                <a:tc>
                  <a:txBody>
                    <a:bodyPr/>
                    <a:lstStyle/>
                    <a:p>
                      <a:pPr algn="ctr" rtl="0" fontAlgn="t">
                        <a:spcBef>
                          <a:spcPts val="0"/>
                        </a:spcBef>
                        <a:spcAft>
                          <a:spcPts val="0"/>
                        </a:spcAft>
                      </a:pPr>
                      <a:r>
                        <a:rPr lang="tr-TR" sz="1600" b="0" u="none" strike="noStrike" dirty="0">
                          <a:solidFill>
                            <a:srgbClr val="000000"/>
                          </a:solidFill>
                          <a:effectLst/>
                          <a:latin typeface="+mj-lt"/>
                        </a:rPr>
                        <a:t>Bir bağımsız değişkenin ortalama verim üzerindeki etkisi, diğer bağımsız değişkenin etkisine bağlı değildir (yani etkileşim etkisi yok).</a:t>
                      </a:r>
                      <a:endParaRPr lang="tr-TR" sz="1600" dirty="0">
                        <a:effectLst/>
                        <a:latin typeface="+mj-lt"/>
                      </a:endParaRPr>
                    </a:p>
                  </a:txBody>
                  <a:tcPr marL="63500" marR="63500" marT="63500" marB="63500"/>
                </a:tc>
                <a:tc>
                  <a:txBody>
                    <a:bodyPr/>
                    <a:lstStyle/>
                    <a:p>
                      <a:pPr algn="ctr" rtl="0" fontAlgn="t">
                        <a:spcBef>
                          <a:spcPts val="0"/>
                        </a:spcBef>
                        <a:spcAft>
                          <a:spcPts val="0"/>
                        </a:spcAft>
                      </a:pPr>
                      <a:r>
                        <a:rPr lang="tr-TR" sz="1600" b="0" u="none" strike="noStrike" dirty="0">
                          <a:solidFill>
                            <a:srgbClr val="000000"/>
                          </a:solidFill>
                          <a:effectLst/>
                          <a:latin typeface="+mj-lt"/>
                        </a:rPr>
                        <a:t>Ortalama verim üzerinde ekim yoğunluğu ile gübre çeşidi arasında etkileşim etkisi vardır.</a:t>
                      </a:r>
                      <a:endParaRPr lang="tr-TR" sz="1600" dirty="0">
                        <a:effectLst/>
                        <a:latin typeface="+mj-lt"/>
                      </a:endParaRPr>
                    </a:p>
                  </a:txBody>
                  <a:tcPr marL="63500" marR="63500" marT="63500" marB="63500"/>
                </a:tc>
                <a:extLst>
                  <a:ext uri="{0D108BD9-81ED-4DB2-BD59-A6C34878D82A}">
                    <a16:rowId xmlns:a16="http://schemas.microsoft.com/office/drawing/2014/main" val="1060555780"/>
                  </a:ext>
                </a:extLst>
              </a:tr>
            </a:tbl>
          </a:graphicData>
        </a:graphic>
      </p:graphicFrame>
      <p:sp>
        <p:nvSpPr>
          <p:cNvPr id="7" name="Rectangle 2">
            <a:extLst>
              <a:ext uri="{FF2B5EF4-FFF2-40B4-BE49-F238E27FC236}">
                <a16:creationId xmlns:a16="http://schemas.microsoft.com/office/drawing/2014/main" id="{4A97EE50-A724-4B56-8E9C-25E8BD6AAD59}"/>
              </a:ext>
            </a:extLst>
          </p:cNvPr>
          <p:cNvSpPr>
            <a:spLocks noChangeArrowheads="1"/>
          </p:cNvSpPr>
          <p:nvPr/>
        </p:nvSpPr>
        <p:spPr bwMode="auto">
          <a:xfrm>
            <a:off x="1764100" y="2874466"/>
            <a:ext cx="1469068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tr-TR" altLang="tr-TR" sz="1800" b="0" i="0" u="none" strike="noStrike" cap="none" normalizeH="0" baseline="0">
                <a:ln>
                  <a:noFill/>
                </a:ln>
                <a:solidFill>
                  <a:schemeClr val="tx1"/>
                </a:solidFill>
                <a:effectLst/>
                <a:latin typeface="Arial" panose="020B0604020202020204" pitchFamily="34" charset="0"/>
              </a:rPr>
            </a:br>
            <a:endParaRPr kumimoji="0" lang="tr-TR" altLang="tr-T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a:ln>
                <a:noFill/>
              </a:ln>
              <a:solidFill>
                <a:schemeClr val="tx1"/>
              </a:solidFill>
              <a:effectLst/>
              <a:latin typeface="Arial" panose="020B0604020202020204" pitchFamily="34" charset="0"/>
            </a:endParaRPr>
          </a:p>
        </p:txBody>
      </p:sp>
      <p:pic>
        <p:nvPicPr>
          <p:cNvPr id="16" name="Resim 15">
            <a:extLst>
              <a:ext uri="{FF2B5EF4-FFF2-40B4-BE49-F238E27FC236}">
                <a16:creationId xmlns:a16="http://schemas.microsoft.com/office/drawing/2014/main" id="{9AE553C7-7F41-4AC5-9C8D-71AF7237DF14}"/>
              </a:ext>
            </a:extLst>
          </p:cNvPr>
          <p:cNvPicPr>
            <a:picLocks noChangeAspect="1"/>
          </p:cNvPicPr>
          <p:nvPr/>
        </p:nvPicPr>
        <p:blipFill rotWithShape="1">
          <a:blip r:embed="rId2"/>
          <a:srcRect l="50000" t="8701"/>
          <a:stretch/>
        </p:blipFill>
        <p:spPr>
          <a:xfrm>
            <a:off x="4576688" y="2975391"/>
            <a:ext cx="384081" cy="489813"/>
          </a:xfrm>
          <a:prstGeom prst="rect">
            <a:avLst/>
          </a:prstGeom>
        </p:spPr>
      </p:pic>
      <p:pic>
        <p:nvPicPr>
          <p:cNvPr id="5" name="Resim 4">
            <a:extLst>
              <a:ext uri="{FF2B5EF4-FFF2-40B4-BE49-F238E27FC236}">
                <a16:creationId xmlns:a16="http://schemas.microsoft.com/office/drawing/2014/main" id="{D26D3325-DDF3-4735-8C77-6D72D8C6A57E}"/>
              </a:ext>
            </a:extLst>
          </p:cNvPr>
          <p:cNvPicPr>
            <a:picLocks noChangeAspect="1"/>
          </p:cNvPicPr>
          <p:nvPr/>
        </p:nvPicPr>
        <p:blipFill rotWithShape="1">
          <a:blip r:embed="rId3"/>
          <a:srcRect r="93283" b="19202"/>
          <a:stretch/>
        </p:blipFill>
        <p:spPr>
          <a:xfrm>
            <a:off x="8370792" y="3050985"/>
            <a:ext cx="384081" cy="338623"/>
          </a:xfrm>
          <a:prstGeom prst="rect">
            <a:avLst/>
          </a:prstGeom>
        </p:spPr>
      </p:pic>
    </p:spTree>
    <p:extLst>
      <p:ext uri="{BB962C8B-B14F-4D97-AF65-F5344CB8AC3E}">
        <p14:creationId xmlns:p14="http://schemas.microsoft.com/office/powerpoint/2010/main" val="513295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DF939-1D84-45BC-B0F1-ECD30070833B}"/>
              </a:ext>
            </a:extLst>
          </p:cNvPr>
          <p:cNvSpPr>
            <a:spLocks noGrp="1"/>
          </p:cNvSpPr>
          <p:nvPr>
            <p:ph type="title"/>
          </p:nvPr>
        </p:nvSpPr>
        <p:spPr>
          <a:xfrm>
            <a:off x="1653363" y="365760"/>
            <a:ext cx="9367203" cy="1188720"/>
          </a:xfrm>
        </p:spPr>
        <p:txBody>
          <a:bodyPr>
            <a:normAutofit/>
          </a:bodyPr>
          <a:lstStyle/>
          <a:p>
            <a:r>
              <a:rPr lang="tr-TR" dirty="0"/>
              <a:t>Faktörler</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B04BCF9D-C92E-49EF-9F91-89284B15BCC0}"/>
              </a:ext>
            </a:extLst>
          </p:cNvPr>
          <p:cNvSpPr>
            <a:spLocks noGrp="1"/>
          </p:cNvSpPr>
          <p:nvPr>
            <p:ph idx="1"/>
          </p:nvPr>
        </p:nvSpPr>
        <p:spPr>
          <a:xfrm>
            <a:off x="1653363" y="2176272"/>
            <a:ext cx="9367204" cy="4041648"/>
          </a:xfrm>
        </p:spPr>
        <p:txBody>
          <a:bodyPr anchor="t">
            <a:normAutofit/>
          </a:bodyPr>
          <a:lstStyle/>
          <a:p>
            <a:pPr algn="just"/>
            <a:r>
              <a:rPr lang="tr-TR" sz="2000" b="1" dirty="0">
                <a:latin typeface="+mj-lt"/>
              </a:rPr>
              <a:t>İki yönlü bir </a:t>
            </a:r>
            <a:r>
              <a:rPr lang="tr-TR" sz="2000" b="1" dirty="0" err="1">
                <a:latin typeface="+mj-lt"/>
              </a:rPr>
              <a:t>ANOVA'daki</a:t>
            </a:r>
            <a:r>
              <a:rPr lang="tr-TR" sz="2000" b="1" dirty="0">
                <a:latin typeface="+mj-lt"/>
              </a:rPr>
              <a:t> iki bağımsız değişkene faktörler denir. </a:t>
            </a:r>
          </a:p>
          <a:p>
            <a:pPr algn="just"/>
            <a:r>
              <a:rPr lang="tr-TR" sz="2000" b="1" dirty="0">
                <a:latin typeface="+mj-lt"/>
              </a:rPr>
              <a:t>Buradaki fikir, bağımlı değişkeni etkileyen iki değişken, faktörler olduğudur. Her faktörün içinde iki veya daha fazla seviye olacaktır ve her faktörün serbestlik derecesi, seviye sayısından bir eksiktir.</a:t>
            </a:r>
          </a:p>
          <a:p>
            <a:pPr marL="0" indent="0" algn="just">
              <a:buNone/>
            </a:pPr>
            <a:endParaRPr lang="tr-TR" sz="2000" b="1" dirty="0">
              <a:latin typeface="+mj-lt"/>
            </a:endParaRPr>
          </a:p>
          <a:p>
            <a:pPr marL="0" indent="0" algn="just">
              <a:buNone/>
            </a:pPr>
            <a:r>
              <a:rPr lang="tr-TR" sz="2000" b="1" dirty="0">
                <a:latin typeface="+mj-lt"/>
              </a:rPr>
              <a:t>	</a:t>
            </a:r>
          </a:p>
          <a:p>
            <a:pPr algn="just"/>
            <a:r>
              <a:rPr lang="tr-TR" sz="2000" b="1" dirty="0">
                <a:latin typeface="+mj-lt"/>
              </a:rPr>
              <a:t>Örneğin, tedavi edilen anormal hormon düzeylerinde ilaç A ve B ilacının etkinliğini düşünebiliriz. Her ilaç bir faktördür.</a:t>
            </a:r>
          </a:p>
        </p:txBody>
      </p:sp>
      <p:pic>
        <p:nvPicPr>
          <p:cNvPr id="1028" name="Picture 4">
            <a:extLst>
              <a:ext uri="{FF2B5EF4-FFF2-40B4-BE49-F238E27FC236}">
                <a16:creationId xmlns:a16="http://schemas.microsoft.com/office/drawing/2014/main" id="{2D934B74-578B-4F01-A19F-B8967BE11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8304" y="3689692"/>
            <a:ext cx="2059877" cy="432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4728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DF939-1D84-45BC-B0F1-ECD30070833B}"/>
              </a:ext>
            </a:extLst>
          </p:cNvPr>
          <p:cNvSpPr>
            <a:spLocks noGrp="1"/>
          </p:cNvSpPr>
          <p:nvPr>
            <p:ph type="title"/>
          </p:nvPr>
        </p:nvSpPr>
        <p:spPr>
          <a:xfrm>
            <a:off x="1653363" y="365760"/>
            <a:ext cx="9367203" cy="1188720"/>
          </a:xfrm>
        </p:spPr>
        <p:txBody>
          <a:bodyPr>
            <a:normAutofit/>
          </a:bodyPr>
          <a:lstStyle/>
          <a:p>
            <a:r>
              <a:rPr lang="tr-TR" dirty="0"/>
              <a:t>Tedavi Grupları</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B04BCF9D-C92E-49EF-9F91-89284B15BCC0}"/>
              </a:ext>
            </a:extLst>
          </p:cNvPr>
          <p:cNvSpPr>
            <a:spLocks noGrp="1"/>
          </p:cNvSpPr>
          <p:nvPr>
            <p:ph idx="1"/>
          </p:nvPr>
        </p:nvSpPr>
        <p:spPr>
          <a:xfrm>
            <a:off x="1653363" y="2176272"/>
            <a:ext cx="9367204" cy="4041648"/>
          </a:xfrm>
        </p:spPr>
        <p:txBody>
          <a:bodyPr anchor="t">
            <a:normAutofit/>
          </a:bodyPr>
          <a:lstStyle/>
          <a:p>
            <a:r>
              <a:rPr lang="tr-TR" sz="2000" b="1" dirty="0">
                <a:latin typeface="+mj-lt"/>
              </a:rPr>
              <a:t>Tedavi grupları, iki faktörün olabilecek tüm kombinasyonlarına bağımlıdır.</a:t>
            </a:r>
          </a:p>
          <a:p>
            <a:endParaRPr lang="tr-TR" sz="2000" b="1" dirty="0">
              <a:latin typeface="+mj-lt"/>
            </a:endParaRPr>
          </a:p>
          <a:p>
            <a:r>
              <a:rPr lang="tr-TR" sz="2000" b="1" dirty="0">
                <a:latin typeface="+mj-lt"/>
              </a:rPr>
              <a:t> Örnek olarak, eğer ilk faktör 3 katman ve ikinci faktör 3 katman içeriyorsa 3*2=6 adet iyileştirme grubu mevcuttur. </a:t>
            </a:r>
          </a:p>
        </p:txBody>
      </p:sp>
    </p:spTree>
    <p:extLst>
      <p:ext uri="{BB962C8B-B14F-4D97-AF65-F5344CB8AC3E}">
        <p14:creationId xmlns:p14="http://schemas.microsoft.com/office/powerpoint/2010/main" val="2658567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DF939-1D84-45BC-B0F1-ECD30070833B}"/>
              </a:ext>
            </a:extLst>
          </p:cNvPr>
          <p:cNvSpPr>
            <a:spLocks noGrp="1"/>
          </p:cNvSpPr>
          <p:nvPr>
            <p:ph type="title"/>
          </p:nvPr>
        </p:nvSpPr>
        <p:spPr>
          <a:xfrm>
            <a:off x="1653363" y="365760"/>
            <a:ext cx="9367203" cy="1188720"/>
          </a:xfrm>
        </p:spPr>
        <p:txBody>
          <a:bodyPr>
            <a:normAutofit/>
          </a:bodyPr>
          <a:lstStyle/>
          <a:p>
            <a:r>
              <a:rPr lang="tr-TR" dirty="0"/>
              <a:t>Ana Efekt ve Etkileşim Efekti</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B04BCF9D-C92E-49EF-9F91-89284B15BCC0}"/>
              </a:ext>
            </a:extLst>
          </p:cNvPr>
          <p:cNvSpPr>
            <a:spLocks noGrp="1"/>
          </p:cNvSpPr>
          <p:nvPr>
            <p:ph idx="1"/>
          </p:nvPr>
        </p:nvSpPr>
        <p:spPr>
          <a:xfrm>
            <a:off x="1653363" y="2176272"/>
            <a:ext cx="9367204" cy="4041648"/>
          </a:xfrm>
        </p:spPr>
        <p:txBody>
          <a:bodyPr anchor="t">
            <a:normAutofit/>
          </a:bodyPr>
          <a:lstStyle/>
          <a:p>
            <a:r>
              <a:rPr lang="tr-TR" sz="2000" b="1" dirty="0">
                <a:latin typeface="+mj-lt"/>
              </a:rPr>
              <a:t>Ana efekt, bağımsız değişkenlerin teker teker etki etmesidir. Etkileşimler görmezden gelinir. Sadece satır veya sadece sütun kullanılır. </a:t>
            </a:r>
            <a:r>
              <a:rPr lang="tr-TR" sz="2000" b="1" dirty="0" err="1">
                <a:latin typeface="+mj-lt"/>
              </a:rPr>
              <a:t>One-way</a:t>
            </a:r>
            <a:r>
              <a:rPr lang="tr-TR" sz="2000" b="1" dirty="0">
                <a:latin typeface="+mj-lt"/>
              </a:rPr>
              <a:t> </a:t>
            </a:r>
            <a:r>
              <a:rPr lang="tr-TR" sz="2000" b="1" dirty="0" err="1">
                <a:latin typeface="+mj-lt"/>
              </a:rPr>
              <a:t>Anova’ya</a:t>
            </a:r>
            <a:r>
              <a:rPr lang="tr-TR" sz="2000" b="1" dirty="0">
                <a:latin typeface="+mj-lt"/>
              </a:rPr>
              <a:t> benzerdir. </a:t>
            </a:r>
          </a:p>
          <a:p>
            <a:pPr marL="0" indent="0">
              <a:buNone/>
            </a:pPr>
            <a:endParaRPr lang="tr-TR" sz="2000" b="1" dirty="0">
              <a:latin typeface="+mj-lt"/>
            </a:endParaRPr>
          </a:p>
          <a:p>
            <a:r>
              <a:rPr lang="tr-TR" sz="2000" b="1" dirty="0">
                <a:latin typeface="+mj-lt"/>
              </a:rPr>
              <a:t>Etkileşim efekti, bir faktörün diğer faktörde olan etkisidir. Bağımsızlık derecesi burada her faktörün iki bağımsızlık derecesinin ürünüdür.</a:t>
            </a:r>
          </a:p>
          <a:p>
            <a:pPr marL="0" indent="0">
              <a:buNone/>
            </a:pPr>
            <a:endParaRPr lang="tr-TR" sz="2000" b="1" dirty="0">
              <a:latin typeface="+mj-lt"/>
            </a:endParaRPr>
          </a:p>
          <a:p>
            <a:r>
              <a:rPr lang="tr-TR" sz="2000" b="1" dirty="0">
                <a:latin typeface="+mj-lt"/>
              </a:rPr>
              <a:t>Bir faktörün etkisi ikinci faktörün seviyelerine bağlıysa, iki faktör arasında bir etkileşim vardır. İki faktör A ve B olarak tanımlandığında, etkileşim A * B etkileşimi olarak tanımlanır. </a:t>
            </a:r>
          </a:p>
          <a:p>
            <a:endParaRPr lang="tr-TR" sz="2000" b="1" dirty="0">
              <a:latin typeface="+mj-lt"/>
            </a:endParaRPr>
          </a:p>
          <a:p>
            <a:endParaRPr lang="tr-TR" sz="2400" b="1" dirty="0"/>
          </a:p>
        </p:txBody>
      </p:sp>
    </p:spTree>
    <p:extLst>
      <p:ext uri="{BB962C8B-B14F-4D97-AF65-F5344CB8AC3E}">
        <p14:creationId xmlns:p14="http://schemas.microsoft.com/office/powerpoint/2010/main" val="712902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635254-85ED-4DB3-9437-77B5AC267DA0}"/>
              </a:ext>
            </a:extLst>
          </p:cNvPr>
          <p:cNvSpPr>
            <a:spLocks noGrp="1"/>
          </p:cNvSpPr>
          <p:nvPr>
            <p:ph type="title"/>
          </p:nvPr>
        </p:nvSpPr>
        <p:spPr>
          <a:xfrm>
            <a:off x="1653363" y="365760"/>
            <a:ext cx="9367203" cy="1188720"/>
          </a:xfrm>
        </p:spPr>
        <p:txBody>
          <a:bodyPr>
            <a:normAutofit/>
          </a:bodyPr>
          <a:lstStyle/>
          <a:p>
            <a:r>
              <a:rPr lang="tr-TR" dirty="0"/>
              <a:t>ANOVA Nedir?</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4EDCEE40-5FEA-45D5-BF63-5E43DFEB27C1}"/>
              </a:ext>
            </a:extLst>
          </p:cNvPr>
          <p:cNvSpPr>
            <a:spLocks noGrp="1"/>
          </p:cNvSpPr>
          <p:nvPr>
            <p:ph idx="1"/>
          </p:nvPr>
        </p:nvSpPr>
        <p:spPr>
          <a:xfrm>
            <a:off x="1653363" y="2176272"/>
            <a:ext cx="9367204" cy="4041648"/>
          </a:xfrm>
        </p:spPr>
        <p:txBody>
          <a:bodyPr anchor="t">
            <a:normAutofit/>
          </a:bodyPr>
          <a:lstStyle/>
          <a:p>
            <a:pPr algn="just" rtl="0">
              <a:spcBef>
                <a:spcPts val="0"/>
              </a:spcBef>
              <a:spcAft>
                <a:spcPts val="1600"/>
              </a:spcAft>
            </a:pPr>
            <a:r>
              <a:rPr lang="tr-TR" sz="2000" b="1" i="0" u="none" strike="noStrike" dirty="0" err="1">
                <a:solidFill>
                  <a:srgbClr val="FFFFFF"/>
                </a:solidFill>
                <a:effectLst/>
                <a:latin typeface="+mj-lt"/>
              </a:rPr>
              <a:t>Varyans</a:t>
            </a:r>
            <a:r>
              <a:rPr lang="tr-TR" sz="2000" b="1" i="0" u="none" strike="noStrike" dirty="0">
                <a:solidFill>
                  <a:srgbClr val="FFFFFF"/>
                </a:solidFill>
                <a:effectLst/>
                <a:latin typeface="+mj-lt"/>
              </a:rPr>
              <a:t> Analizi (veya ANOVA, İngilizce </a:t>
            </a:r>
            <a:r>
              <a:rPr lang="tr-TR" sz="2000" b="1" i="0" u="none" strike="noStrike" dirty="0" err="1">
                <a:effectLst/>
                <a:latin typeface="+mj-lt"/>
              </a:rPr>
              <a:t>ANalysis</a:t>
            </a:r>
            <a:r>
              <a:rPr lang="tr-TR" sz="2000" b="1" i="0" u="none" strike="noStrike" dirty="0">
                <a:effectLst/>
                <a:latin typeface="+mj-lt"/>
              </a:rPr>
              <a:t> Of </a:t>
            </a:r>
            <a:r>
              <a:rPr lang="tr-TR" sz="2000" b="1" i="0" u="none" strike="noStrike" dirty="0" err="1">
                <a:effectLst/>
                <a:latin typeface="+mj-lt"/>
              </a:rPr>
              <a:t>VAriance</a:t>
            </a:r>
            <a:r>
              <a:rPr lang="tr-TR" sz="2000" b="1" i="0" u="none" strike="noStrike" dirty="0">
                <a:effectLst/>
                <a:latin typeface="+mj-lt"/>
              </a:rPr>
              <a:t> </a:t>
            </a:r>
            <a:r>
              <a:rPr lang="tr-TR" sz="2000" b="1" i="0" u="none" strike="noStrike" dirty="0">
                <a:solidFill>
                  <a:srgbClr val="FFFFFF"/>
                </a:solidFill>
                <a:effectLst/>
                <a:latin typeface="+mj-lt"/>
              </a:rPr>
              <a:t>sözcüklerinin kısaltması) istatistik bilim dalında, grup ortalamaları ve (</a:t>
            </a:r>
            <a:r>
              <a:rPr lang="tr-TR" sz="2000" b="1" i="0" dirty="0">
                <a:solidFill>
                  <a:srgbClr val="FFFFFF"/>
                </a:solidFill>
                <a:effectLst/>
                <a:latin typeface="+mj-lt"/>
              </a:rPr>
              <a:t>gruplar içi ve gruplar arası varyasyon gibi) </a:t>
            </a:r>
            <a:r>
              <a:rPr lang="tr-TR" sz="2000" b="1" i="0" u="none" strike="noStrike" dirty="0">
                <a:solidFill>
                  <a:srgbClr val="FFFFFF"/>
                </a:solidFill>
                <a:effectLst/>
                <a:latin typeface="+mj-lt"/>
              </a:rPr>
              <a:t>bunlara bağlı olan işlemleri analiz etmek için kullanılan bir istatistiksel modeller koleksiyonudur.</a:t>
            </a:r>
          </a:p>
          <a:p>
            <a:pPr marL="0" indent="0" rtl="0">
              <a:spcBef>
                <a:spcPts val="0"/>
              </a:spcBef>
              <a:spcAft>
                <a:spcPts val="1600"/>
              </a:spcAft>
              <a:buNone/>
            </a:pPr>
            <a:endParaRPr lang="tr-TR" sz="2000" b="0" dirty="0">
              <a:effectLst/>
              <a:latin typeface="+mj-lt"/>
            </a:endParaRPr>
          </a:p>
          <a:p>
            <a:pPr algn="just" rtl="0">
              <a:spcBef>
                <a:spcPts val="0"/>
              </a:spcBef>
              <a:spcAft>
                <a:spcPts val="1600"/>
              </a:spcAft>
            </a:pPr>
            <a:r>
              <a:rPr lang="tr-TR" sz="2000" b="1" i="0" u="none" strike="noStrike" dirty="0">
                <a:solidFill>
                  <a:srgbClr val="FFFFFF"/>
                </a:solidFill>
                <a:effectLst/>
                <a:latin typeface="+mj-lt"/>
              </a:rPr>
              <a:t>Eğer daha detaylı incelersek ANOVA, bir veri setinde gözlemlenen değişkenler topluluğunu sistematik ve rastgele faktörler olmak üzere iki kısma bölerek elde edilir.</a:t>
            </a:r>
            <a:endParaRPr lang="tr-TR" sz="2000" b="0" dirty="0">
              <a:effectLst/>
              <a:latin typeface="+mj-lt"/>
            </a:endParaRPr>
          </a:p>
          <a:p>
            <a:pPr marL="0" indent="0">
              <a:buNone/>
            </a:pPr>
            <a:br>
              <a:rPr lang="tr-TR" sz="1600" dirty="0"/>
            </a:br>
            <a:endParaRPr lang="tr-TR" sz="2400" dirty="0"/>
          </a:p>
        </p:txBody>
      </p:sp>
    </p:spTree>
    <p:extLst>
      <p:ext uri="{BB962C8B-B14F-4D97-AF65-F5344CB8AC3E}">
        <p14:creationId xmlns:p14="http://schemas.microsoft.com/office/powerpoint/2010/main" val="3731849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DF939-1D84-45BC-B0F1-ECD30070833B}"/>
              </a:ext>
            </a:extLst>
          </p:cNvPr>
          <p:cNvSpPr>
            <a:spLocks noGrp="1"/>
          </p:cNvSpPr>
          <p:nvPr>
            <p:ph type="title"/>
          </p:nvPr>
        </p:nvSpPr>
        <p:spPr>
          <a:xfrm>
            <a:off x="1653363" y="365760"/>
            <a:ext cx="9367203" cy="1188720"/>
          </a:xfrm>
        </p:spPr>
        <p:txBody>
          <a:bodyPr>
            <a:normAutofit/>
          </a:bodyPr>
          <a:lstStyle/>
          <a:p>
            <a:r>
              <a:rPr lang="tr-TR" dirty="0"/>
              <a:t>Grup İçi Varyasyon</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B04BCF9D-C92E-49EF-9F91-89284B15BCC0}"/>
              </a:ext>
            </a:extLst>
          </p:cNvPr>
          <p:cNvSpPr>
            <a:spLocks noGrp="1"/>
          </p:cNvSpPr>
          <p:nvPr>
            <p:ph idx="1"/>
          </p:nvPr>
        </p:nvSpPr>
        <p:spPr>
          <a:xfrm>
            <a:off x="1653363" y="2176272"/>
            <a:ext cx="9367204" cy="4041648"/>
          </a:xfrm>
        </p:spPr>
        <p:txBody>
          <a:bodyPr anchor="t">
            <a:normAutofit lnSpcReduction="10000"/>
          </a:bodyPr>
          <a:lstStyle/>
          <a:p>
            <a:pPr algn="just"/>
            <a:r>
              <a:rPr lang="tr-TR" sz="2000" b="1" dirty="0">
                <a:latin typeface="+mj-lt"/>
              </a:rPr>
              <a:t>Grup içi varyasyon (aynı zamanda hata varyasyonu), örneklemler arasındaki farktan kaynaklanan </a:t>
            </a:r>
            <a:r>
              <a:rPr lang="tr-TR" sz="2000" b="1" dirty="0" err="1">
                <a:latin typeface="+mj-lt"/>
              </a:rPr>
              <a:t>varyansı</a:t>
            </a:r>
            <a:r>
              <a:rPr lang="tr-TR" sz="2000" b="1" dirty="0">
                <a:latin typeface="+mj-lt"/>
              </a:rPr>
              <a:t> temsil eder. </a:t>
            </a:r>
          </a:p>
          <a:p>
            <a:pPr algn="just"/>
            <a:endParaRPr lang="tr-TR" sz="2000" b="1" dirty="0">
              <a:latin typeface="+mj-lt"/>
            </a:endParaRPr>
          </a:p>
          <a:p>
            <a:pPr algn="just"/>
            <a:r>
              <a:rPr lang="tr-TR" sz="2000" b="1" dirty="0">
                <a:latin typeface="+mj-lt"/>
              </a:rPr>
              <a:t>Grup içi varyasyon, her tedavi grubu içindeki karelerin toplamıdır. ( </a:t>
            </a:r>
            <a:r>
              <a:rPr lang="tr-TR" sz="2000" b="1" dirty="0" err="1">
                <a:latin typeface="+mj-lt"/>
              </a:rPr>
              <a:t>Sum</a:t>
            </a:r>
            <a:r>
              <a:rPr lang="tr-TR" sz="2000" b="1" dirty="0">
                <a:latin typeface="+mj-lt"/>
              </a:rPr>
              <a:t> of </a:t>
            </a:r>
            <a:r>
              <a:rPr lang="tr-TR" sz="2000" b="1" dirty="0" err="1">
                <a:latin typeface="+mj-lt"/>
              </a:rPr>
              <a:t>Squares</a:t>
            </a:r>
            <a:r>
              <a:rPr lang="tr-TR" sz="2000" b="1" dirty="0">
                <a:latin typeface="+mj-lt"/>
              </a:rPr>
              <a:t> )</a:t>
            </a:r>
          </a:p>
          <a:p>
            <a:pPr marL="0" indent="0" algn="just">
              <a:buNone/>
            </a:pPr>
            <a:endParaRPr lang="tr-TR" sz="2000" b="1" dirty="0">
              <a:latin typeface="+mj-lt"/>
            </a:endParaRPr>
          </a:p>
          <a:p>
            <a:pPr algn="just"/>
            <a:r>
              <a:rPr lang="tr-TR" sz="2000" b="1" dirty="0">
                <a:latin typeface="+mj-lt"/>
              </a:rPr>
              <a:t>Gruplar arasında bağımsız değişkenlere bağlı olmayan farklılıklardan kaynaklanır. Burada örnekler arasındaki etkileşimler görmezden gelinir. </a:t>
            </a:r>
          </a:p>
          <a:p>
            <a:pPr marL="0" indent="0" algn="just">
              <a:buNone/>
            </a:pPr>
            <a:endParaRPr lang="tr-TR" sz="2000" b="1" dirty="0">
              <a:latin typeface="+mj-lt"/>
            </a:endParaRPr>
          </a:p>
          <a:p>
            <a:pPr algn="just"/>
            <a:r>
              <a:rPr lang="tr-TR" sz="2000" b="1" dirty="0">
                <a:latin typeface="+mj-lt"/>
              </a:rPr>
              <a:t>Örneğin, elimizde A, B, C ve D olacak şekilde dört adet yemek var ve her yemek grubuna X kişi atıyoruz. A grubu için grup içi varyasyon ile </a:t>
            </a:r>
            <a:r>
              <a:rPr lang="tr-TR" sz="2000" b="1" dirty="0" err="1">
                <a:latin typeface="+mj-lt"/>
              </a:rPr>
              <a:t>kolestrol</a:t>
            </a:r>
            <a:r>
              <a:rPr lang="tr-TR" sz="2000" b="1" dirty="0">
                <a:latin typeface="+mj-lt"/>
              </a:rPr>
              <a:t> oranlarını analiz edebilmek için B, C ve D gruplarını görmezden gelmeliyiz. </a:t>
            </a:r>
          </a:p>
        </p:txBody>
      </p:sp>
    </p:spTree>
    <p:extLst>
      <p:ext uri="{BB962C8B-B14F-4D97-AF65-F5344CB8AC3E}">
        <p14:creationId xmlns:p14="http://schemas.microsoft.com/office/powerpoint/2010/main" val="2498919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DF939-1D84-45BC-B0F1-ECD30070833B}"/>
              </a:ext>
            </a:extLst>
          </p:cNvPr>
          <p:cNvSpPr>
            <a:spLocks noGrp="1"/>
          </p:cNvSpPr>
          <p:nvPr>
            <p:ph type="title"/>
          </p:nvPr>
        </p:nvSpPr>
        <p:spPr>
          <a:xfrm>
            <a:off x="1653363" y="365760"/>
            <a:ext cx="9367203" cy="1188720"/>
          </a:xfrm>
        </p:spPr>
        <p:txBody>
          <a:bodyPr>
            <a:normAutofit fontScale="90000"/>
          </a:bodyPr>
          <a:lstStyle/>
          <a:p>
            <a:r>
              <a:rPr lang="en-US" dirty="0"/>
              <a:t>One-Way ANOVA </a:t>
            </a:r>
            <a:r>
              <a:rPr lang="en-US" dirty="0" err="1"/>
              <a:t>ve</a:t>
            </a:r>
            <a:r>
              <a:rPr lang="en-US" dirty="0"/>
              <a:t> Two-Way ANOVA </a:t>
            </a:r>
            <a:r>
              <a:rPr lang="en-US" dirty="0" err="1"/>
              <a:t>Arasındaki</a:t>
            </a:r>
            <a:r>
              <a:rPr lang="en-US" dirty="0"/>
              <a:t> </a:t>
            </a:r>
            <a:r>
              <a:rPr lang="en-US" dirty="0" err="1"/>
              <a:t>Farklar</a:t>
            </a:r>
            <a:endParaRPr lang="tr-TR"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B04BCF9D-C92E-49EF-9F91-89284B15BCC0}"/>
              </a:ext>
            </a:extLst>
          </p:cNvPr>
          <p:cNvSpPr>
            <a:spLocks noGrp="1"/>
          </p:cNvSpPr>
          <p:nvPr>
            <p:ph idx="1"/>
          </p:nvPr>
        </p:nvSpPr>
        <p:spPr>
          <a:xfrm>
            <a:off x="1653363" y="2176272"/>
            <a:ext cx="9367204" cy="4041648"/>
          </a:xfrm>
        </p:spPr>
        <p:txBody>
          <a:bodyPr anchor="t">
            <a:normAutofit/>
          </a:bodyPr>
          <a:lstStyle/>
          <a:p>
            <a:pPr algn="just"/>
            <a:r>
              <a:rPr lang="tr-TR" sz="2000" b="1" dirty="0" err="1">
                <a:latin typeface="+mj-lt"/>
              </a:rPr>
              <a:t>One-Way</a:t>
            </a:r>
            <a:r>
              <a:rPr lang="tr-TR" sz="2000" b="1" dirty="0">
                <a:latin typeface="+mj-lt"/>
              </a:rPr>
              <a:t> ANOVA üç veya üçten fazla ortalamanın eşitliğini test eder. </a:t>
            </a:r>
            <a:r>
              <a:rPr lang="tr-TR" sz="2000" b="1" dirty="0" err="1">
                <a:latin typeface="+mj-lt"/>
              </a:rPr>
              <a:t>Two-Way</a:t>
            </a:r>
            <a:r>
              <a:rPr lang="tr-TR" sz="2000" b="1" dirty="0">
                <a:latin typeface="+mj-lt"/>
              </a:rPr>
              <a:t> </a:t>
            </a:r>
            <a:r>
              <a:rPr lang="tr-TR" sz="2000" b="1" dirty="0" err="1">
                <a:latin typeface="+mj-lt"/>
              </a:rPr>
              <a:t>Anova</a:t>
            </a:r>
            <a:r>
              <a:rPr lang="tr-TR" sz="2000" b="1" dirty="0">
                <a:latin typeface="+mj-lt"/>
              </a:rPr>
              <a:t> iki bağımlı değişkenin bir bağımsız değişkene* olan etkisini test eder.</a:t>
            </a:r>
          </a:p>
          <a:p>
            <a:pPr algn="just"/>
            <a:r>
              <a:rPr lang="tr-TR" sz="2000" b="1" dirty="0" err="1">
                <a:latin typeface="+mj-lt"/>
              </a:rPr>
              <a:t>One</a:t>
            </a:r>
            <a:r>
              <a:rPr lang="tr-TR" sz="2000" b="1" dirty="0">
                <a:latin typeface="+mj-lt"/>
              </a:rPr>
              <a:t> -</a:t>
            </a:r>
            <a:r>
              <a:rPr lang="tr-TR" sz="2000" b="1" dirty="0" err="1">
                <a:latin typeface="+mj-lt"/>
              </a:rPr>
              <a:t>Way</a:t>
            </a:r>
            <a:r>
              <a:rPr lang="tr-TR" sz="2000" b="1" dirty="0">
                <a:latin typeface="+mj-lt"/>
              </a:rPr>
              <a:t> ANOVA bir bağımsız faktör veya değişkeni kullanır. </a:t>
            </a:r>
            <a:r>
              <a:rPr lang="tr-TR" sz="2000" b="1" dirty="0" err="1">
                <a:latin typeface="+mj-lt"/>
              </a:rPr>
              <a:t>Two</a:t>
            </a:r>
            <a:r>
              <a:rPr lang="tr-TR" sz="2000" b="1" dirty="0">
                <a:latin typeface="+mj-lt"/>
              </a:rPr>
              <a:t> -</a:t>
            </a:r>
            <a:r>
              <a:rPr lang="tr-TR" sz="2000" b="1" dirty="0" err="1">
                <a:latin typeface="+mj-lt"/>
              </a:rPr>
              <a:t>Way</a:t>
            </a:r>
            <a:r>
              <a:rPr lang="tr-TR" sz="2000" b="1" dirty="0">
                <a:latin typeface="+mj-lt"/>
              </a:rPr>
              <a:t> ANOVA  iki bağımsız faktör veya değişkeni kullanır.</a:t>
            </a:r>
          </a:p>
          <a:p>
            <a:pPr algn="just"/>
            <a:r>
              <a:rPr lang="tr-TR" sz="2000" b="1" dirty="0" err="1">
                <a:latin typeface="+mj-lt"/>
              </a:rPr>
              <a:t>One-Way</a:t>
            </a:r>
            <a:r>
              <a:rPr lang="tr-TR" sz="2000" b="1" dirty="0">
                <a:latin typeface="+mj-lt"/>
              </a:rPr>
              <a:t> </a:t>
            </a:r>
            <a:r>
              <a:rPr lang="tr-TR" sz="2000" b="1" dirty="0" err="1">
                <a:latin typeface="+mj-lt"/>
              </a:rPr>
              <a:t>ANOVA’nın</a:t>
            </a:r>
            <a:r>
              <a:rPr lang="tr-TR" sz="2000" b="1" dirty="0">
                <a:latin typeface="+mj-lt"/>
              </a:rPr>
              <a:t> bir faktör veya bağımsız değişkenin üç veya üçten fazla katmanı (kategori grubu) vardır. </a:t>
            </a:r>
            <a:r>
              <a:rPr lang="tr-TR" sz="2000" b="1" dirty="0" err="1">
                <a:latin typeface="+mj-lt"/>
              </a:rPr>
              <a:t>Two-Way</a:t>
            </a:r>
            <a:r>
              <a:rPr lang="tr-TR" sz="2000" b="1" dirty="0">
                <a:latin typeface="+mj-lt"/>
              </a:rPr>
              <a:t> ANOVA iki faktörün çoklu kategorisini karşılaştırır.</a:t>
            </a:r>
          </a:p>
          <a:p>
            <a:pPr algn="just"/>
            <a:r>
              <a:rPr lang="tr-TR" sz="2000" b="1" dirty="0" err="1">
                <a:latin typeface="+mj-lt"/>
              </a:rPr>
              <a:t>One-Way</a:t>
            </a:r>
            <a:r>
              <a:rPr lang="tr-TR" sz="2000" b="1" dirty="0">
                <a:latin typeface="+mj-lt"/>
              </a:rPr>
              <a:t> </a:t>
            </a:r>
            <a:r>
              <a:rPr lang="tr-TR" sz="2000" b="1" dirty="0" err="1">
                <a:latin typeface="+mj-lt"/>
              </a:rPr>
              <a:t>Anova</a:t>
            </a:r>
            <a:r>
              <a:rPr lang="tr-TR" sz="2000" b="1" dirty="0">
                <a:latin typeface="+mj-lt"/>
              </a:rPr>
              <a:t> tekrarlama ve </a:t>
            </a:r>
            <a:r>
              <a:rPr lang="tr-TR" sz="2000" b="1" dirty="0" err="1">
                <a:latin typeface="+mj-lt"/>
              </a:rPr>
              <a:t>rastgelelik</a:t>
            </a:r>
            <a:r>
              <a:rPr lang="tr-TR" sz="2000" b="1" dirty="0">
                <a:latin typeface="+mj-lt"/>
              </a:rPr>
              <a:t> deney dizaynlarını inceler. </a:t>
            </a:r>
            <a:r>
              <a:rPr lang="tr-TR" sz="2000" b="1" dirty="0" err="1">
                <a:latin typeface="+mj-lt"/>
              </a:rPr>
              <a:t>Two-Way</a:t>
            </a:r>
            <a:r>
              <a:rPr lang="tr-TR" sz="2000" b="1" dirty="0">
                <a:latin typeface="+mj-lt"/>
              </a:rPr>
              <a:t> ANOVA, tekrarlama, </a:t>
            </a:r>
            <a:r>
              <a:rPr lang="tr-TR" sz="2000" b="1" dirty="0" err="1">
                <a:latin typeface="+mj-lt"/>
              </a:rPr>
              <a:t>rastgelelik</a:t>
            </a:r>
            <a:r>
              <a:rPr lang="tr-TR" sz="2000" b="1" dirty="0">
                <a:latin typeface="+mj-lt"/>
              </a:rPr>
              <a:t> ve lokal kontrol deney dizaynlarını inceler.</a:t>
            </a:r>
          </a:p>
          <a:p>
            <a:pPr algn="just"/>
            <a:endParaRPr lang="tr-TR" sz="2000" b="1" dirty="0">
              <a:latin typeface="+mj-lt"/>
            </a:endParaRPr>
          </a:p>
          <a:p>
            <a:pPr marL="0" indent="0" algn="just">
              <a:buNone/>
            </a:pPr>
            <a:r>
              <a:rPr lang="tr-TR" sz="2000" b="1" dirty="0">
                <a:latin typeface="+mj-lt"/>
              </a:rPr>
              <a:t>*İki bağımsız değişkenin bir bağımsız değişkene</a:t>
            </a:r>
          </a:p>
        </p:txBody>
      </p:sp>
    </p:spTree>
    <p:extLst>
      <p:ext uri="{BB962C8B-B14F-4D97-AF65-F5344CB8AC3E}">
        <p14:creationId xmlns:p14="http://schemas.microsoft.com/office/powerpoint/2010/main" val="1214819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DF939-1D84-45BC-B0F1-ECD30070833B}"/>
              </a:ext>
            </a:extLst>
          </p:cNvPr>
          <p:cNvSpPr>
            <a:spLocks noGrp="1"/>
          </p:cNvSpPr>
          <p:nvPr>
            <p:ph type="title"/>
          </p:nvPr>
        </p:nvSpPr>
        <p:spPr>
          <a:xfrm>
            <a:off x="1653363" y="365760"/>
            <a:ext cx="9367203" cy="1188720"/>
          </a:xfrm>
        </p:spPr>
        <p:txBody>
          <a:bodyPr>
            <a:noAutofit/>
          </a:bodyPr>
          <a:lstStyle/>
          <a:p>
            <a:r>
              <a:rPr lang="en-US" dirty="0"/>
              <a:t>One-Way ANOVA </a:t>
            </a:r>
            <a:r>
              <a:rPr lang="en-US" dirty="0" err="1"/>
              <a:t>ve</a:t>
            </a:r>
            <a:r>
              <a:rPr lang="en-US" dirty="0"/>
              <a:t> Two-Way ANOVA </a:t>
            </a:r>
            <a:r>
              <a:rPr lang="en-US" dirty="0" err="1"/>
              <a:t>Arasındaki</a:t>
            </a:r>
            <a:r>
              <a:rPr lang="en-US" dirty="0"/>
              <a:t> </a:t>
            </a:r>
            <a:r>
              <a:rPr lang="en-US" dirty="0" err="1"/>
              <a:t>Farklar</a:t>
            </a:r>
            <a:endParaRPr lang="tr-TR"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İçerik Yer Tutucusu 3">
            <a:extLst>
              <a:ext uri="{FF2B5EF4-FFF2-40B4-BE49-F238E27FC236}">
                <a16:creationId xmlns:a16="http://schemas.microsoft.com/office/drawing/2014/main" id="{79D900FC-E2FF-49DC-9F96-9A370CF1EC1C}"/>
              </a:ext>
            </a:extLst>
          </p:cNvPr>
          <p:cNvGraphicFramePr>
            <a:graphicFrameLocks noGrp="1"/>
          </p:cNvGraphicFramePr>
          <p:nvPr>
            <p:ph idx="1"/>
            <p:extLst>
              <p:ext uri="{D42A27DB-BD31-4B8C-83A1-F6EECF244321}">
                <p14:modId xmlns:p14="http://schemas.microsoft.com/office/powerpoint/2010/main" val="2951944696"/>
              </p:ext>
            </p:extLst>
          </p:nvPr>
        </p:nvGraphicFramePr>
        <p:xfrm>
          <a:off x="2014792" y="1920240"/>
          <a:ext cx="8644344" cy="4067811"/>
        </p:xfrm>
        <a:graphic>
          <a:graphicData uri="http://schemas.openxmlformats.org/drawingml/2006/table">
            <a:tbl>
              <a:tblPr>
                <a:tableStyleId>{3C2FFA5D-87B4-456A-9821-1D502468CF0F}</a:tableStyleId>
              </a:tblPr>
              <a:tblGrid>
                <a:gridCol w="2881448">
                  <a:extLst>
                    <a:ext uri="{9D8B030D-6E8A-4147-A177-3AD203B41FA5}">
                      <a16:colId xmlns:a16="http://schemas.microsoft.com/office/drawing/2014/main" val="2233725647"/>
                    </a:ext>
                  </a:extLst>
                </a:gridCol>
                <a:gridCol w="2881448">
                  <a:extLst>
                    <a:ext uri="{9D8B030D-6E8A-4147-A177-3AD203B41FA5}">
                      <a16:colId xmlns:a16="http://schemas.microsoft.com/office/drawing/2014/main" val="1693499141"/>
                    </a:ext>
                  </a:extLst>
                </a:gridCol>
                <a:gridCol w="2881448">
                  <a:extLst>
                    <a:ext uri="{9D8B030D-6E8A-4147-A177-3AD203B41FA5}">
                      <a16:colId xmlns:a16="http://schemas.microsoft.com/office/drawing/2014/main" val="3375157719"/>
                    </a:ext>
                  </a:extLst>
                </a:gridCol>
              </a:tblGrid>
              <a:tr h="638300">
                <a:tc>
                  <a:txBody>
                    <a:bodyPr/>
                    <a:lstStyle/>
                    <a:p>
                      <a:pPr rtl="0" fontAlgn="t">
                        <a:spcBef>
                          <a:spcPts val="0"/>
                        </a:spcBef>
                        <a:spcAft>
                          <a:spcPts val="0"/>
                        </a:spcAft>
                      </a:pPr>
                      <a:r>
                        <a:rPr lang="tr-TR" sz="1200" b="1" u="none" strike="noStrike" dirty="0">
                          <a:solidFill>
                            <a:srgbClr val="000000"/>
                          </a:solidFill>
                          <a:effectLst/>
                        </a:rPr>
                        <a:t>Karşılaştırma </a:t>
                      </a:r>
                      <a:endParaRPr lang="tr-TR" dirty="0">
                        <a:effectLst/>
                      </a:endParaRPr>
                    </a:p>
                    <a:p>
                      <a:pPr rtl="0" fontAlgn="t">
                        <a:spcBef>
                          <a:spcPts val="0"/>
                        </a:spcBef>
                        <a:spcAft>
                          <a:spcPts val="0"/>
                        </a:spcAft>
                      </a:pPr>
                      <a:r>
                        <a:rPr lang="tr-TR" sz="1200" b="1" u="none" strike="noStrike" dirty="0">
                          <a:solidFill>
                            <a:srgbClr val="000000"/>
                          </a:solidFill>
                          <a:effectLst/>
                        </a:rPr>
                        <a:t>için Temel</a:t>
                      </a:r>
                      <a:endParaRPr lang="tr-TR" dirty="0">
                        <a:effectLst/>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tr-TR" sz="1200" b="1" u="none" strike="noStrike">
                          <a:solidFill>
                            <a:srgbClr val="000000"/>
                          </a:solidFill>
                          <a:effectLst/>
                        </a:rPr>
                        <a:t>Tek Yönlü ANOVA</a:t>
                      </a:r>
                      <a:endParaRPr lang="tr-TR">
                        <a:effectLst/>
                      </a:endParaRPr>
                    </a:p>
                  </a:txBody>
                  <a:tcPr marL="95250" marR="95250" marT="95250" marB="95250">
                    <a:lnL w="12700" cap="flat" cmpd="sng" algn="ctr">
                      <a:solidFill>
                        <a:schemeClr val="tx1"/>
                      </a:solidFill>
                      <a:prstDash val="solid"/>
                      <a:round/>
                      <a:headEnd type="none" w="med" len="med"/>
                      <a:tailEnd type="none" w="med" len="med"/>
                    </a:lnL>
                  </a:tcPr>
                </a:tc>
                <a:tc>
                  <a:txBody>
                    <a:bodyPr/>
                    <a:lstStyle/>
                    <a:p>
                      <a:pPr rtl="0" fontAlgn="t">
                        <a:spcBef>
                          <a:spcPts val="0"/>
                        </a:spcBef>
                        <a:spcAft>
                          <a:spcPts val="0"/>
                        </a:spcAft>
                      </a:pPr>
                      <a:r>
                        <a:rPr lang="tr-TR" sz="1200" b="1" u="none" strike="noStrike">
                          <a:solidFill>
                            <a:srgbClr val="000000"/>
                          </a:solidFill>
                          <a:effectLst/>
                        </a:rPr>
                        <a:t>İki Yönlü ANOVA</a:t>
                      </a:r>
                      <a:endParaRPr lang="tr-TR">
                        <a:effectLst/>
                      </a:endParaRPr>
                    </a:p>
                  </a:txBody>
                  <a:tcPr marL="95250" marR="95250" marT="95250" marB="95250"/>
                </a:tc>
                <a:extLst>
                  <a:ext uri="{0D108BD9-81ED-4DB2-BD59-A6C34878D82A}">
                    <a16:rowId xmlns:a16="http://schemas.microsoft.com/office/drawing/2014/main" val="2325372817"/>
                  </a:ext>
                </a:extLst>
              </a:tr>
              <a:tr h="1190051">
                <a:tc>
                  <a:txBody>
                    <a:bodyPr/>
                    <a:lstStyle/>
                    <a:p>
                      <a:pPr rtl="0" fontAlgn="t">
                        <a:spcBef>
                          <a:spcPts val="0"/>
                        </a:spcBef>
                        <a:spcAft>
                          <a:spcPts val="0"/>
                        </a:spcAft>
                      </a:pPr>
                      <a:r>
                        <a:rPr lang="tr-TR" sz="1200" b="1" u="none" strike="noStrike" dirty="0">
                          <a:solidFill>
                            <a:srgbClr val="000000"/>
                          </a:solidFill>
                          <a:effectLst/>
                        </a:rPr>
                        <a:t>Anlam</a:t>
                      </a:r>
                      <a:endParaRPr lang="tr-TR" dirty="0">
                        <a:effectLst/>
                      </a:endParaRPr>
                    </a:p>
                  </a:txBody>
                  <a:tcPr marL="95250" marR="95250" marT="95250" marB="9525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t">
                        <a:spcBef>
                          <a:spcPts val="0"/>
                        </a:spcBef>
                        <a:spcAft>
                          <a:spcPts val="0"/>
                        </a:spcAft>
                      </a:pPr>
                      <a:r>
                        <a:rPr lang="tr-TR" sz="1200" b="0" u="none" strike="noStrike">
                          <a:solidFill>
                            <a:srgbClr val="000000"/>
                          </a:solidFill>
                          <a:effectLst/>
                        </a:rPr>
                        <a:t>ANOVA’nın bir yolu varyasyon kullanarak aynı anda daha fazla popülasyonun eşitliğini test etmek için kullanılan bir hipotez testidir</a:t>
                      </a:r>
                      <a:endParaRPr lang="tr-TR">
                        <a:effectLst/>
                      </a:endParaRPr>
                    </a:p>
                  </a:txBody>
                  <a:tcPr marL="95250" marR="95250" marT="95250" marB="95250">
                    <a:lnL w="12700" cap="flat" cmpd="sng" algn="ctr">
                      <a:solidFill>
                        <a:schemeClr val="tx1"/>
                      </a:solidFill>
                      <a:prstDash val="solid"/>
                      <a:round/>
                      <a:headEnd type="none" w="med" len="med"/>
                      <a:tailEnd type="none" w="med" len="med"/>
                    </a:lnL>
                  </a:tcPr>
                </a:tc>
                <a:tc>
                  <a:txBody>
                    <a:bodyPr/>
                    <a:lstStyle/>
                    <a:p>
                      <a:pPr rtl="0" fontAlgn="t">
                        <a:spcBef>
                          <a:spcPts val="0"/>
                        </a:spcBef>
                        <a:spcAft>
                          <a:spcPts val="0"/>
                        </a:spcAft>
                      </a:pPr>
                      <a:r>
                        <a:rPr lang="tr-TR" sz="1200" b="0" u="none" strike="noStrike">
                          <a:solidFill>
                            <a:srgbClr val="000000"/>
                          </a:solidFill>
                          <a:effectLst/>
                        </a:rPr>
                        <a:t>İki yönlü ANOVA, değişkenleri etkileyen faktörler arasındaki etkileşimin incelendiği istatistiksel bir tekniktir.</a:t>
                      </a:r>
                      <a:endParaRPr lang="tr-TR">
                        <a:effectLst/>
                      </a:endParaRPr>
                    </a:p>
                  </a:txBody>
                  <a:tcPr marL="95250" marR="95250" marT="95250" marB="95250"/>
                </a:tc>
                <a:extLst>
                  <a:ext uri="{0D108BD9-81ED-4DB2-BD59-A6C34878D82A}">
                    <a16:rowId xmlns:a16="http://schemas.microsoft.com/office/drawing/2014/main" val="3315173182"/>
                  </a:ext>
                </a:extLst>
              </a:tr>
              <a:tr h="432746">
                <a:tc>
                  <a:txBody>
                    <a:bodyPr/>
                    <a:lstStyle/>
                    <a:p>
                      <a:pPr rtl="0" fontAlgn="t">
                        <a:spcBef>
                          <a:spcPts val="0"/>
                        </a:spcBef>
                        <a:spcAft>
                          <a:spcPts val="0"/>
                        </a:spcAft>
                      </a:pPr>
                      <a:r>
                        <a:rPr lang="tr-TR" sz="1200" b="1" u="none" strike="noStrike" dirty="0">
                          <a:solidFill>
                            <a:srgbClr val="000000"/>
                          </a:solidFill>
                          <a:effectLst/>
                        </a:rPr>
                        <a:t>Bağımsız değişken</a:t>
                      </a:r>
                      <a:endParaRPr lang="tr-TR" dirty="0">
                        <a:effectLst/>
                      </a:endParaRPr>
                    </a:p>
                  </a:txBody>
                  <a:tcPr marL="95250" marR="95250" marT="95250" marB="95250">
                    <a:lnT w="12700" cap="flat" cmpd="sng" algn="ctr">
                      <a:solidFill>
                        <a:schemeClr val="tx1"/>
                      </a:solidFill>
                      <a:prstDash val="solid"/>
                      <a:round/>
                      <a:headEnd type="none" w="med" len="med"/>
                      <a:tailEnd type="none" w="med" len="med"/>
                    </a:lnT>
                  </a:tcPr>
                </a:tc>
                <a:tc>
                  <a:txBody>
                    <a:bodyPr/>
                    <a:lstStyle/>
                    <a:p>
                      <a:pPr rtl="0" fontAlgn="t">
                        <a:spcBef>
                          <a:spcPts val="0"/>
                        </a:spcBef>
                        <a:spcAft>
                          <a:spcPts val="0"/>
                        </a:spcAft>
                      </a:pPr>
                      <a:r>
                        <a:rPr lang="tr-TR" sz="1200" b="0" u="none" strike="noStrike">
                          <a:solidFill>
                            <a:srgbClr val="000000"/>
                          </a:solidFill>
                          <a:effectLst/>
                        </a:rPr>
                        <a:t>Bir</a:t>
                      </a:r>
                      <a:endParaRPr lang="tr-TR">
                        <a:effectLst/>
                      </a:endParaRPr>
                    </a:p>
                  </a:txBody>
                  <a:tcPr marL="95250" marR="95250" marT="95250" marB="95250"/>
                </a:tc>
                <a:tc>
                  <a:txBody>
                    <a:bodyPr/>
                    <a:lstStyle/>
                    <a:p>
                      <a:pPr rtl="0" fontAlgn="t">
                        <a:spcBef>
                          <a:spcPts val="0"/>
                        </a:spcBef>
                        <a:spcAft>
                          <a:spcPts val="0"/>
                        </a:spcAft>
                      </a:pPr>
                      <a:r>
                        <a:rPr lang="tr-TR" sz="1200" b="0" u="none" strike="noStrike">
                          <a:solidFill>
                            <a:srgbClr val="000000"/>
                          </a:solidFill>
                          <a:effectLst/>
                        </a:rPr>
                        <a:t>İki</a:t>
                      </a:r>
                      <a:endParaRPr lang="tr-TR">
                        <a:effectLst/>
                      </a:endParaRPr>
                    </a:p>
                  </a:txBody>
                  <a:tcPr marL="95250" marR="95250" marT="95250" marB="95250"/>
                </a:tc>
                <a:extLst>
                  <a:ext uri="{0D108BD9-81ED-4DB2-BD59-A6C34878D82A}">
                    <a16:rowId xmlns:a16="http://schemas.microsoft.com/office/drawing/2014/main" val="970343577"/>
                  </a:ext>
                </a:extLst>
              </a:tr>
              <a:tr h="584207">
                <a:tc>
                  <a:txBody>
                    <a:bodyPr/>
                    <a:lstStyle/>
                    <a:p>
                      <a:pPr rtl="0" fontAlgn="t">
                        <a:spcBef>
                          <a:spcPts val="0"/>
                        </a:spcBef>
                        <a:spcAft>
                          <a:spcPts val="0"/>
                        </a:spcAft>
                      </a:pPr>
                      <a:r>
                        <a:rPr lang="tr-TR" sz="1200" b="1" u="none" strike="noStrike" dirty="0">
                          <a:solidFill>
                            <a:srgbClr val="000000"/>
                          </a:solidFill>
                          <a:effectLst/>
                        </a:rPr>
                        <a:t>Karşılaştırır</a:t>
                      </a:r>
                      <a:endParaRPr lang="tr-TR" dirty="0">
                        <a:effectLst/>
                      </a:endParaRPr>
                    </a:p>
                  </a:txBody>
                  <a:tcPr marL="95250" marR="95250" marT="95250" marB="95250"/>
                </a:tc>
                <a:tc>
                  <a:txBody>
                    <a:bodyPr/>
                    <a:lstStyle/>
                    <a:p>
                      <a:pPr rtl="0" fontAlgn="t">
                        <a:spcBef>
                          <a:spcPts val="0"/>
                        </a:spcBef>
                        <a:spcAft>
                          <a:spcPts val="0"/>
                        </a:spcAft>
                      </a:pPr>
                      <a:r>
                        <a:rPr lang="tr-TR" sz="1200" b="0" u="none" strike="noStrike">
                          <a:solidFill>
                            <a:srgbClr val="000000"/>
                          </a:solidFill>
                          <a:effectLst/>
                        </a:rPr>
                        <a:t>Üç veya daha fazla seviye bir faktör</a:t>
                      </a:r>
                      <a:endParaRPr lang="tr-TR">
                        <a:effectLst/>
                      </a:endParaRPr>
                    </a:p>
                  </a:txBody>
                  <a:tcPr marL="95250" marR="95250" marT="95250" marB="95250"/>
                </a:tc>
                <a:tc>
                  <a:txBody>
                    <a:bodyPr/>
                    <a:lstStyle/>
                    <a:p>
                      <a:pPr rtl="0" fontAlgn="t">
                        <a:spcBef>
                          <a:spcPts val="0"/>
                        </a:spcBef>
                        <a:spcAft>
                          <a:spcPts val="0"/>
                        </a:spcAft>
                      </a:pPr>
                      <a:r>
                        <a:rPr lang="tr-TR" sz="1200" b="0" u="none" strike="noStrike">
                          <a:solidFill>
                            <a:srgbClr val="000000"/>
                          </a:solidFill>
                          <a:effectLst/>
                        </a:rPr>
                        <a:t>Çok seviyeli iki faktörün etkisi</a:t>
                      </a:r>
                      <a:endParaRPr lang="tr-TR">
                        <a:effectLst/>
                      </a:endParaRPr>
                    </a:p>
                  </a:txBody>
                  <a:tcPr marL="95250" marR="95250" marT="95250" marB="95250"/>
                </a:tc>
                <a:extLst>
                  <a:ext uri="{0D108BD9-81ED-4DB2-BD59-A6C34878D82A}">
                    <a16:rowId xmlns:a16="http://schemas.microsoft.com/office/drawing/2014/main" val="3746859176"/>
                  </a:ext>
                </a:extLst>
              </a:tr>
              <a:tr h="584207">
                <a:tc>
                  <a:txBody>
                    <a:bodyPr/>
                    <a:lstStyle/>
                    <a:p>
                      <a:pPr rtl="0" fontAlgn="t">
                        <a:spcBef>
                          <a:spcPts val="0"/>
                        </a:spcBef>
                        <a:spcAft>
                          <a:spcPts val="0"/>
                        </a:spcAft>
                      </a:pPr>
                      <a:r>
                        <a:rPr lang="tr-TR" sz="1200" b="1" u="none" strike="noStrike" dirty="0">
                          <a:solidFill>
                            <a:srgbClr val="000000"/>
                          </a:solidFill>
                          <a:effectLst/>
                        </a:rPr>
                        <a:t>Gözlem sayısı</a:t>
                      </a:r>
                      <a:endParaRPr lang="tr-TR" dirty="0">
                        <a:effectLst/>
                      </a:endParaRPr>
                    </a:p>
                  </a:txBody>
                  <a:tcPr marL="95250" marR="95250" marT="95250" marB="95250"/>
                </a:tc>
                <a:tc>
                  <a:txBody>
                    <a:bodyPr/>
                    <a:lstStyle/>
                    <a:p>
                      <a:pPr rtl="0" fontAlgn="t">
                        <a:spcBef>
                          <a:spcPts val="0"/>
                        </a:spcBef>
                        <a:spcAft>
                          <a:spcPts val="0"/>
                        </a:spcAft>
                      </a:pPr>
                      <a:r>
                        <a:rPr lang="tr-TR" sz="1200" b="0" u="none" strike="noStrike">
                          <a:solidFill>
                            <a:srgbClr val="000000"/>
                          </a:solidFill>
                          <a:effectLst/>
                        </a:rPr>
                        <a:t>Her grupta aynı olması gerekmez</a:t>
                      </a:r>
                      <a:endParaRPr lang="tr-TR">
                        <a:effectLst/>
                      </a:endParaRPr>
                    </a:p>
                  </a:txBody>
                  <a:tcPr marL="95250" marR="95250" marT="95250" marB="95250"/>
                </a:tc>
                <a:tc>
                  <a:txBody>
                    <a:bodyPr/>
                    <a:lstStyle/>
                    <a:p>
                      <a:pPr rtl="0" fontAlgn="t">
                        <a:spcBef>
                          <a:spcPts val="0"/>
                        </a:spcBef>
                        <a:spcAft>
                          <a:spcPts val="0"/>
                        </a:spcAft>
                      </a:pPr>
                      <a:r>
                        <a:rPr lang="tr-TR" sz="1200" b="0" u="none" strike="noStrike">
                          <a:solidFill>
                            <a:srgbClr val="000000"/>
                          </a:solidFill>
                          <a:effectLst/>
                        </a:rPr>
                        <a:t>Her grupta eşit olması gerekir</a:t>
                      </a:r>
                      <a:endParaRPr lang="tr-TR">
                        <a:effectLst/>
                      </a:endParaRPr>
                    </a:p>
                  </a:txBody>
                  <a:tcPr marL="95250" marR="95250" marT="95250" marB="95250"/>
                </a:tc>
                <a:extLst>
                  <a:ext uri="{0D108BD9-81ED-4DB2-BD59-A6C34878D82A}">
                    <a16:rowId xmlns:a16="http://schemas.microsoft.com/office/drawing/2014/main" val="2813729016"/>
                  </a:ext>
                </a:extLst>
              </a:tr>
              <a:tr h="638300">
                <a:tc>
                  <a:txBody>
                    <a:bodyPr/>
                    <a:lstStyle/>
                    <a:p>
                      <a:pPr rtl="0" fontAlgn="t">
                        <a:spcBef>
                          <a:spcPts val="0"/>
                        </a:spcBef>
                        <a:spcAft>
                          <a:spcPts val="0"/>
                        </a:spcAft>
                      </a:pPr>
                      <a:r>
                        <a:rPr lang="tr-TR" sz="1200" b="1" u="none" strike="noStrike" dirty="0">
                          <a:solidFill>
                            <a:srgbClr val="000000"/>
                          </a:solidFill>
                          <a:effectLst/>
                        </a:rPr>
                        <a:t>Deney tasarımı</a:t>
                      </a:r>
                      <a:endParaRPr lang="tr-TR" dirty="0">
                        <a:effectLst/>
                      </a:endParaRPr>
                    </a:p>
                  </a:txBody>
                  <a:tcPr marL="95250" marR="95250" marT="95250" marB="95250"/>
                </a:tc>
                <a:tc>
                  <a:txBody>
                    <a:bodyPr/>
                    <a:lstStyle/>
                    <a:p>
                      <a:pPr rtl="0" fontAlgn="t">
                        <a:spcBef>
                          <a:spcPts val="0"/>
                        </a:spcBef>
                        <a:spcAft>
                          <a:spcPts val="0"/>
                        </a:spcAft>
                      </a:pPr>
                      <a:r>
                        <a:rPr lang="tr-TR" sz="1200" b="0" u="none" strike="noStrike">
                          <a:solidFill>
                            <a:srgbClr val="000000"/>
                          </a:solidFill>
                          <a:effectLst/>
                        </a:rPr>
                        <a:t>Sadece iki prensibi karşılamalıyız</a:t>
                      </a:r>
                      <a:endParaRPr lang="tr-TR">
                        <a:effectLst/>
                      </a:endParaRPr>
                    </a:p>
                  </a:txBody>
                  <a:tcPr marL="95250" marR="95250" marT="95250" marB="95250"/>
                </a:tc>
                <a:tc>
                  <a:txBody>
                    <a:bodyPr/>
                    <a:lstStyle/>
                    <a:p>
                      <a:pPr rtl="0" fontAlgn="t">
                        <a:spcBef>
                          <a:spcPts val="0"/>
                        </a:spcBef>
                        <a:spcAft>
                          <a:spcPts val="0"/>
                        </a:spcAft>
                      </a:pPr>
                      <a:r>
                        <a:rPr lang="tr-TR" sz="1200" b="0" u="none" strike="noStrike" dirty="0">
                          <a:solidFill>
                            <a:srgbClr val="000000"/>
                          </a:solidFill>
                          <a:effectLst/>
                        </a:rPr>
                        <a:t>Her üç ilkenin de yerine getirilmesi gerekiyor</a:t>
                      </a:r>
                      <a:endParaRPr lang="tr-TR" dirty="0">
                        <a:effectLst/>
                      </a:endParaRPr>
                    </a:p>
                  </a:txBody>
                  <a:tcPr marL="95250" marR="95250" marT="95250" marB="95250"/>
                </a:tc>
                <a:extLst>
                  <a:ext uri="{0D108BD9-81ED-4DB2-BD59-A6C34878D82A}">
                    <a16:rowId xmlns:a16="http://schemas.microsoft.com/office/drawing/2014/main" val="3138526673"/>
                  </a:ext>
                </a:extLst>
              </a:tr>
            </a:tbl>
          </a:graphicData>
        </a:graphic>
      </p:graphicFrame>
      <p:sp>
        <p:nvSpPr>
          <p:cNvPr id="5" name="Rectangle 1">
            <a:extLst>
              <a:ext uri="{FF2B5EF4-FFF2-40B4-BE49-F238E27FC236}">
                <a16:creationId xmlns:a16="http://schemas.microsoft.com/office/drawing/2014/main" id="{B456A383-DECF-4FBB-8458-4C56E0B7614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2574183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DF939-1D84-45BC-B0F1-ECD30070833B}"/>
              </a:ext>
            </a:extLst>
          </p:cNvPr>
          <p:cNvSpPr>
            <a:spLocks noGrp="1"/>
          </p:cNvSpPr>
          <p:nvPr>
            <p:ph type="title"/>
          </p:nvPr>
        </p:nvSpPr>
        <p:spPr>
          <a:xfrm>
            <a:off x="1653363" y="365760"/>
            <a:ext cx="9367203" cy="1188720"/>
          </a:xfrm>
        </p:spPr>
        <p:txBody>
          <a:bodyPr>
            <a:noAutofit/>
          </a:bodyPr>
          <a:lstStyle/>
          <a:p>
            <a:r>
              <a:rPr lang="fi-FI" dirty="0"/>
              <a:t>Two-Way ANOVA Ne Zaman Kullanılır?</a:t>
            </a:r>
            <a:endParaRPr lang="tr-TR"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B04BCF9D-C92E-49EF-9F91-89284B15BCC0}"/>
              </a:ext>
            </a:extLst>
          </p:cNvPr>
          <p:cNvSpPr>
            <a:spLocks noGrp="1"/>
          </p:cNvSpPr>
          <p:nvPr>
            <p:ph idx="1"/>
          </p:nvPr>
        </p:nvSpPr>
        <p:spPr>
          <a:xfrm>
            <a:off x="1653363" y="2176272"/>
            <a:ext cx="9367204" cy="4041648"/>
          </a:xfrm>
        </p:spPr>
        <p:txBody>
          <a:bodyPr anchor="t">
            <a:normAutofit/>
          </a:bodyPr>
          <a:lstStyle/>
          <a:p>
            <a:pPr algn="just"/>
            <a:r>
              <a:rPr lang="tr-TR" sz="2000" b="1" dirty="0">
                <a:latin typeface="+mj-lt"/>
              </a:rPr>
              <a:t>Bir ölçüm değişkenine ve iki nominal değişkene sahip olduğunuzda iki yönlü bir ANOVA kullanırsınız. Nominal değişkenler (genellikle 'faktörler' veya 'ana etkiler' olarak adlandırılır) tüm olası kombinasyonlarda bulunur.</a:t>
            </a:r>
          </a:p>
          <a:p>
            <a:pPr algn="just"/>
            <a:endParaRPr lang="tr-TR" sz="2000" b="1" dirty="0">
              <a:latin typeface="+mj-lt"/>
            </a:endParaRPr>
          </a:p>
          <a:p>
            <a:pPr algn="just"/>
            <a:r>
              <a:rPr lang="tr-TR" sz="2000" b="1" dirty="0">
                <a:latin typeface="+mj-lt"/>
              </a:rPr>
              <a:t>İki bağımsız kategorik değişkenin bağımlı değişken üzerindeki etkisini incelemek istediğimizde iki yönlü faktöriyel ANOVA çalıştırırız. İki yönlü faktöriyel </a:t>
            </a:r>
            <a:r>
              <a:rPr lang="tr-TR" sz="2000" b="1" dirty="0" err="1">
                <a:latin typeface="+mj-lt"/>
              </a:rPr>
              <a:t>ANOVA’da</a:t>
            </a:r>
            <a:r>
              <a:rPr lang="tr-TR" sz="2000" b="1" dirty="0">
                <a:latin typeface="+mj-lt"/>
              </a:rPr>
              <a:t>, her bağımsız değişkenin ana etkisini test edebiliriz. Bir bağımsız değişkenin bağımlı değişken üzerindeki etkisinin diğer bağımsız değişkenin tüm seviyesinde aynı olup olmadığını, yani bağımsız değişkenler arasında herhangi bir etkileşim olup olmadığını da test edebiliriz.</a:t>
            </a:r>
          </a:p>
          <a:p>
            <a:pPr marL="0" indent="0" algn="just">
              <a:buNone/>
            </a:pPr>
            <a:endParaRPr lang="tr-TR" sz="2000" b="1" dirty="0">
              <a:latin typeface="+mj-lt"/>
            </a:endParaRPr>
          </a:p>
        </p:txBody>
      </p:sp>
    </p:spTree>
    <p:extLst>
      <p:ext uri="{BB962C8B-B14F-4D97-AF65-F5344CB8AC3E}">
        <p14:creationId xmlns:p14="http://schemas.microsoft.com/office/powerpoint/2010/main" val="3106571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DF939-1D84-45BC-B0F1-ECD30070833B}"/>
              </a:ext>
            </a:extLst>
          </p:cNvPr>
          <p:cNvSpPr>
            <a:spLocks noGrp="1"/>
          </p:cNvSpPr>
          <p:nvPr>
            <p:ph type="title"/>
          </p:nvPr>
        </p:nvSpPr>
        <p:spPr>
          <a:xfrm>
            <a:off x="1653363" y="365760"/>
            <a:ext cx="9367203" cy="1188720"/>
          </a:xfrm>
        </p:spPr>
        <p:txBody>
          <a:bodyPr>
            <a:noAutofit/>
          </a:bodyPr>
          <a:lstStyle/>
          <a:p>
            <a:r>
              <a:rPr lang="tr-TR" dirty="0"/>
              <a:t>İki Değişken Kullanmanın Tek Değişken Kullanımına Karşın Avantajları</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B04BCF9D-C92E-49EF-9F91-89284B15BCC0}"/>
              </a:ext>
            </a:extLst>
          </p:cNvPr>
          <p:cNvSpPr>
            <a:spLocks noGrp="1"/>
          </p:cNvSpPr>
          <p:nvPr>
            <p:ph idx="1"/>
          </p:nvPr>
        </p:nvSpPr>
        <p:spPr>
          <a:xfrm>
            <a:off x="1653363" y="2176272"/>
            <a:ext cx="9367204" cy="4041648"/>
          </a:xfrm>
        </p:spPr>
        <p:txBody>
          <a:bodyPr anchor="t">
            <a:normAutofit/>
          </a:bodyPr>
          <a:lstStyle/>
          <a:p>
            <a:pPr algn="just"/>
            <a:r>
              <a:rPr lang="tr-TR" sz="2000" b="1" dirty="0">
                <a:latin typeface="+mj-lt"/>
              </a:rPr>
              <a:t>Araştırmada iki değişkenli bir tasarım kullanmak, tek değişkenli bir tasarım kullanmaya kıyasla birçok avantaj sunar.</a:t>
            </a:r>
          </a:p>
          <a:p>
            <a:pPr marL="0" indent="0" algn="just">
              <a:buNone/>
            </a:pPr>
            <a:endParaRPr lang="tr-TR" sz="2000" b="1" dirty="0">
              <a:latin typeface="+mj-lt"/>
            </a:endParaRPr>
          </a:p>
          <a:p>
            <a:pPr algn="just"/>
            <a:r>
              <a:rPr lang="tr-TR" sz="2000" b="1" dirty="0">
                <a:latin typeface="+mj-lt"/>
              </a:rPr>
              <a:t> İlk avantaj, artan verimliliktir. Bunun nedeni, iki değişkenli tasarımın iki ve tek değişkenli tasarım kullanmanın tüm unsurlarını içermesidir. </a:t>
            </a:r>
          </a:p>
          <a:p>
            <a:pPr marL="0" indent="0" algn="just">
              <a:buNone/>
            </a:pPr>
            <a:endParaRPr lang="tr-TR" sz="2000" b="1" dirty="0">
              <a:latin typeface="+mj-lt"/>
            </a:endParaRPr>
          </a:p>
          <a:p>
            <a:pPr algn="just"/>
            <a:r>
              <a:rPr lang="tr-TR" sz="2000" b="1" dirty="0">
                <a:latin typeface="+mj-lt"/>
              </a:rPr>
              <a:t>Bundan dolayı, bir, iki değişken tasarım kullanmak, iki, tek değişkenli tasarım deneyini araştırmaktan daha uygun maliyetli.</a:t>
            </a:r>
          </a:p>
          <a:p>
            <a:pPr marL="0" indent="0" algn="just">
              <a:buNone/>
            </a:pPr>
            <a:endParaRPr lang="tr-TR" sz="2000" dirty="0">
              <a:latin typeface="+mj-lt"/>
            </a:endParaRPr>
          </a:p>
        </p:txBody>
      </p:sp>
    </p:spTree>
    <p:extLst>
      <p:ext uri="{BB962C8B-B14F-4D97-AF65-F5344CB8AC3E}">
        <p14:creationId xmlns:p14="http://schemas.microsoft.com/office/powerpoint/2010/main" val="3071727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DF939-1D84-45BC-B0F1-ECD30070833B}"/>
              </a:ext>
            </a:extLst>
          </p:cNvPr>
          <p:cNvSpPr>
            <a:spLocks noGrp="1"/>
          </p:cNvSpPr>
          <p:nvPr>
            <p:ph type="title"/>
          </p:nvPr>
        </p:nvSpPr>
        <p:spPr>
          <a:xfrm>
            <a:off x="1653363" y="365760"/>
            <a:ext cx="9367203" cy="1188720"/>
          </a:xfrm>
        </p:spPr>
        <p:txBody>
          <a:bodyPr>
            <a:noAutofit/>
          </a:bodyPr>
          <a:lstStyle/>
          <a:p>
            <a:r>
              <a:rPr lang="tr-TR" dirty="0"/>
              <a:t>İki Değişken Kullanmanın Tek Değişken Kullanımına Karşın Avantajları</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B04BCF9D-C92E-49EF-9F91-89284B15BCC0}"/>
              </a:ext>
            </a:extLst>
          </p:cNvPr>
          <p:cNvSpPr>
            <a:spLocks noGrp="1"/>
          </p:cNvSpPr>
          <p:nvPr>
            <p:ph idx="1"/>
          </p:nvPr>
        </p:nvSpPr>
        <p:spPr>
          <a:xfrm>
            <a:off x="1653363" y="2176272"/>
            <a:ext cx="9367204" cy="4041648"/>
          </a:xfrm>
        </p:spPr>
        <p:txBody>
          <a:bodyPr anchor="t">
            <a:normAutofit/>
          </a:bodyPr>
          <a:lstStyle/>
          <a:p>
            <a:pPr algn="just"/>
            <a:r>
              <a:rPr lang="tr-TR" sz="2000" b="1" dirty="0">
                <a:latin typeface="+mj-lt"/>
              </a:rPr>
              <a:t>Diğer bir avantaj, tasarımdaki iki değişkenin etkileşimini analiz edebilmemizdir. </a:t>
            </a:r>
          </a:p>
          <a:p>
            <a:pPr algn="just"/>
            <a:r>
              <a:rPr lang="tr-TR" sz="2000" b="1" dirty="0">
                <a:latin typeface="+mj-lt"/>
              </a:rPr>
              <a:t>Bu, değişken kombinasyonlarının davranışı nasıl etkilediğini anlamamıza yardımcı olur. </a:t>
            </a:r>
          </a:p>
          <a:p>
            <a:pPr algn="just"/>
            <a:r>
              <a:rPr lang="tr-TR" sz="2000" b="1" dirty="0">
                <a:latin typeface="+mj-lt"/>
              </a:rPr>
              <a:t>Özellikle, iki bağımsız değişken arasındaki bağımlı değişken üzerindeki etkileşimli etkileri anlamamızı ve analiz etmemizi sağlar. </a:t>
            </a:r>
          </a:p>
          <a:p>
            <a:pPr algn="just"/>
            <a:r>
              <a:rPr lang="tr-TR" sz="2000" b="1" dirty="0">
                <a:latin typeface="+mj-lt"/>
              </a:rPr>
              <a:t>Bunda etkileşim, bir bağımsız değişkenin etkisinin başka bir bağımsız değişkenden etkilendiği anlamına gelir; Veya etkileşim, bağımsız bir değişken arasındaki ilişkinin başka bir bağımsız değişkenin çeşitli düzeylerinde (türlerinde) farklı olduğu anlamına gelir.</a:t>
            </a:r>
          </a:p>
          <a:p>
            <a:pPr algn="just"/>
            <a:endParaRPr lang="tr-TR" sz="2000" b="1" dirty="0">
              <a:latin typeface="+mj-lt"/>
            </a:endParaRPr>
          </a:p>
        </p:txBody>
      </p:sp>
    </p:spTree>
    <p:extLst>
      <p:ext uri="{BB962C8B-B14F-4D97-AF65-F5344CB8AC3E}">
        <p14:creationId xmlns:p14="http://schemas.microsoft.com/office/powerpoint/2010/main" val="719700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DF939-1D84-45BC-B0F1-ECD30070833B}"/>
              </a:ext>
            </a:extLst>
          </p:cNvPr>
          <p:cNvSpPr>
            <a:spLocks noGrp="1"/>
          </p:cNvSpPr>
          <p:nvPr>
            <p:ph type="title"/>
          </p:nvPr>
        </p:nvSpPr>
        <p:spPr>
          <a:xfrm>
            <a:off x="1653363" y="365760"/>
            <a:ext cx="9367203" cy="1188720"/>
          </a:xfrm>
        </p:spPr>
        <p:txBody>
          <a:bodyPr>
            <a:noAutofit/>
          </a:bodyPr>
          <a:lstStyle/>
          <a:p>
            <a:r>
              <a:rPr lang="tr-TR" dirty="0"/>
              <a:t>İki Değişken Kullanmanın Tek Değişken Kullanımına Karşın Avantajları</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B04BCF9D-C92E-49EF-9F91-89284B15BCC0}"/>
              </a:ext>
            </a:extLst>
          </p:cNvPr>
          <p:cNvSpPr>
            <a:spLocks noGrp="1"/>
          </p:cNvSpPr>
          <p:nvPr>
            <p:ph idx="1"/>
          </p:nvPr>
        </p:nvSpPr>
        <p:spPr>
          <a:xfrm>
            <a:off x="1653363" y="2176272"/>
            <a:ext cx="9367204" cy="4041648"/>
          </a:xfrm>
        </p:spPr>
        <p:txBody>
          <a:bodyPr anchor="t">
            <a:normAutofit/>
          </a:bodyPr>
          <a:lstStyle/>
          <a:p>
            <a:pPr algn="just"/>
            <a:r>
              <a:rPr lang="tr-TR" sz="2000" b="1" dirty="0">
                <a:latin typeface="+mj-lt"/>
              </a:rPr>
              <a:t>İki değişkenli bir tasarım ANOVA kullanmanın son avantajı, istatistiksel güçte bir artıştır. Güç, yanlış bir boş hipotezini güvenle reddetme yeteneğidir. </a:t>
            </a:r>
          </a:p>
          <a:p>
            <a:pPr algn="just"/>
            <a:r>
              <a:rPr lang="tr-TR" sz="2000" b="1" dirty="0">
                <a:latin typeface="+mj-lt"/>
              </a:rPr>
              <a:t>Bu tür araştırma tasarımı istatistiksel gücü artırır çünkü gruplar içi </a:t>
            </a:r>
            <a:r>
              <a:rPr lang="tr-TR" sz="2000" b="1" dirty="0" err="1">
                <a:latin typeface="+mj-lt"/>
              </a:rPr>
              <a:t>varyans</a:t>
            </a:r>
            <a:r>
              <a:rPr lang="tr-TR" sz="2000" b="1" dirty="0">
                <a:latin typeface="+mj-lt"/>
              </a:rPr>
              <a:t>, karşılaştırılabilir tek değişkenli bir çalışmanın (iki, tek yönlü ANOVA) grup içi </a:t>
            </a:r>
            <a:r>
              <a:rPr lang="tr-TR" sz="2000" b="1" dirty="0" err="1">
                <a:latin typeface="+mj-lt"/>
              </a:rPr>
              <a:t>varyansından</a:t>
            </a:r>
            <a:r>
              <a:rPr lang="tr-TR" sz="2000" b="1" dirty="0">
                <a:latin typeface="+mj-lt"/>
              </a:rPr>
              <a:t> daha küçük olma eğilimindedir. </a:t>
            </a:r>
          </a:p>
          <a:p>
            <a:pPr algn="just"/>
            <a:r>
              <a:rPr lang="tr-TR" sz="2000" b="1" dirty="0" err="1">
                <a:latin typeface="+mj-lt"/>
              </a:rPr>
              <a:t>Varyans</a:t>
            </a:r>
            <a:r>
              <a:rPr lang="tr-TR" sz="2000" b="1" dirty="0">
                <a:latin typeface="+mj-lt"/>
              </a:rPr>
              <a:t> ne kadar küçükse ölçüdeki dalgalanma o kadar az olur. Bu nedenle, F oranı ve güven aralığı ne kadar küçükse, daha küçük bir olası değerler aralığı seçmek daha muhtemel olur.</a:t>
            </a:r>
          </a:p>
          <a:p>
            <a:pPr algn="just"/>
            <a:r>
              <a:rPr lang="tr-TR" sz="2000" b="1" dirty="0">
                <a:latin typeface="+mj-lt"/>
              </a:rPr>
              <a:t>Bu istatistiksel anlamlılık için olası değerler aralığını sınırlar. Bu nedenle, yanlış bir boş hipotezini doğru bir şekilde reddetmede daha fazla istatistiksel güç gerekir.</a:t>
            </a:r>
          </a:p>
          <a:p>
            <a:pPr algn="just"/>
            <a:endParaRPr lang="tr-TR" sz="2000" b="1" dirty="0">
              <a:latin typeface="+mj-lt"/>
            </a:endParaRPr>
          </a:p>
        </p:txBody>
      </p:sp>
    </p:spTree>
    <p:extLst>
      <p:ext uri="{BB962C8B-B14F-4D97-AF65-F5344CB8AC3E}">
        <p14:creationId xmlns:p14="http://schemas.microsoft.com/office/powerpoint/2010/main" val="1573570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DF939-1D84-45BC-B0F1-ECD30070833B}"/>
              </a:ext>
            </a:extLst>
          </p:cNvPr>
          <p:cNvSpPr>
            <a:spLocks noGrp="1"/>
          </p:cNvSpPr>
          <p:nvPr>
            <p:ph type="title"/>
          </p:nvPr>
        </p:nvSpPr>
        <p:spPr>
          <a:xfrm>
            <a:off x="1653363" y="365760"/>
            <a:ext cx="9367203" cy="1188720"/>
          </a:xfrm>
        </p:spPr>
        <p:txBody>
          <a:bodyPr>
            <a:normAutofit/>
          </a:bodyPr>
          <a:lstStyle/>
          <a:p>
            <a:r>
              <a:rPr lang="tr-TR" dirty="0"/>
              <a:t>F Testi</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B04BCF9D-C92E-49EF-9F91-89284B15BCC0}"/>
              </a:ext>
            </a:extLst>
          </p:cNvPr>
          <p:cNvSpPr>
            <a:spLocks noGrp="1"/>
          </p:cNvSpPr>
          <p:nvPr>
            <p:ph idx="1"/>
          </p:nvPr>
        </p:nvSpPr>
        <p:spPr>
          <a:xfrm>
            <a:off x="1653363" y="2176272"/>
            <a:ext cx="9367204" cy="4041648"/>
          </a:xfrm>
        </p:spPr>
        <p:txBody>
          <a:bodyPr anchor="t">
            <a:normAutofit/>
          </a:bodyPr>
          <a:lstStyle/>
          <a:p>
            <a:pPr algn="just"/>
            <a:r>
              <a:rPr lang="tr-TR" sz="2000" b="1" dirty="0">
                <a:latin typeface="+mj-lt"/>
              </a:rPr>
              <a:t>Hipotezlerin her biri için bir F testi vardır.</a:t>
            </a:r>
          </a:p>
          <a:p>
            <a:pPr algn="just"/>
            <a:r>
              <a:rPr lang="tr-TR" sz="2000" b="1" dirty="0">
                <a:latin typeface="+mj-lt"/>
              </a:rPr>
              <a:t>F testi, grup bazlı bir karşılaştırma testidir, yani her grup ortalamasındaki </a:t>
            </a:r>
            <a:r>
              <a:rPr lang="tr-TR" sz="2000" b="1" dirty="0" err="1">
                <a:latin typeface="+mj-lt"/>
              </a:rPr>
              <a:t>varyansı</a:t>
            </a:r>
            <a:r>
              <a:rPr lang="tr-TR" sz="2000" b="1" dirty="0">
                <a:latin typeface="+mj-lt"/>
              </a:rPr>
              <a:t>, bağımlı değişkendeki genel </a:t>
            </a:r>
            <a:r>
              <a:rPr lang="tr-TR" sz="2000" b="1" dirty="0" err="1">
                <a:latin typeface="+mj-lt"/>
              </a:rPr>
              <a:t>varyansla</a:t>
            </a:r>
            <a:r>
              <a:rPr lang="tr-TR" sz="2000" b="1" dirty="0">
                <a:latin typeface="+mj-lt"/>
              </a:rPr>
              <a:t> karşılaştırır.</a:t>
            </a:r>
          </a:p>
          <a:p>
            <a:pPr algn="just"/>
            <a:r>
              <a:rPr lang="tr-TR" sz="2000" b="1" dirty="0">
                <a:latin typeface="+mj-lt"/>
              </a:rPr>
              <a:t>Gruplar içindeki </a:t>
            </a:r>
            <a:r>
              <a:rPr lang="tr-TR" sz="2000" b="1" dirty="0" err="1">
                <a:latin typeface="+mj-lt"/>
              </a:rPr>
              <a:t>varyans</a:t>
            </a:r>
            <a:r>
              <a:rPr lang="tr-TR" sz="2000" b="1" dirty="0">
                <a:latin typeface="+mj-lt"/>
              </a:rPr>
              <a:t>, gruplar arasındaki </a:t>
            </a:r>
            <a:r>
              <a:rPr lang="tr-TR" sz="2000" b="1" dirty="0" err="1">
                <a:latin typeface="+mj-lt"/>
              </a:rPr>
              <a:t>varyanstan</a:t>
            </a:r>
            <a:r>
              <a:rPr lang="tr-TR" sz="2000" b="1" dirty="0">
                <a:latin typeface="+mj-lt"/>
              </a:rPr>
              <a:t> daha küçükse, F testi daha yüksek bir F değeri bulacaktır ve bu nedenle, gözlemlenen farkın gerçek olması ve şansa bağlı olmaması olasılığı daha yüksek olacaktır.</a:t>
            </a:r>
          </a:p>
          <a:p>
            <a:pPr algn="just"/>
            <a:r>
              <a:rPr lang="tr-TR" sz="2000" b="1" dirty="0">
                <a:latin typeface="+mj-lt"/>
              </a:rPr>
              <a:t>ANOVA, istatistiksel anlamlılık için F-testini kullanarak anlamlılığı test eder.</a:t>
            </a:r>
          </a:p>
          <a:p>
            <a:pPr marL="0" indent="0" algn="just">
              <a:buNone/>
            </a:pPr>
            <a:endParaRPr lang="tr-TR" sz="1800" b="1" dirty="0">
              <a:latin typeface="+mj-lt"/>
            </a:endParaRPr>
          </a:p>
          <a:p>
            <a:pPr algn="just"/>
            <a:endParaRPr lang="tr-TR" sz="2000" b="1" dirty="0">
              <a:latin typeface="+mj-lt"/>
            </a:endParaRPr>
          </a:p>
          <a:p>
            <a:pPr algn="just"/>
            <a:endParaRPr lang="tr-TR" sz="2000" b="1" dirty="0">
              <a:latin typeface="+mj-lt"/>
            </a:endParaRPr>
          </a:p>
        </p:txBody>
      </p:sp>
    </p:spTree>
    <p:extLst>
      <p:ext uri="{BB962C8B-B14F-4D97-AF65-F5344CB8AC3E}">
        <p14:creationId xmlns:p14="http://schemas.microsoft.com/office/powerpoint/2010/main" val="1683317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DF939-1D84-45BC-B0F1-ECD30070833B}"/>
              </a:ext>
            </a:extLst>
          </p:cNvPr>
          <p:cNvSpPr>
            <a:spLocks noGrp="1"/>
          </p:cNvSpPr>
          <p:nvPr>
            <p:ph type="title"/>
          </p:nvPr>
        </p:nvSpPr>
        <p:spPr>
          <a:xfrm>
            <a:off x="1653363" y="365760"/>
            <a:ext cx="9367203" cy="1188720"/>
          </a:xfrm>
        </p:spPr>
        <p:txBody>
          <a:bodyPr>
            <a:normAutofit/>
          </a:bodyPr>
          <a:lstStyle/>
          <a:p>
            <a:r>
              <a:rPr lang="tr-TR" dirty="0"/>
              <a:t>F Testi</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a:extLst>
              <a:ext uri="{FF2B5EF4-FFF2-40B4-BE49-F238E27FC236}">
                <a16:creationId xmlns:a16="http://schemas.microsoft.com/office/drawing/2014/main" id="{C24E424C-2585-4D0C-B798-0C05FE561A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5796" y="2149958"/>
            <a:ext cx="4591820" cy="3402703"/>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a:extLst>
              <a:ext uri="{FF2B5EF4-FFF2-40B4-BE49-F238E27FC236}">
                <a16:creationId xmlns:a16="http://schemas.microsoft.com/office/drawing/2014/main" id="{BBC024AA-55AC-47BE-B105-615364D4339B}"/>
              </a:ext>
            </a:extLst>
          </p:cNvPr>
          <p:cNvSpPr txBox="1"/>
          <p:nvPr/>
        </p:nvSpPr>
        <p:spPr>
          <a:xfrm>
            <a:off x="6571758" y="1804076"/>
            <a:ext cx="4929809" cy="5539978"/>
          </a:xfrm>
          <a:prstGeom prst="rect">
            <a:avLst/>
          </a:prstGeom>
          <a:noFill/>
        </p:spPr>
        <p:txBody>
          <a:bodyPr wrap="square" rtlCol="0">
            <a:spAutoFit/>
          </a:bodyPr>
          <a:lstStyle/>
          <a:p>
            <a:pPr algn="just"/>
            <a:r>
              <a:rPr lang="tr-TR" sz="2000" b="1" dirty="0">
                <a:latin typeface="+mj-lt"/>
              </a:rPr>
              <a:t>MST=iyileştirme için karelerin ortalamalı* toplamı</a:t>
            </a:r>
          </a:p>
          <a:p>
            <a:pPr algn="just"/>
            <a:endParaRPr lang="tr-TR" sz="2000" b="1" dirty="0">
              <a:latin typeface="+mj-lt"/>
            </a:endParaRPr>
          </a:p>
          <a:p>
            <a:pPr marL="285750" indent="-285750" algn="just">
              <a:buFont typeface="Arial" panose="020B0604020202020204" pitchFamily="34" charset="0"/>
              <a:buChar char="•"/>
            </a:pPr>
            <a:r>
              <a:rPr lang="tr-TR" sz="2000" b="1" dirty="0">
                <a:latin typeface="+mj-lt"/>
              </a:rPr>
              <a:t>MST (</a:t>
            </a:r>
            <a:r>
              <a:rPr lang="tr-TR" sz="2000" b="1" dirty="0" err="1">
                <a:latin typeface="+mj-lt"/>
              </a:rPr>
              <a:t>Treatment</a:t>
            </a:r>
            <a:r>
              <a:rPr lang="tr-TR" sz="2000" b="1" dirty="0">
                <a:latin typeface="+mj-lt"/>
              </a:rPr>
              <a:t> </a:t>
            </a:r>
            <a:r>
              <a:rPr lang="tr-TR" sz="2000" b="1" dirty="0" err="1">
                <a:latin typeface="+mj-lt"/>
              </a:rPr>
              <a:t>Mean</a:t>
            </a:r>
            <a:r>
              <a:rPr lang="tr-TR" sz="2000" b="1" dirty="0">
                <a:latin typeface="+mj-lt"/>
              </a:rPr>
              <a:t> </a:t>
            </a:r>
            <a:r>
              <a:rPr lang="tr-TR" sz="2000" b="1" dirty="0" err="1">
                <a:latin typeface="+mj-lt"/>
              </a:rPr>
              <a:t>Square</a:t>
            </a:r>
            <a:r>
              <a:rPr lang="tr-TR" sz="2000" b="1" dirty="0">
                <a:latin typeface="+mj-lt"/>
              </a:rPr>
              <a:t>) örneklerin </a:t>
            </a:r>
            <a:r>
              <a:rPr lang="tr-TR" sz="2000" b="1" dirty="0" err="1">
                <a:latin typeface="+mj-lt"/>
              </a:rPr>
              <a:t>ortlamaları</a:t>
            </a:r>
            <a:r>
              <a:rPr lang="tr-TR" sz="2000" b="1" dirty="0">
                <a:latin typeface="+mj-lt"/>
              </a:rPr>
              <a:t> arasındaki çeşitli temsil eder ve karelerin toplamlarının özgürlük derecesine(</a:t>
            </a:r>
            <a:r>
              <a:rPr lang="tr-TR" sz="2000" b="1" dirty="0" err="1">
                <a:latin typeface="+mj-lt"/>
              </a:rPr>
              <a:t>degree</a:t>
            </a:r>
            <a:r>
              <a:rPr lang="tr-TR" sz="2000" b="1" dirty="0">
                <a:latin typeface="+mj-lt"/>
              </a:rPr>
              <a:t> of </a:t>
            </a:r>
            <a:r>
              <a:rPr lang="tr-TR" sz="2000" b="1" dirty="0" err="1">
                <a:latin typeface="+mj-lt"/>
              </a:rPr>
              <a:t>freedom</a:t>
            </a:r>
            <a:r>
              <a:rPr lang="tr-TR" sz="2000" b="1" dirty="0">
                <a:latin typeface="+mj-lt"/>
              </a:rPr>
              <a:t>) bölünerek elde edilir.</a:t>
            </a:r>
          </a:p>
          <a:p>
            <a:pPr algn="just"/>
            <a:endParaRPr lang="tr-TR" sz="2000" b="1" dirty="0">
              <a:latin typeface="+mj-lt"/>
            </a:endParaRPr>
          </a:p>
          <a:p>
            <a:pPr algn="just"/>
            <a:r>
              <a:rPr lang="tr-TR" sz="2000" b="1" dirty="0">
                <a:latin typeface="+mj-lt"/>
              </a:rPr>
              <a:t>MSE=hatalar için karelerin ortalamaları* toplamı</a:t>
            </a:r>
          </a:p>
          <a:p>
            <a:pPr algn="just"/>
            <a:endParaRPr lang="tr-TR" sz="2000" b="1" dirty="0">
              <a:latin typeface="+mj-lt"/>
            </a:endParaRPr>
          </a:p>
          <a:p>
            <a:pPr marL="285750" indent="-285750" algn="just">
              <a:buFont typeface="Arial" panose="020B0604020202020204" pitchFamily="34" charset="0"/>
              <a:buChar char="•"/>
            </a:pPr>
            <a:r>
              <a:rPr lang="tr-TR" sz="2000" b="1" dirty="0">
                <a:latin typeface="+mj-lt"/>
              </a:rPr>
              <a:t>MSE (</a:t>
            </a:r>
            <a:r>
              <a:rPr lang="tr-TR" sz="2000" b="1" dirty="0" err="1">
                <a:latin typeface="+mj-lt"/>
              </a:rPr>
              <a:t>Mean</a:t>
            </a:r>
            <a:r>
              <a:rPr lang="tr-TR" sz="2000" b="1" dirty="0">
                <a:latin typeface="+mj-lt"/>
              </a:rPr>
              <a:t> </a:t>
            </a:r>
            <a:r>
              <a:rPr lang="tr-TR" sz="2000" b="1" dirty="0" err="1">
                <a:latin typeface="+mj-lt"/>
              </a:rPr>
              <a:t>square</a:t>
            </a:r>
            <a:r>
              <a:rPr lang="tr-TR" sz="2000" b="1" dirty="0">
                <a:latin typeface="+mj-lt"/>
              </a:rPr>
              <a:t> of </a:t>
            </a:r>
            <a:r>
              <a:rPr lang="tr-TR" sz="2000" b="1" dirty="0" err="1">
                <a:latin typeface="+mj-lt"/>
              </a:rPr>
              <a:t>the</a:t>
            </a:r>
            <a:r>
              <a:rPr lang="tr-TR" sz="2000" b="1" dirty="0">
                <a:latin typeface="+mj-lt"/>
              </a:rPr>
              <a:t> </a:t>
            </a:r>
            <a:r>
              <a:rPr lang="tr-TR" sz="2000" b="1" dirty="0" err="1">
                <a:latin typeface="+mj-lt"/>
              </a:rPr>
              <a:t>error</a:t>
            </a:r>
            <a:r>
              <a:rPr lang="tr-TR" sz="2000" b="1" dirty="0">
                <a:latin typeface="+mj-lt"/>
              </a:rPr>
              <a:t>), artan hataların kareleri toplamının </a:t>
            </a:r>
            <a:r>
              <a:rPr lang="tr-TR" sz="2000" b="1" dirty="0" err="1">
                <a:latin typeface="+mj-lt"/>
              </a:rPr>
              <a:t>df</a:t>
            </a:r>
            <a:r>
              <a:rPr lang="tr-TR" sz="2000" b="1" dirty="0">
                <a:latin typeface="+mj-lt"/>
              </a:rPr>
              <a:t> (</a:t>
            </a:r>
            <a:r>
              <a:rPr lang="tr-TR" sz="2000" b="1" dirty="0" err="1">
                <a:latin typeface="+mj-lt"/>
              </a:rPr>
              <a:t>degree</a:t>
            </a:r>
            <a:r>
              <a:rPr lang="tr-TR" sz="2000" b="1" dirty="0">
                <a:latin typeface="+mj-lt"/>
              </a:rPr>
              <a:t> of </a:t>
            </a:r>
            <a:r>
              <a:rPr lang="tr-TR" sz="2000" b="1" dirty="0" err="1">
                <a:latin typeface="+mj-lt"/>
              </a:rPr>
              <a:t>freedom</a:t>
            </a:r>
            <a:r>
              <a:rPr lang="tr-TR" sz="2000" b="1" dirty="0">
                <a:latin typeface="+mj-lt"/>
              </a:rPr>
              <a:t>)’e bölünerek elde edilir.</a:t>
            </a:r>
          </a:p>
          <a:p>
            <a:pPr algn="just"/>
            <a:endParaRPr lang="tr-TR" dirty="0"/>
          </a:p>
          <a:p>
            <a:pPr algn="just"/>
            <a:endParaRPr lang="tr-TR" dirty="0"/>
          </a:p>
          <a:p>
            <a:pPr algn="just"/>
            <a:endParaRPr lang="tr-TR" dirty="0"/>
          </a:p>
        </p:txBody>
      </p:sp>
      <p:sp>
        <p:nvSpPr>
          <p:cNvPr id="3" name="Metin kutusu 2">
            <a:extLst>
              <a:ext uri="{FF2B5EF4-FFF2-40B4-BE49-F238E27FC236}">
                <a16:creationId xmlns:a16="http://schemas.microsoft.com/office/drawing/2014/main" id="{18A36AF8-5785-460D-8FA2-8CF2B8F8FFE6}"/>
              </a:ext>
            </a:extLst>
          </p:cNvPr>
          <p:cNvSpPr txBox="1"/>
          <p:nvPr/>
        </p:nvSpPr>
        <p:spPr>
          <a:xfrm>
            <a:off x="318052" y="5976730"/>
            <a:ext cx="5009322" cy="369332"/>
          </a:xfrm>
          <a:prstGeom prst="rect">
            <a:avLst/>
          </a:prstGeom>
          <a:noFill/>
        </p:spPr>
        <p:txBody>
          <a:bodyPr wrap="square" rtlCol="0">
            <a:spAutoFit/>
          </a:bodyPr>
          <a:lstStyle/>
          <a:p>
            <a:r>
              <a:rPr lang="tr-TR" dirty="0"/>
              <a:t>*</a:t>
            </a:r>
            <a:r>
              <a:rPr lang="tr-TR" b="1" dirty="0"/>
              <a:t>Ortalama karesi</a:t>
            </a:r>
          </a:p>
        </p:txBody>
      </p:sp>
    </p:spTree>
    <p:extLst>
      <p:ext uri="{BB962C8B-B14F-4D97-AF65-F5344CB8AC3E}">
        <p14:creationId xmlns:p14="http://schemas.microsoft.com/office/powerpoint/2010/main" val="3535191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DF939-1D84-45BC-B0F1-ECD30070833B}"/>
              </a:ext>
            </a:extLst>
          </p:cNvPr>
          <p:cNvSpPr>
            <a:spLocks noGrp="1"/>
          </p:cNvSpPr>
          <p:nvPr>
            <p:ph type="title"/>
          </p:nvPr>
        </p:nvSpPr>
        <p:spPr>
          <a:xfrm>
            <a:off x="1653363" y="365760"/>
            <a:ext cx="9367203" cy="1188720"/>
          </a:xfrm>
        </p:spPr>
        <p:txBody>
          <a:bodyPr>
            <a:normAutofit/>
          </a:bodyPr>
          <a:lstStyle/>
          <a:p>
            <a:r>
              <a:rPr lang="tr-TR" dirty="0"/>
              <a:t>ANOVA Tablosu</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B04BCF9D-C92E-49EF-9F91-89284B15BCC0}"/>
              </a:ext>
            </a:extLst>
          </p:cNvPr>
          <p:cNvSpPr>
            <a:spLocks noGrp="1"/>
          </p:cNvSpPr>
          <p:nvPr>
            <p:ph idx="1"/>
          </p:nvPr>
        </p:nvSpPr>
        <p:spPr>
          <a:xfrm>
            <a:off x="1653363" y="2176272"/>
            <a:ext cx="9367204" cy="4041648"/>
          </a:xfrm>
        </p:spPr>
        <p:txBody>
          <a:bodyPr anchor="t">
            <a:normAutofit/>
          </a:bodyPr>
          <a:lstStyle/>
          <a:p>
            <a:pPr algn="just"/>
            <a:r>
              <a:rPr lang="tr-TR" sz="2000" b="1" dirty="0">
                <a:latin typeface="+mj-lt"/>
              </a:rPr>
              <a:t>ANOVA tablosu ölçümler arasındaki </a:t>
            </a:r>
            <a:r>
              <a:rPr lang="tr-TR" sz="2000" b="1" dirty="0" err="1">
                <a:latin typeface="+mj-lt"/>
              </a:rPr>
              <a:t>varyansı</a:t>
            </a:r>
            <a:r>
              <a:rPr lang="tr-TR" sz="2000" b="1" dirty="0">
                <a:latin typeface="+mj-lt"/>
              </a:rPr>
              <a:t> (toplamların karesi şeklinde gösterilir) 4 parçaya ayırır:</a:t>
            </a:r>
          </a:p>
          <a:p>
            <a:pPr lvl="1" algn="just">
              <a:buFont typeface="Wingdings" panose="05000000000000000000" pitchFamily="2" charset="2"/>
              <a:buChar char="Ø"/>
            </a:pPr>
            <a:r>
              <a:rPr lang="tr-TR" sz="1800" b="1" dirty="0">
                <a:latin typeface="+mj-lt"/>
              </a:rPr>
              <a:t>Satır ve sütunlar arasındaki ilişkiler</a:t>
            </a:r>
          </a:p>
          <a:p>
            <a:pPr lvl="1" algn="just">
              <a:buFont typeface="Wingdings" panose="05000000000000000000" pitchFamily="2" charset="2"/>
              <a:buChar char="Ø"/>
            </a:pPr>
            <a:r>
              <a:rPr lang="tr-TR" sz="1800" b="1" dirty="0">
                <a:latin typeface="+mj-lt"/>
              </a:rPr>
              <a:t>Satırlar arasındaki </a:t>
            </a:r>
            <a:r>
              <a:rPr lang="tr-TR" sz="1800" b="1" dirty="0" err="1">
                <a:latin typeface="+mj-lt"/>
              </a:rPr>
              <a:t>varyans</a:t>
            </a:r>
            <a:endParaRPr lang="tr-TR" sz="1800" b="1" dirty="0">
              <a:latin typeface="+mj-lt"/>
            </a:endParaRPr>
          </a:p>
          <a:p>
            <a:pPr lvl="1" algn="just">
              <a:buFont typeface="Wingdings" panose="05000000000000000000" pitchFamily="2" charset="2"/>
              <a:buChar char="Ø"/>
            </a:pPr>
            <a:r>
              <a:rPr lang="tr-TR" sz="1800" b="1" dirty="0">
                <a:latin typeface="+mj-lt"/>
              </a:rPr>
              <a:t>Sütunlar arasındaki </a:t>
            </a:r>
            <a:r>
              <a:rPr lang="tr-TR" sz="1800" b="1" dirty="0" err="1">
                <a:latin typeface="+mj-lt"/>
              </a:rPr>
              <a:t>varyans</a:t>
            </a:r>
            <a:endParaRPr lang="tr-TR" sz="1800" b="1" dirty="0">
              <a:latin typeface="+mj-lt"/>
            </a:endParaRPr>
          </a:p>
          <a:p>
            <a:pPr lvl="1" algn="just">
              <a:buFont typeface="Wingdings" panose="05000000000000000000" pitchFamily="2" charset="2"/>
              <a:buChar char="Ø"/>
            </a:pPr>
            <a:r>
              <a:rPr lang="tr-TR" sz="1800" b="1" dirty="0">
                <a:latin typeface="+mj-lt"/>
              </a:rPr>
              <a:t>Hata. Tekrarlamalar arasındaki varyasyon içindir, sütun ve satırlar arasındaki sistematik farktan kaynaklı değildir.</a:t>
            </a:r>
          </a:p>
          <a:p>
            <a:pPr algn="just"/>
            <a:r>
              <a:rPr lang="tr-TR" sz="2000" b="1" dirty="0">
                <a:latin typeface="+mj-lt"/>
              </a:rPr>
              <a:t>ANOVA tablosu bize; toplamların karesi, özgürlük derecesi, ortalamaların karesi ve F oranını gösterir. Eğer </a:t>
            </a:r>
            <a:r>
              <a:rPr lang="tr-TR" sz="2000" b="1" dirty="0" err="1">
                <a:latin typeface="+mj-lt"/>
              </a:rPr>
              <a:t>null</a:t>
            </a:r>
            <a:r>
              <a:rPr lang="tr-TR" sz="2000" b="1" dirty="0">
                <a:latin typeface="+mj-lt"/>
              </a:rPr>
              <a:t> hipotez doğru ise, F oranının 1.0’a yakın bir değere sahip olması beklenir; eğer </a:t>
            </a:r>
            <a:r>
              <a:rPr lang="tr-TR" sz="2000" b="1" dirty="0" err="1">
                <a:latin typeface="+mj-lt"/>
              </a:rPr>
              <a:t>null</a:t>
            </a:r>
            <a:r>
              <a:rPr lang="tr-TR" sz="2000" b="1" dirty="0">
                <a:latin typeface="+mj-lt"/>
              </a:rPr>
              <a:t> hipotezi yanlış ise, F oranının 1.0’dan büyük olması beklenir. F testi bize kesin bir sonuç vermez, P değerinin belirlenmesine yardımcı olur.</a:t>
            </a:r>
          </a:p>
          <a:p>
            <a:pPr algn="just"/>
            <a:endParaRPr lang="tr-TR" sz="2000" dirty="0">
              <a:latin typeface="+mj-lt"/>
            </a:endParaRPr>
          </a:p>
        </p:txBody>
      </p:sp>
    </p:spTree>
    <p:extLst>
      <p:ext uri="{BB962C8B-B14F-4D97-AF65-F5344CB8AC3E}">
        <p14:creationId xmlns:p14="http://schemas.microsoft.com/office/powerpoint/2010/main" val="2100748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635254-85ED-4DB3-9437-77B5AC267DA0}"/>
              </a:ext>
            </a:extLst>
          </p:cNvPr>
          <p:cNvSpPr>
            <a:spLocks noGrp="1"/>
          </p:cNvSpPr>
          <p:nvPr>
            <p:ph type="title"/>
          </p:nvPr>
        </p:nvSpPr>
        <p:spPr>
          <a:xfrm>
            <a:off x="1653363" y="365760"/>
            <a:ext cx="9367203" cy="1188720"/>
          </a:xfrm>
        </p:spPr>
        <p:txBody>
          <a:bodyPr>
            <a:normAutofit/>
          </a:bodyPr>
          <a:lstStyle/>
          <a:p>
            <a:r>
              <a:rPr lang="tr-TR" dirty="0"/>
              <a:t>ANOVA Nedir?</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4EDCEE40-5FEA-45D5-BF63-5E43DFEB27C1}"/>
              </a:ext>
            </a:extLst>
          </p:cNvPr>
          <p:cNvSpPr>
            <a:spLocks noGrp="1"/>
          </p:cNvSpPr>
          <p:nvPr>
            <p:ph idx="1"/>
          </p:nvPr>
        </p:nvSpPr>
        <p:spPr>
          <a:xfrm>
            <a:off x="1653363" y="2176272"/>
            <a:ext cx="9367204" cy="4041648"/>
          </a:xfrm>
        </p:spPr>
        <p:txBody>
          <a:bodyPr anchor="t">
            <a:normAutofit/>
          </a:bodyPr>
          <a:lstStyle/>
          <a:p>
            <a:pPr algn="just"/>
            <a:r>
              <a:rPr lang="tr-TR" sz="2000" b="1" dirty="0">
                <a:latin typeface="+mj-lt"/>
              </a:rPr>
              <a:t>Bir ANOVA gerçekleştirmek için, sürekli bir yanıt değişkenine ve iki veya daha fazla seviyeli en az bir kategorik faktöre sahip olmalısınız. </a:t>
            </a:r>
          </a:p>
          <a:p>
            <a:pPr marL="0" indent="0">
              <a:buNone/>
            </a:pPr>
            <a:endParaRPr lang="tr-TR" sz="2000" b="1" dirty="0">
              <a:latin typeface="+mj-lt"/>
            </a:endParaRPr>
          </a:p>
          <a:p>
            <a:pPr algn="just"/>
            <a:r>
              <a:rPr lang="tr-TR" sz="2000" b="1" dirty="0" err="1">
                <a:latin typeface="+mj-lt"/>
              </a:rPr>
              <a:t>ANOVA'lar</a:t>
            </a:r>
            <a:r>
              <a:rPr lang="tr-TR" sz="2000" b="1" dirty="0">
                <a:latin typeface="+mj-lt"/>
              </a:rPr>
              <a:t>, faktör seviyeleri arasında eşit </a:t>
            </a:r>
            <a:r>
              <a:rPr lang="tr-TR" sz="2000" b="1" dirty="0" err="1">
                <a:latin typeface="+mj-lt"/>
              </a:rPr>
              <a:t>varyanslara</a:t>
            </a:r>
            <a:r>
              <a:rPr lang="tr-TR" sz="2000" b="1" dirty="0">
                <a:latin typeface="+mj-lt"/>
              </a:rPr>
              <a:t> sahip yaklaşık olarak normal dağılmış popülasyonlardan veri gerektirir. Bununla birlikte, dağılımlardan biri veya daha fazlası çok çarpık olmadığı veya </a:t>
            </a:r>
            <a:r>
              <a:rPr lang="tr-TR" sz="2000" b="1" dirty="0" err="1">
                <a:latin typeface="+mj-lt"/>
              </a:rPr>
              <a:t>varyanslar</a:t>
            </a:r>
            <a:r>
              <a:rPr lang="tr-TR" sz="2000" b="1" dirty="0">
                <a:latin typeface="+mj-lt"/>
              </a:rPr>
              <a:t> oldukça farklı olmadığı sürece, normallik varsayımı ihlal edilmiş olsa bile ANOVA prosedürleri oldukça iyi çalışır. Orijinal veri kümesinin dönüştürülmesi bu ihlalleri düzeltebilir.</a:t>
            </a:r>
          </a:p>
          <a:p>
            <a:pPr marL="0" indent="0">
              <a:buNone/>
            </a:pPr>
            <a:endParaRPr lang="tr-TR" sz="2400" dirty="0"/>
          </a:p>
        </p:txBody>
      </p:sp>
    </p:spTree>
    <p:extLst>
      <p:ext uri="{BB962C8B-B14F-4D97-AF65-F5344CB8AC3E}">
        <p14:creationId xmlns:p14="http://schemas.microsoft.com/office/powerpoint/2010/main" val="3993108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DF939-1D84-45BC-B0F1-ECD30070833B}"/>
              </a:ext>
            </a:extLst>
          </p:cNvPr>
          <p:cNvSpPr>
            <a:spLocks noGrp="1"/>
          </p:cNvSpPr>
          <p:nvPr>
            <p:ph type="title"/>
          </p:nvPr>
        </p:nvSpPr>
        <p:spPr>
          <a:xfrm>
            <a:off x="1653363" y="365760"/>
            <a:ext cx="9367203" cy="1188720"/>
          </a:xfrm>
        </p:spPr>
        <p:txBody>
          <a:bodyPr>
            <a:normAutofit/>
          </a:bodyPr>
          <a:lstStyle/>
          <a:p>
            <a:r>
              <a:rPr lang="tr-TR" dirty="0"/>
              <a:t>ANOVA Tablosu</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B04BCF9D-C92E-49EF-9F91-89284B15BCC0}"/>
              </a:ext>
            </a:extLst>
          </p:cNvPr>
          <p:cNvSpPr>
            <a:spLocks noGrp="1"/>
          </p:cNvSpPr>
          <p:nvPr>
            <p:ph idx="1"/>
          </p:nvPr>
        </p:nvSpPr>
        <p:spPr>
          <a:xfrm>
            <a:off x="1653363" y="2176272"/>
            <a:ext cx="9367204" cy="4041648"/>
          </a:xfrm>
        </p:spPr>
        <p:txBody>
          <a:bodyPr anchor="t">
            <a:normAutofit/>
          </a:bodyPr>
          <a:lstStyle/>
          <a:p>
            <a:pPr algn="just"/>
            <a:r>
              <a:rPr lang="tr-TR" sz="2000" b="1" dirty="0">
                <a:latin typeface="+mj-lt"/>
              </a:rPr>
              <a:t>ANOVA tablosu </a:t>
            </a:r>
            <a:r>
              <a:rPr lang="tr-TR" sz="2000" b="1" dirty="0" err="1">
                <a:latin typeface="+mj-lt"/>
              </a:rPr>
              <a:t>varyansları</a:t>
            </a:r>
            <a:r>
              <a:rPr lang="tr-TR" sz="2000" b="1" dirty="0">
                <a:latin typeface="+mj-lt"/>
              </a:rPr>
              <a:t> 4 parçaya böldükten sonra </a:t>
            </a:r>
            <a:r>
              <a:rPr lang="tr-TR" sz="2000" b="1" dirty="0" err="1">
                <a:latin typeface="+mj-lt"/>
              </a:rPr>
              <a:t>Two-Way</a:t>
            </a:r>
            <a:r>
              <a:rPr lang="tr-TR" sz="2000" b="1" dirty="0">
                <a:latin typeface="+mj-lt"/>
              </a:rPr>
              <a:t> </a:t>
            </a:r>
            <a:r>
              <a:rPr lang="tr-TR" sz="2000" b="1" dirty="0" err="1">
                <a:latin typeface="+mj-lt"/>
              </a:rPr>
              <a:t>Anova’nın</a:t>
            </a:r>
            <a:r>
              <a:rPr lang="tr-TR" sz="2000" b="1" dirty="0">
                <a:latin typeface="+mj-lt"/>
              </a:rPr>
              <a:t> 3 hipotezinin kontrolü ve faktörlerin istatistiksel önemi için P değerini hesaplar. </a:t>
            </a:r>
          </a:p>
          <a:p>
            <a:pPr algn="just"/>
            <a:r>
              <a:rPr lang="tr-TR" sz="2000" b="1" dirty="0">
                <a:latin typeface="+mj-lt"/>
              </a:rPr>
              <a:t>P değeri ile ilgili yorum yapılabilmesi için bir önem derecesine (alfa değeri) ihtiyacımız vardır, önem derecesi genellikle %5 olarak alınır. P değerinin yorumlanması aşağıdaki gibi açıklanabilir:</a:t>
            </a:r>
          </a:p>
          <a:p>
            <a:pPr lvl="1" algn="just">
              <a:buFont typeface="Wingdings" panose="05000000000000000000" pitchFamily="2" charset="2"/>
              <a:buChar char="Ø"/>
            </a:pPr>
            <a:r>
              <a:rPr lang="tr-TR" sz="1800" b="1" dirty="0">
                <a:latin typeface="+mj-lt"/>
              </a:rPr>
              <a:t>Eğer P değeri belirlenen önem derecesinden büyük ise, etkinin istatistiksel bir önemi yoktur ve </a:t>
            </a:r>
            <a:r>
              <a:rPr lang="tr-TR" sz="1800" b="1" dirty="0" err="1">
                <a:latin typeface="+mj-lt"/>
              </a:rPr>
              <a:t>null</a:t>
            </a:r>
            <a:r>
              <a:rPr lang="tr-TR" sz="1800" b="1" dirty="0">
                <a:latin typeface="+mj-lt"/>
              </a:rPr>
              <a:t> Hipotezi geçerli değildir, buna bağlı olarak alternatif hipotez kabul edilir.</a:t>
            </a:r>
          </a:p>
          <a:p>
            <a:pPr lvl="1" algn="just">
              <a:buFont typeface="Wingdings" panose="05000000000000000000" pitchFamily="2" charset="2"/>
              <a:buChar char="Ø"/>
            </a:pPr>
            <a:r>
              <a:rPr lang="tr-TR" sz="1800" b="1" dirty="0">
                <a:latin typeface="+mj-lt"/>
              </a:rPr>
              <a:t>Eğer P değeri belirlenen önem derecesinden küçük veya eşit ise etkinin istatistiksel bir önemi vardır ve </a:t>
            </a:r>
            <a:r>
              <a:rPr lang="tr-TR" sz="1800" b="1" dirty="0" err="1">
                <a:latin typeface="+mj-lt"/>
              </a:rPr>
              <a:t>null</a:t>
            </a:r>
            <a:r>
              <a:rPr lang="tr-TR" sz="1800" b="1" dirty="0">
                <a:latin typeface="+mj-lt"/>
              </a:rPr>
              <a:t> Hipotezi geçerlidir.</a:t>
            </a:r>
          </a:p>
          <a:p>
            <a:pPr marL="0" indent="0" algn="just">
              <a:buNone/>
            </a:pPr>
            <a:endParaRPr lang="tr-TR" sz="2000" dirty="0">
              <a:latin typeface="+mj-lt"/>
            </a:endParaRPr>
          </a:p>
        </p:txBody>
      </p:sp>
    </p:spTree>
    <p:extLst>
      <p:ext uri="{BB962C8B-B14F-4D97-AF65-F5344CB8AC3E}">
        <p14:creationId xmlns:p14="http://schemas.microsoft.com/office/powerpoint/2010/main" val="1897409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DF939-1D84-45BC-B0F1-ECD30070833B}"/>
              </a:ext>
            </a:extLst>
          </p:cNvPr>
          <p:cNvSpPr>
            <a:spLocks noGrp="1"/>
          </p:cNvSpPr>
          <p:nvPr>
            <p:ph type="title"/>
          </p:nvPr>
        </p:nvSpPr>
        <p:spPr>
          <a:xfrm>
            <a:off x="1653363" y="365760"/>
            <a:ext cx="9367203" cy="1188720"/>
          </a:xfrm>
        </p:spPr>
        <p:txBody>
          <a:bodyPr>
            <a:normAutofit/>
          </a:bodyPr>
          <a:lstStyle/>
          <a:p>
            <a:r>
              <a:rPr lang="tr-TR" dirty="0"/>
              <a:t>ANOVA Tablosu     </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İçerik Yer Tutucusu 3">
            <a:extLst>
              <a:ext uri="{FF2B5EF4-FFF2-40B4-BE49-F238E27FC236}">
                <a16:creationId xmlns:a16="http://schemas.microsoft.com/office/drawing/2014/main" id="{0E05AB1B-3E4E-4615-BB57-1AA969637526}"/>
              </a:ext>
            </a:extLst>
          </p:cNvPr>
          <p:cNvGraphicFramePr>
            <a:graphicFrameLocks noGrp="1"/>
          </p:cNvGraphicFramePr>
          <p:nvPr>
            <p:ph idx="1"/>
            <p:extLst>
              <p:ext uri="{D42A27DB-BD31-4B8C-83A1-F6EECF244321}">
                <p14:modId xmlns:p14="http://schemas.microsoft.com/office/powerpoint/2010/main" val="1608680840"/>
              </p:ext>
            </p:extLst>
          </p:nvPr>
        </p:nvGraphicFramePr>
        <p:xfrm>
          <a:off x="1168182" y="1630956"/>
          <a:ext cx="10442712" cy="4315327"/>
        </p:xfrm>
        <a:graphic>
          <a:graphicData uri="http://schemas.openxmlformats.org/drawingml/2006/table">
            <a:tbl>
              <a:tblPr>
                <a:tableStyleId>{3C2FFA5D-87B4-456A-9821-1D502468CF0F}</a:tableStyleId>
              </a:tblPr>
              <a:tblGrid>
                <a:gridCol w="2085892">
                  <a:extLst>
                    <a:ext uri="{9D8B030D-6E8A-4147-A177-3AD203B41FA5}">
                      <a16:colId xmlns:a16="http://schemas.microsoft.com/office/drawing/2014/main" val="1576028346"/>
                    </a:ext>
                  </a:extLst>
                </a:gridCol>
                <a:gridCol w="2085892">
                  <a:extLst>
                    <a:ext uri="{9D8B030D-6E8A-4147-A177-3AD203B41FA5}">
                      <a16:colId xmlns:a16="http://schemas.microsoft.com/office/drawing/2014/main" val="2433772384"/>
                    </a:ext>
                  </a:extLst>
                </a:gridCol>
                <a:gridCol w="2085892">
                  <a:extLst>
                    <a:ext uri="{9D8B030D-6E8A-4147-A177-3AD203B41FA5}">
                      <a16:colId xmlns:a16="http://schemas.microsoft.com/office/drawing/2014/main" val="1627439213"/>
                    </a:ext>
                  </a:extLst>
                </a:gridCol>
                <a:gridCol w="2085892">
                  <a:extLst>
                    <a:ext uri="{9D8B030D-6E8A-4147-A177-3AD203B41FA5}">
                      <a16:colId xmlns:a16="http://schemas.microsoft.com/office/drawing/2014/main" val="1287802162"/>
                    </a:ext>
                  </a:extLst>
                </a:gridCol>
                <a:gridCol w="2099144">
                  <a:extLst>
                    <a:ext uri="{9D8B030D-6E8A-4147-A177-3AD203B41FA5}">
                      <a16:colId xmlns:a16="http://schemas.microsoft.com/office/drawing/2014/main" val="627534464"/>
                    </a:ext>
                  </a:extLst>
                </a:gridCol>
              </a:tblGrid>
              <a:tr h="710253">
                <a:tc>
                  <a:txBody>
                    <a:bodyPr/>
                    <a:lstStyle/>
                    <a:p>
                      <a:pPr algn="ctr" rtl="0" fontAlgn="t">
                        <a:spcBef>
                          <a:spcPts val="0"/>
                        </a:spcBef>
                        <a:spcAft>
                          <a:spcPts val="0"/>
                        </a:spcAft>
                      </a:pPr>
                      <a:r>
                        <a:rPr lang="tr-TR" sz="1600" b="1" u="none" strike="noStrike" dirty="0">
                          <a:solidFill>
                            <a:srgbClr val="000000"/>
                          </a:solidFill>
                          <a:effectLst/>
                          <a:latin typeface="+mj-lt"/>
                        </a:rPr>
                        <a:t>Varyasyon Kaynağı</a:t>
                      </a:r>
                      <a:endParaRPr lang="tr-TR" sz="1600" b="1" dirty="0">
                        <a:effectLst/>
                        <a:latin typeface="+mj-lt"/>
                      </a:endParaRPr>
                    </a:p>
                  </a:txBody>
                  <a:tcPr marL="95250" marR="95250" marT="95250" marB="95250"/>
                </a:tc>
                <a:tc>
                  <a:txBody>
                    <a:bodyPr/>
                    <a:lstStyle/>
                    <a:p>
                      <a:pPr algn="ctr" rtl="0" fontAlgn="t">
                        <a:spcBef>
                          <a:spcPts val="0"/>
                        </a:spcBef>
                        <a:spcAft>
                          <a:spcPts val="0"/>
                        </a:spcAft>
                      </a:pPr>
                      <a:r>
                        <a:rPr lang="tr-TR" sz="1600" b="1" u="none" strike="noStrike" dirty="0">
                          <a:solidFill>
                            <a:srgbClr val="000000"/>
                          </a:solidFill>
                          <a:effectLst/>
                          <a:latin typeface="+mj-lt"/>
                        </a:rPr>
                        <a:t>Özgürlük Derecesi (DF)</a:t>
                      </a:r>
                      <a:endParaRPr lang="tr-TR" sz="1600" b="1" dirty="0">
                        <a:effectLst/>
                        <a:latin typeface="+mj-lt"/>
                      </a:endParaRPr>
                    </a:p>
                  </a:txBody>
                  <a:tcPr marL="95250" marR="95250" marT="95250" marB="95250"/>
                </a:tc>
                <a:tc>
                  <a:txBody>
                    <a:bodyPr/>
                    <a:lstStyle/>
                    <a:p>
                      <a:pPr algn="ctr" rtl="0" fontAlgn="t">
                        <a:spcBef>
                          <a:spcPts val="0"/>
                        </a:spcBef>
                        <a:spcAft>
                          <a:spcPts val="0"/>
                        </a:spcAft>
                      </a:pPr>
                      <a:r>
                        <a:rPr lang="tr-TR" sz="1600" b="1" u="none" strike="noStrike" dirty="0">
                          <a:solidFill>
                            <a:srgbClr val="000000"/>
                          </a:solidFill>
                          <a:effectLst/>
                          <a:latin typeface="+mj-lt"/>
                        </a:rPr>
                        <a:t>Toplamların Karesi (SS)</a:t>
                      </a:r>
                      <a:endParaRPr lang="tr-TR" sz="1600" b="1" dirty="0">
                        <a:effectLst/>
                        <a:latin typeface="+mj-lt"/>
                      </a:endParaRPr>
                    </a:p>
                  </a:txBody>
                  <a:tcPr marL="95250" marR="95250" marT="95250" marB="95250"/>
                </a:tc>
                <a:tc>
                  <a:txBody>
                    <a:bodyPr/>
                    <a:lstStyle/>
                    <a:p>
                      <a:pPr algn="ctr" rtl="0" fontAlgn="t">
                        <a:spcBef>
                          <a:spcPts val="0"/>
                        </a:spcBef>
                        <a:spcAft>
                          <a:spcPts val="0"/>
                        </a:spcAft>
                      </a:pPr>
                      <a:r>
                        <a:rPr lang="tr-TR" sz="1600" b="1" u="none" strike="noStrike" dirty="0">
                          <a:solidFill>
                            <a:srgbClr val="000000"/>
                          </a:solidFill>
                          <a:effectLst/>
                          <a:latin typeface="+mj-lt"/>
                        </a:rPr>
                        <a:t>Ortalamaların Karesi (MS)</a:t>
                      </a:r>
                      <a:endParaRPr lang="tr-TR" sz="1600" b="1" dirty="0">
                        <a:effectLst/>
                        <a:latin typeface="+mj-lt"/>
                      </a:endParaRPr>
                    </a:p>
                  </a:txBody>
                  <a:tcPr marL="95250" marR="95250" marT="95250" marB="95250"/>
                </a:tc>
                <a:tc>
                  <a:txBody>
                    <a:bodyPr/>
                    <a:lstStyle/>
                    <a:p>
                      <a:pPr algn="ctr" rtl="0" fontAlgn="t">
                        <a:spcBef>
                          <a:spcPts val="0"/>
                        </a:spcBef>
                        <a:spcAft>
                          <a:spcPts val="0"/>
                        </a:spcAft>
                      </a:pPr>
                      <a:r>
                        <a:rPr lang="tr-TR" sz="1600" b="1" u="none" strike="noStrike" dirty="0">
                          <a:solidFill>
                            <a:srgbClr val="000000"/>
                          </a:solidFill>
                          <a:effectLst/>
                          <a:latin typeface="+mj-lt"/>
                        </a:rPr>
                        <a:t>F Değeri</a:t>
                      </a:r>
                      <a:endParaRPr lang="tr-TR" sz="1600" b="1" dirty="0">
                        <a:effectLst/>
                        <a:latin typeface="+mj-lt"/>
                      </a:endParaRPr>
                    </a:p>
                  </a:txBody>
                  <a:tcPr marL="95250" marR="95250" marT="95250" marB="95250"/>
                </a:tc>
                <a:extLst>
                  <a:ext uri="{0D108BD9-81ED-4DB2-BD59-A6C34878D82A}">
                    <a16:rowId xmlns:a16="http://schemas.microsoft.com/office/drawing/2014/main" val="64028111"/>
                  </a:ext>
                </a:extLst>
              </a:tr>
              <a:tr h="721057">
                <a:tc>
                  <a:txBody>
                    <a:bodyPr/>
                    <a:lstStyle/>
                    <a:p>
                      <a:pPr algn="ctr" rtl="0" fontAlgn="t">
                        <a:spcBef>
                          <a:spcPts val="0"/>
                        </a:spcBef>
                        <a:spcAft>
                          <a:spcPts val="0"/>
                        </a:spcAft>
                      </a:pPr>
                      <a:r>
                        <a:rPr lang="tr-TR" sz="1600" b="1" u="none" strike="noStrike" dirty="0">
                          <a:solidFill>
                            <a:srgbClr val="000000"/>
                          </a:solidFill>
                          <a:effectLst/>
                          <a:latin typeface="+mj-lt"/>
                        </a:rPr>
                        <a:t>A Faktörü</a:t>
                      </a:r>
                      <a:endParaRPr lang="tr-TR" sz="1600" b="1" dirty="0">
                        <a:effectLst/>
                        <a:latin typeface="+mj-lt"/>
                      </a:endParaRPr>
                    </a:p>
                  </a:txBody>
                  <a:tcPr marL="95250" marR="95250" marT="95250" marB="95250"/>
                </a:tc>
                <a:tc>
                  <a:txBody>
                    <a:bodyPr/>
                    <a:lstStyle/>
                    <a:p>
                      <a:pPr fontAlgn="t"/>
                      <a:r>
                        <a:rPr lang="tr-TR" dirty="0">
                          <a:effectLst/>
                        </a:rPr>
                        <a:t> </a:t>
                      </a:r>
                    </a:p>
                  </a:txBody>
                  <a:tcPr marL="95250" marR="95250" marT="95250" marB="95250"/>
                </a:tc>
                <a:tc>
                  <a:txBody>
                    <a:bodyPr/>
                    <a:lstStyle/>
                    <a:p>
                      <a:pPr fontAlgn="t"/>
                      <a:r>
                        <a:rPr lang="tr-TR" dirty="0">
                          <a:effectLst/>
                        </a:rPr>
                        <a:t> </a:t>
                      </a:r>
                    </a:p>
                  </a:txBody>
                  <a:tcPr marL="95250" marR="95250" marT="95250" marB="95250"/>
                </a:tc>
                <a:tc>
                  <a:txBody>
                    <a:bodyPr/>
                    <a:lstStyle/>
                    <a:p>
                      <a:pPr fontAlgn="t"/>
                      <a:r>
                        <a:rPr lang="tr-TR" dirty="0">
                          <a:effectLst/>
                        </a:rPr>
                        <a:t> </a:t>
                      </a:r>
                    </a:p>
                  </a:txBody>
                  <a:tcPr marL="95250" marR="95250" marT="95250" marB="95250"/>
                </a:tc>
                <a:tc>
                  <a:txBody>
                    <a:bodyPr/>
                    <a:lstStyle/>
                    <a:p>
                      <a:pPr fontAlgn="t"/>
                      <a:r>
                        <a:rPr lang="tr-TR" dirty="0">
                          <a:effectLst/>
                        </a:rPr>
                        <a:t> </a:t>
                      </a:r>
                    </a:p>
                  </a:txBody>
                  <a:tcPr marL="95250" marR="95250" marT="95250" marB="95250"/>
                </a:tc>
                <a:extLst>
                  <a:ext uri="{0D108BD9-81ED-4DB2-BD59-A6C34878D82A}">
                    <a16:rowId xmlns:a16="http://schemas.microsoft.com/office/drawing/2014/main" val="3982477849"/>
                  </a:ext>
                </a:extLst>
              </a:tr>
              <a:tr h="702290">
                <a:tc>
                  <a:txBody>
                    <a:bodyPr/>
                    <a:lstStyle/>
                    <a:p>
                      <a:pPr algn="ctr" rtl="0" fontAlgn="t">
                        <a:spcBef>
                          <a:spcPts val="0"/>
                        </a:spcBef>
                        <a:spcAft>
                          <a:spcPts val="0"/>
                        </a:spcAft>
                      </a:pPr>
                      <a:r>
                        <a:rPr lang="tr-TR" sz="1600" b="1" u="none" strike="noStrike" dirty="0">
                          <a:solidFill>
                            <a:srgbClr val="000000"/>
                          </a:solidFill>
                          <a:effectLst/>
                          <a:latin typeface="+mj-lt"/>
                        </a:rPr>
                        <a:t>B Faktörü</a:t>
                      </a:r>
                      <a:endParaRPr lang="tr-TR" sz="1600" b="1" dirty="0">
                        <a:effectLst/>
                        <a:latin typeface="+mj-lt"/>
                      </a:endParaRPr>
                    </a:p>
                  </a:txBody>
                  <a:tcPr marL="95250" marR="95250" marT="95250" marB="95250"/>
                </a:tc>
                <a:tc>
                  <a:txBody>
                    <a:bodyPr/>
                    <a:lstStyle/>
                    <a:p>
                      <a:pPr fontAlgn="t"/>
                      <a:r>
                        <a:rPr lang="tr-TR" dirty="0">
                          <a:effectLst/>
                        </a:rPr>
                        <a:t> </a:t>
                      </a:r>
                    </a:p>
                  </a:txBody>
                  <a:tcPr marL="95250" marR="95250" marT="95250" marB="95250"/>
                </a:tc>
                <a:tc>
                  <a:txBody>
                    <a:bodyPr/>
                    <a:lstStyle/>
                    <a:p>
                      <a:pPr fontAlgn="t"/>
                      <a:r>
                        <a:rPr lang="tr-TR" dirty="0">
                          <a:effectLst/>
                        </a:rPr>
                        <a:t> </a:t>
                      </a:r>
                    </a:p>
                  </a:txBody>
                  <a:tcPr marL="95250" marR="95250" marT="95250" marB="95250"/>
                </a:tc>
                <a:tc>
                  <a:txBody>
                    <a:bodyPr/>
                    <a:lstStyle/>
                    <a:p>
                      <a:pPr fontAlgn="t"/>
                      <a:r>
                        <a:rPr lang="tr-TR" dirty="0">
                          <a:effectLst/>
                        </a:rPr>
                        <a:t> </a:t>
                      </a:r>
                    </a:p>
                  </a:txBody>
                  <a:tcPr marL="95250" marR="95250" marT="95250" marB="95250"/>
                </a:tc>
                <a:tc>
                  <a:txBody>
                    <a:bodyPr/>
                    <a:lstStyle/>
                    <a:p>
                      <a:pPr fontAlgn="t"/>
                      <a:r>
                        <a:rPr lang="tr-TR" dirty="0">
                          <a:effectLst/>
                        </a:rPr>
                        <a:t> </a:t>
                      </a:r>
                    </a:p>
                  </a:txBody>
                  <a:tcPr marL="95250" marR="95250" marT="95250" marB="95250"/>
                </a:tc>
                <a:extLst>
                  <a:ext uri="{0D108BD9-81ED-4DB2-BD59-A6C34878D82A}">
                    <a16:rowId xmlns:a16="http://schemas.microsoft.com/office/drawing/2014/main" val="1146021475"/>
                  </a:ext>
                </a:extLst>
              </a:tr>
              <a:tr h="631222">
                <a:tc>
                  <a:txBody>
                    <a:bodyPr/>
                    <a:lstStyle/>
                    <a:p>
                      <a:pPr algn="ctr" rtl="0" fontAlgn="t">
                        <a:spcBef>
                          <a:spcPts val="0"/>
                        </a:spcBef>
                        <a:spcAft>
                          <a:spcPts val="0"/>
                        </a:spcAft>
                      </a:pPr>
                      <a:r>
                        <a:rPr lang="tr-TR" sz="1600" b="1" u="none" strike="noStrike" dirty="0">
                          <a:solidFill>
                            <a:srgbClr val="000000"/>
                          </a:solidFill>
                          <a:effectLst/>
                          <a:latin typeface="+mj-lt"/>
                        </a:rPr>
                        <a:t>A ve B Etkileşimi</a:t>
                      </a:r>
                      <a:endParaRPr lang="tr-TR" sz="1600" b="1" dirty="0">
                        <a:effectLst/>
                        <a:latin typeface="+mj-lt"/>
                      </a:endParaRPr>
                    </a:p>
                  </a:txBody>
                  <a:tcPr marL="95250" marR="95250" marT="95250" marB="95250"/>
                </a:tc>
                <a:tc>
                  <a:txBody>
                    <a:bodyPr/>
                    <a:lstStyle/>
                    <a:p>
                      <a:pPr fontAlgn="t"/>
                      <a:r>
                        <a:rPr lang="tr-TR" dirty="0">
                          <a:effectLst/>
                        </a:rPr>
                        <a:t> </a:t>
                      </a:r>
                    </a:p>
                  </a:txBody>
                  <a:tcPr marL="95250" marR="95250" marT="95250" marB="95250"/>
                </a:tc>
                <a:tc>
                  <a:txBody>
                    <a:bodyPr/>
                    <a:lstStyle/>
                    <a:p>
                      <a:pPr fontAlgn="t"/>
                      <a:r>
                        <a:rPr lang="tr-TR" dirty="0">
                          <a:effectLst/>
                        </a:rPr>
                        <a:t> </a:t>
                      </a:r>
                    </a:p>
                  </a:txBody>
                  <a:tcPr marL="95250" marR="95250" marT="95250" marB="95250"/>
                </a:tc>
                <a:tc>
                  <a:txBody>
                    <a:bodyPr/>
                    <a:lstStyle/>
                    <a:p>
                      <a:pPr fontAlgn="t"/>
                      <a:r>
                        <a:rPr lang="tr-TR" dirty="0">
                          <a:effectLst/>
                        </a:rPr>
                        <a:t> </a:t>
                      </a:r>
                    </a:p>
                  </a:txBody>
                  <a:tcPr marL="95250" marR="95250" marT="95250" marB="95250"/>
                </a:tc>
                <a:tc>
                  <a:txBody>
                    <a:bodyPr/>
                    <a:lstStyle/>
                    <a:p>
                      <a:pPr fontAlgn="t"/>
                      <a:r>
                        <a:rPr lang="tr-TR" dirty="0">
                          <a:effectLst/>
                        </a:rPr>
                        <a:t> </a:t>
                      </a:r>
                    </a:p>
                  </a:txBody>
                  <a:tcPr marL="95250" marR="95250" marT="95250" marB="95250"/>
                </a:tc>
                <a:extLst>
                  <a:ext uri="{0D108BD9-81ED-4DB2-BD59-A6C34878D82A}">
                    <a16:rowId xmlns:a16="http://schemas.microsoft.com/office/drawing/2014/main" val="3017270713"/>
                  </a:ext>
                </a:extLst>
              </a:tr>
              <a:tr h="993913">
                <a:tc>
                  <a:txBody>
                    <a:bodyPr/>
                    <a:lstStyle/>
                    <a:p>
                      <a:pPr algn="ctr" rtl="0" fontAlgn="t">
                        <a:spcBef>
                          <a:spcPts val="0"/>
                        </a:spcBef>
                        <a:spcAft>
                          <a:spcPts val="0"/>
                        </a:spcAft>
                      </a:pPr>
                      <a:r>
                        <a:rPr lang="tr-TR" sz="1600" b="1" u="none" strike="noStrike" dirty="0">
                          <a:solidFill>
                            <a:srgbClr val="000000"/>
                          </a:solidFill>
                          <a:effectLst/>
                          <a:latin typeface="+mj-lt"/>
                        </a:rPr>
                        <a:t>Hata</a:t>
                      </a:r>
                      <a:endParaRPr lang="tr-TR" sz="1600" b="1" dirty="0">
                        <a:effectLst/>
                        <a:latin typeface="+mj-lt"/>
                      </a:endParaRPr>
                    </a:p>
                  </a:txBody>
                  <a:tcPr marL="95250" marR="95250" marT="95250" marB="95250"/>
                </a:tc>
                <a:tc>
                  <a:txBody>
                    <a:bodyPr/>
                    <a:lstStyle/>
                    <a:p>
                      <a:pPr fontAlgn="t"/>
                      <a:endParaRPr lang="tr-TR" dirty="0">
                        <a:effectLst/>
                      </a:endParaRPr>
                    </a:p>
                  </a:txBody>
                  <a:tcPr marL="95250" marR="95250" marT="95250" marB="95250"/>
                </a:tc>
                <a:tc>
                  <a:txBody>
                    <a:bodyPr/>
                    <a:lstStyle/>
                    <a:p>
                      <a:pPr fontAlgn="t"/>
                      <a:r>
                        <a:rPr lang="tr-TR" dirty="0">
                          <a:effectLst/>
                        </a:rPr>
                        <a:t> </a:t>
                      </a:r>
                    </a:p>
                  </a:txBody>
                  <a:tcPr marL="95250" marR="95250" marT="95250" marB="95250"/>
                </a:tc>
                <a:tc>
                  <a:txBody>
                    <a:bodyPr/>
                    <a:lstStyle/>
                    <a:p>
                      <a:pPr fontAlgn="t"/>
                      <a:r>
                        <a:rPr lang="tr-TR" dirty="0">
                          <a:effectLst/>
                        </a:rPr>
                        <a:t> </a:t>
                      </a:r>
                    </a:p>
                  </a:txBody>
                  <a:tcPr marL="95250" marR="95250" marT="95250" marB="95250"/>
                </a:tc>
                <a:tc>
                  <a:txBody>
                    <a:bodyPr/>
                    <a:lstStyle/>
                    <a:p>
                      <a:pPr fontAlgn="t"/>
                      <a:r>
                        <a:rPr lang="tr-TR" dirty="0">
                          <a:effectLst/>
                        </a:rPr>
                        <a:t> </a:t>
                      </a:r>
                    </a:p>
                  </a:txBody>
                  <a:tcPr marL="95250" marR="95250" marT="95250" marB="95250"/>
                </a:tc>
                <a:extLst>
                  <a:ext uri="{0D108BD9-81ED-4DB2-BD59-A6C34878D82A}">
                    <a16:rowId xmlns:a16="http://schemas.microsoft.com/office/drawing/2014/main" val="2292825748"/>
                  </a:ext>
                </a:extLst>
              </a:tr>
              <a:tr h="556592">
                <a:tc>
                  <a:txBody>
                    <a:bodyPr/>
                    <a:lstStyle/>
                    <a:p>
                      <a:pPr algn="ctr" rtl="0" fontAlgn="t">
                        <a:spcBef>
                          <a:spcPts val="0"/>
                        </a:spcBef>
                        <a:spcAft>
                          <a:spcPts val="0"/>
                        </a:spcAft>
                      </a:pPr>
                      <a:r>
                        <a:rPr lang="tr-TR" sz="1600" b="1" u="none" strike="noStrike" dirty="0">
                          <a:solidFill>
                            <a:srgbClr val="000000"/>
                          </a:solidFill>
                          <a:effectLst/>
                          <a:latin typeface="+mj-lt"/>
                        </a:rPr>
                        <a:t>Toplam</a:t>
                      </a:r>
                      <a:endParaRPr lang="tr-TR" sz="1600" b="1" dirty="0">
                        <a:effectLst/>
                        <a:latin typeface="+mj-lt"/>
                      </a:endParaRPr>
                    </a:p>
                  </a:txBody>
                  <a:tcPr marL="95250" marR="95250" marT="95250" marB="95250"/>
                </a:tc>
                <a:tc>
                  <a:txBody>
                    <a:bodyPr/>
                    <a:lstStyle/>
                    <a:p>
                      <a:pPr fontAlgn="t"/>
                      <a:r>
                        <a:rPr lang="tr-TR" dirty="0">
                          <a:effectLst/>
                        </a:rPr>
                        <a:t> </a:t>
                      </a:r>
                    </a:p>
                  </a:txBody>
                  <a:tcPr marL="95250" marR="95250" marT="95250" marB="95250"/>
                </a:tc>
                <a:tc>
                  <a:txBody>
                    <a:bodyPr/>
                    <a:lstStyle/>
                    <a:p>
                      <a:pPr fontAlgn="t"/>
                      <a:r>
                        <a:rPr lang="tr-TR" dirty="0">
                          <a:effectLst/>
                        </a:rPr>
                        <a:t> </a:t>
                      </a:r>
                    </a:p>
                  </a:txBody>
                  <a:tcPr marL="95250" marR="95250" marT="95250" marB="95250"/>
                </a:tc>
                <a:tc>
                  <a:txBody>
                    <a:bodyPr/>
                    <a:lstStyle/>
                    <a:p>
                      <a:pPr fontAlgn="t"/>
                      <a:r>
                        <a:rPr lang="tr-TR" dirty="0">
                          <a:effectLst/>
                        </a:rPr>
                        <a:t> </a:t>
                      </a:r>
                    </a:p>
                  </a:txBody>
                  <a:tcPr marL="95250" marR="95250" marT="95250" marB="95250"/>
                </a:tc>
                <a:tc>
                  <a:txBody>
                    <a:bodyPr/>
                    <a:lstStyle/>
                    <a:p>
                      <a:pPr fontAlgn="t"/>
                      <a:r>
                        <a:rPr lang="tr-TR" dirty="0">
                          <a:effectLst/>
                        </a:rPr>
                        <a:t> </a:t>
                      </a:r>
                    </a:p>
                  </a:txBody>
                  <a:tcPr marL="95250" marR="95250" marT="95250" marB="95250"/>
                </a:tc>
                <a:extLst>
                  <a:ext uri="{0D108BD9-81ED-4DB2-BD59-A6C34878D82A}">
                    <a16:rowId xmlns:a16="http://schemas.microsoft.com/office/drawing/2014/main" val="3893521956"/>
                  </a:ext>
                </a:extLst>
              </a:tr>
            </a:tbl>
          </a:graphicData>
        </a:graphic>
      </p:graphicFrame>
      <p:sp>
        <p:nvSpPr>
          <p:cNvPr id="5" name="Rectangle 1">
            <a:extLst>
              <a:ext uri="{FF2B5EF4-FFF2-40B4-BE49-F238E27FC236}">
                <a16:creationId xmlns:a16="http://schemas.microsoft.com/office/drawing/2014/main" id="{4D09FDAA-1609-4E87-89DC-49870472935F}"/>
              </a:ext>
            </a:extLst>
          </p:cNvPr>
          <p:cNvSpPr>
            <a:spLocks noChangeArrowheads="1"/>
          </p:cNvSpPr>
          <p:nvPr/>
        </p:nvSpPr>
        <p:spPr bwMode="auto">
          <a:xfrm>
            <a:off x="-748334" y="0"/>
            <a:ext cx="13552555" cy="540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tr-TR"/>
          </a:p>
        </p:txBody>
      </p:sp>
      <p:pic>
        <p:nvPicPr>
          <p:cNvPr id="6147" name="Picture 3">
            <a:extLst>
              <a:ext uri="{FF2B5EF4-FFF2-40B4-BE49-F238E27FC236}">
                <a16:creationId xmlns:a16="http://schemas.microsoft.com/office/drawing/2014/main" id="{B7BDA536-FEE1-43EE-A9E4-02F817FEF7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0183" y="4421448"/>
            <a:ext cx="2038323" cy="76849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AB3160B2-157C-45EA-BCB1-A2B536DD3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8825" y="2488454"/>
            <a:ext cx="1649701" cy="34879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BD77230-157F-47B3-8FAF-2D7F1752AA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5109" y="3302439"/>
            <a:ext cx="1643417" cy="3487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67CDAD8-EC58-4FCC-8D87-6C589EEECB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7953" y="3904173"/>
            <a:ext cx="1837728" cy="34879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BE6F641-3DCF-4F0D-B474-8C1B3BFE18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9767" y="5411657"/>
            <a:ext cx="1867816" cy="27647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D807C4C8-285C-4EF2-952A-0D768A0D824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8993" y="2420637"/>
            <a:ext cx="1955803" cy="34879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E9FA3D8B-0ED0-497A-B9E8-E019ED31D8E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88506" y="3197651"/>
            <a:ext cx="1955803" cy="34879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C4AF5F03-AA38-4CD2-9BEC-65CF2DC52EB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82209" y="3876032"/>
            <a:ext cx="1955803" cy="34879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25EDA3E6-13A6-4B4D-BDB0-966B22E54A5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8129" y="4353535"/>
            <a:ext cx="2006667" cy="56698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EA0B32B2-7220-4F6E-B966-0DBEF92C154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35330" y="5374976"/>
            <a:ext cx="1867817" cy="34983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BDCB558D-CCA9-455E-A982-B24B115E806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43190" y="2306697"/>
            <a:ext cx="1219011" cy="630897"/>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AD93D431-E841-4152-8FD8-926EEB05F02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47015" y="3109808"/>
            <a:ext cx="1370082" cy="632688"/>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5A5C2E84-A446-4029-9CE6-03F99CA9536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27828" y="3778913"/>
            <a:ext cx="1556670" cy="62531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08B33CC0-C8EF-45C2-8C03-D9C74D2B7B2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12224" y="4496243"/>
            <a:ext cx="1774951" cy="61316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04A88708-0481-4EB5-AF48-7B0E732103E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526180" y="5405813"/>
            <a:ext cx="1774952" cy="541694"/>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a:extLst>
              <a:ext uri="{FF2B5EF4-FFF2-40B4-BE49-F238E27FC236}">
                <a16:creationId xmlns:a16="http://schemas.microsoft.com/office/drawing/2014/main" id="{89E299BF-CC01-452C-8945-D496A9679633}"/>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797410" y="2392449"/>
            <a:ext cx="1427820" cy="630897"/>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a:extLst>
              <a:ext uri="{FF2B5EF4-FFF2-40B4-BE49-F238E27FC236}">
                <a16:creationId xmlns:a16="http://schemas.microsoft.com/office/drawing/2014/main" id="{7A155FBC-2564-4210-9B98-AD0192C1B42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797410" y="3107586"/>
            <a:ext cx="1387689" cy="613165"/>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a:extLst>
              <a:ext uri="{FF2B5EF4-FFF2-40B4-BE49-F238E27FC236}">
                <a16:creationId xmlns:a16="http://schemas.microsoft.com/office/drawing/2014/main" id="{F0B366BD-1BE7-440C-BB20-A4E785B2615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780160" y="3815092"/>
            <a:ext cx="1387690" cy="572346"/>
          </a:xfrm>
          <a:prstGeom prst="rect">
            <a:avLst/>
          </a:prstGeom>
          <a:noFill/>
          <a:extLst>
            <a:ext uri="{909E8E84-426E-40DD-AFC4-6F175D3DCCD1}">
              <a14:hiddenFill xmlns:a14="http://schemas.microsoft.com/office/drawing/2010/main">
                <a:solidFill>
                  <a:srgbClr val="FFFFFF"/>
                </a:solidFill>
              </a14:hiddenFill>
            </a:ext>
          </a:extLst>
        </p:spPr>
      </p:pic>
      <p:sp>
        <p:nvSpPr>
          <p:cNvPr id="3" name="Metin kutusu 2">
            <a:extLst>
              <a:ext uri="{FF2B5EF4-FFF2-40B4-BE49-F238E27FC236}">
                <a16:creationId xmlns:a16="http://schemas.microsoft.com/office/drawing/2014/main" id="{8D7CC2E7-123A-420E-A748-9F735FB5370E}"/>
              </a:ext>
            </a:extLst>
          </p:cNvPr>
          <p:cNvSpPr txBox="1"/>
          <p:nvPr/>
        </p:nvSpPr>
        <p:spPr>
          <a:xfrm>
            <a:off x="1168182" y="5961762"/>
            <a:ext cx="10057047" cy="923330"/>
          </a:xfrm>
          <a:prstGeom prst="rect">
            <a:avLst/>
          </a:prstGeom>
          <a:noFill/>
        </p:spPr>
        <p:txBody>
          <a:bodyPr wrap="square" rtlCol="0">
            <a:spAutoFit/>
          </a:bodyPr>
          <a:lstStyle/>
          <a:p>
            <a:r>
              <a:rPr lang="tr-TR" b="1" dirty="0" err="1">
                <a:latin typeface="+mj-lt"/>
              </a:rPr>
              <a:t>Notasyon</a:t>
            </a:r>
            <a:r>
              <a:rPr lang="tr-TR" b="1" dirty="0">
                <a:latin typeface="+mj-lt"/>
              </a:rPr>
              <a:t>:</a:t>
            </a:r>
          </a:p>
          <a:p>
            <a:r>
              <a:rPr lang="tr-TR" b="1" dirty="0">
                <a:latin typeface="+mj-lt"/>
              </a:rPr>
              <a:t>a: A faktörü içinde bulunan katman sayısı		b: B faktörü içinde bulunan katman sayısı	</a:t>
            </a:r>
          </a:p>
          <a:p>
            <a:r>
              <a:rPr lang="tr-TR" b="1" dirty="0">
                <a:latin typeface="+mj-lt"/>
              </a:rPr>
              <a:t>n: Toplam gözlem sayısı                                       Y: Gözlemlenen cevap değeri</a:t>
            </a:r>
          </a:p>
        </p:txBody>
      </p:sp>
    </p:spTree>
    <p:extLst>
      <p:ext uri="{BB962C8B-B14F-4D97-AF65-F5344CB8AC3E}">
        <p14:creationId xmlns:p14="http://schemas.microsoft.com/office/powerpoint/2010/main" val="32294580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DF939-1D84-45BC-B0F1-ECD30070833B}"/>
              </a:ext>
            </a:extLst>
          </p:cNvPr>
          <p:cNvSpPr>
            <a:spLocks noGrp="1"/>
          </p:cNvSpPr>
          <p:nvPr>
            <p:ph type="title"/>
          </p:nvPr>
        </p:nvSpPr>
        <p:spPr>
          <a:xfrm>
            <a:off x="1653363" y="365760"/>
            <a:ext cx="9367203" cy="1188720"/>
          </a:xfrm>
        </p:spPr>
        <p:txBody>
          <a:bodyPr>
            <a:normAutofit/>
          </a:bodyPr>
          <a:lstStyle/>
          <a:p>
            <a:r>
              <a:rPr lang="tr-TR" dirty="0" err="1"/>
              <a:t>Two</a:t>
            </a:r>
            <a:r>
              <a:rPr lang="tr-TR" dirty="0"/>
              <a:t> </a:t>
            </a:r>
            <a:r>
              <a:rPr lang="tr-TR" dirty="0" err="1"/>
              <a:t>Way</a:t>
            </a:r>
            <a:r>
              <a:rPr lang="tr-TR" dirty="0"/>
              <a:t> ANOVA SPSS Örnek</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İçerik Yer Tutucusu 6">
            <a:extLst>
              <a:ext uri="{FF2B5EF4-FFF2-40B4-BE49-F238E27FC236}">
                <a16:creationId xmlns:a16="http://schemas.microsoft.com/office/drawing/2014/main" id="{6583F2A1-8CE3-429D-9030-DD8A84E3B1A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7674663" y="2026123"/>
            <a:ext cx="4033782" cy="3659060"/>
          </a:xfrm>
        </p:spPr>
      </p:pic>
      <p:sp>
        <p:nvSpPr>
          <p:cNvPr id="9" name="Metin kutusu 8">
            <a:extLst>
              <a:ext uri="{FF2B5EF4-FFF2-40B4-BE49-F238E27FC236}">
                <a16:creationId xmlns:a16="http://schemas.microsoft.com/office/drawing/2014/main" id="{E55B64B9-E959-4512-8CB5-9CDC20846E9C}"/>
              </a:ext>
            </a:extLst>
          </p:cNvPr>
          <p:cNvSpPr txBox="1"/>
          <p:nvPr/>
        </p:nvSpPr>
        <p:spPr>
          <a:xfrm>
            <a:off x="1252025" y="2026123"/>
            <a:ext cx="6086879" cy="3477875"/>
          </a:xfrm>
          <a:prstGeom prst="rect">
            <a:avLst/>
          </a:prstGeom>
          <a:noFill/>
        </p:spPr>
        <p:txBody>
          <a:bodyPr wrap="square" rtlCol="0">
            <a:spAutoFit/>
          </a:bodyPr>
          <a:lstStyle/>
          <a:p>
            <a:r>
              <a:rPr lang="tr-TR" sz="2000" b="1" dirty="0">
                <a:latin typeface="+mj-lt"/>
              </a:rPr>
              <a:t>Gazetenin yayınlandığı gün ve yayınlandığı bölümün reklamlara tıklanmasına olan etkisi</a:t>
            </a:r>
          </a:p>
          <a:p>
            <a:endParaRPr lang="tr-TR" sz="2000" b="1" dirty="0">
              <a:latin typeface="+mj-lt"/>
            </a:endParaRPr>
          </a:p>
          <a:p>
            <a:r>
              <a:rPr lang="tr-TR" sz="2000" b="1" dirty="0">
                <a:latin typeface="+mj-lt"/>
              </a:rPr>
              <a:t>1.Bağımsız Değişken: </a:t>
            </a:r>
            <a:r>
              <a:rPr lang="tr-TR" sz="2000" b="1" dirty="0" err="1">
                <a:latin typeface="+mj-lt"/>
              </a:rPr>
              <a:t>Day</a:t>
            </a:r>
            <a:r>
              <a:rPr lang="tr-TR" sz="2000" b="1" dirty="0">
                <a:latin typeface="+mj-lt"/>
              </a:rPr>
              <a:t> (</a:t>
            </a:r>
            <a:r>
              <a:rPr lang="tr-TR" sz="2000" b="1" dirty="0" err="1">
                <a:latin typeface="+mj-lt"/>
              </a:rPr>
              <a:t>Monday</a:t>
            </a:r>
            <a:r>
              <a:rPr lang="tr-TR" sz="2000" b="1" dirty="0">
                <a:latin typeface="+mj-lt"/>
              </a:rPr>
              <a:t>, </a:t>
            </a:r>
            <a:r>
              <a:rPr lang="tr-TR" sz="2000" b="1" dirty="0" err="1">
                <a:latin typeface="+mj-lt"/>
              </a:rPr>
              <a:t>Tuesday</a:t>
            </a:r>
            <a:r>
              <a:rPr lang="tr-TR" sz="2000" b="1" dirty="0">
                <a:latin typeface="+mj-lt"/>
              </a:rPr>
              <a:t>, </a:t>
            </a:r>
            <a:r>
              <a:rPr lang="tr-TR" sz="2000" b="1" dirty="0" err="1">
                <a:latin typeface="+mj-lt"/>
              </a:rPr>
              <a:t>Wednesday</a:t>
            </a:r>
            <a:r>
              <a:rPr lang="tr-TR" sz="2000" b="1" dirty="0">
                <a:latin typeface="+mj-lt"/>
              </a:rPr>
              <a:t>, </a:t>
            </a:r>
            <a:r>
              <a:rPr lang="tr-TR" sz="2000" b="1" dirty="0" err="1">
                <a:latin typeface="+mj-lt"/>
              </a:rPr>
              <a:t>Thursday</a:t>
            </a:r>
            <a:r>
              <a:rPr lang="tr-TR" sz="2000" b="1" dirty="0">
                <a:latin typeface="+mj-lt"/>
              </a:rPr>
              <a:t>, </a:t>
            </a:r>
            <a:r>
              <a:rPr lang="tr-TR" sz="2000" b="1" dirty="0" err="1">
                <a:latin typeface="+mj-lt"/>
              </a:rPr>
              <a:t>Friday</a:t>
            </a:r>
            <a:r>
              <a:rPr lang="tr-TR" sz="2000" b="1" dirty="0">
                <a:latin typeface="+mj-lt"/>
              </a:rPr>
              <a:t>)</a:t>
            </a:r>
          </a:p>
          <a:p>
            <a:endParaRPr lang="tr-TR" sz="2000" b="1" dirty="0">
              <a:latin typeface="+mj-lt"/>
            </a:endParaRPr>
          </a:p>
          <a:p>
            <a:r>
              <a:rPr lang="tr-TR" sz="2000" b="1" dirty="0">
                <a:latin typeface="+mj-lt"/>
              </a:rPr>
              <a:t>2.Bağımsız Değişken: </a:t>
            </a:r>
            <a:r>
              <a:rPr lang="tr-TR" sz="2000" b="1" dirty="0" err="1">
                <a:latin typeface="+mj-lt"/>
              </a:rPr>
              <a:t>section</a:t>
            </a:r>
            <a:r>
              <a:rPr lang="tr-TR" sz="2000" b="1" dirty="0">
                <a:latin typeface="+mj-lt"/>
              </a:rPr>
              <a:t> (News, Business, Sports)</a:t>
            </a:r>
          </a:p>
          <a:p>
            <a:endParaRPr lang="tr-TR" sz="2000" b="1" dirty="0">
              <a:latin typeface="+mj-lt"/>
            </a:endParaRPr>
          </a:p>
          <a:p>
            <a:r>
              <a:rPr lang="tr-TR" sz="2000" b="1" dirty="0">
                <a:latin typeface="+mj-lt"/>
              </a:rPr>
              <a:t>Bağımlı Değişken: </a:t>
            </a:r>
            <a:r>
              <a:rPr lang="tr-TR" sz="2000" b="1" dirty="0" err="1">
                <a:latin typeface="+mj-lt"/>
              </a:rPr>
              <a:t>inquiries</a:t>
            </a:r>
            <a:endParaRPr lang="tr-TR" sz="2000" b="1" dirty="0">
              <a:latin typeface="+mj-lt"/>
            </a:endParaRPr>
          </a:p>
          <a:p>
            <a:endParaRPr lang="tr-TR" sz="2000" b="1" dirty="0">
              <a:latin typeface="+mj-lt"/>
            </a:endParaRPr>
          </a:p>
          <a:p>
            <a:r>
              <a:rPr lang="tr-TR" sz="2000" b="1" dirty="0">
                <a:latin typeface="+mj-lt"/>
              </a:rPr>
              <a:t>Toplam Gözlem Sayısı: 61 </a:t>
            </a:r>
          </a:p>
        </p:txBody>
      </p:sp>
    </p:spTree>
    <p:extLst>
      <p:ext uri="{BB962C8B-B14F-4D97-AF65-F5344CB8AC3E}">
        <p14:creationId xmlns:p14="http://schemas.microsoft.com/office/powerpoint/2010/main" val="1011529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DF939-1D84-45BC-B0F1-ECD30070833B}"/>
              </a:ext>
            </a:extLst>
          </p:cNvPr>
          <p:cNvSpPr>
            <a:spLocks noGrp="1"/>
          </p:cNvSpPr>
          <p:nvPr>
            <p:ph type="title"/>
          </p:nvPr>
        </p:nvSpPr>
        <p:spPr>
          <a:xfrm>
            <a:off x="1653363" y="365760"/>
            <a:ext cx="9367203" cy="1188720"/>
          </a:xfrm>
        </p:spPr>
        <p:txBody>
          <a:bodyPr>
            <a:normAutofit/>
          </a:bodyPr>
          <a:lstStyle/>
          <a:p>
            <a:r>
              <a:rPr lang="tr-TR" dirty="0" err="1"/>
              <a:t>Two</a:t>
            </a:r>
            <a:r>
              <a:rPr lang="tr-TR" dirty="0"/>
              <a:t> </a:t>
            </a:r>
            <a:r>
              <a:rPr lang="tr-TR" dirty="0" err="1"/>
              <a:t>Way</a:t>
            </a:r>
            <a:r>
              <a:rPr lang="tr-TR" dirty="0"/>
              <a:t> ANOVA SPSS Örnek</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B04BCF9D-C92E-49EF-9F91-89284B15BCC0}"/>
              </a:ext>
            </a:extLst>
          </p:cNvPr>
          <p:cNvSpPr>
            <a:spLocks noGrp="1"/>
          </p:cNvSpPr>
          <p:nvPr>
            <p:ph idx="1"/>
          </p:nvPr>
        </p:nvSpPr>
        <p:spPr>
          <a:xfrm>
            <a:off x="1653363" y="2176272"/>
            <a:ext cx="9367204" cy="4041648"/>
          </a:xfrm>
        </p:spPr>
        <p:txBody>
          <a:bodyPr anchor="t">
            <a:normAutofit/>
          </a:bodyPr>
          <a:lstStyle/>
          <a:p>
            <a:r>
              <a:rPr lang="tr-TR" sz="2000" b="1" dirty="0">
                <a:latin typeface="+mj-lt"/>
              </a:rPr>
              <a:t>Hipotezler :</a:t>
            </a:r>
          </a:p>
          <a:p>
            <a:pPr marL="0" indent="0">
              <a:lnSpc>
                <a:spcPct val="107000"/>
              </a:lnSpc>
              <a:spcAft>
                <a:spcPts val="800"/>
              </a:spcAft>
              <a:buNone/>
            </a:pPr>
            <a:r>
              <a:rPr lang="tr-TR" sz="2000" b="1" dirty="0">
                <a:effectLst/>
                <a:latin typeface="+mj-lt"/>
                <a:ea typeface="Calibri" panose="020F0502020204030204" pitchFamily="34" charset="0"/>
                <a:cs typeface="Times New Roman" panose="02020603050405020304" pitchFamily="18" charset="0"/>
              </a:rPr>
              <a:t>	H</a:t>
            </a:r>
            <a:r>
              <a:rPr lang="tr-TR" sz="2000" b="1" baseline="-25000" dirty="0">
                <a:effectLst/>
                <a:latin typeface="+mj-lt"/>
                <a:ea typeface="Calibri" panose="020F0502020204030204" pitchFamily="34" charset="0"/>
                <a:cs typeface="Times New Roman" panose="02020603050405020304" pitchFamily="18" charset="0"/>
              </a:rPr>
              <a:t>0</a:t>
            </a:r>
            <a:r>
              <a:rPr lang="tr-TR" sz="2000" b="1" dirty="0">
                <a:effectLst/>
                <a:latin typeface="+mj-lt"/>
                <a:ea typeface="Calibri" panose="020F0502020204030204" pitchFamily="34" charset="0"/>
                <a:cs typeface="Times New Roman" panose="02020603050405020304" pitchFamily="18" charset="0"/>
              </a:rPr>
              <a:t>: Yayınladığı gün ve bölümün reklam tıklanması üzerinde etkisi yoktur.            	  	       (</a:t>
            </a:r>
            <a:r>
              <a:rPr lang="tr-TR" sz="2000" b="1" dirty="0">
                <a:effectLst/>
                <a:latin typeface="+mj-lt"/>
                <a:ea typeface="Calibri" panose="020F0502020204030204" pitchFamily="34" charset="0"/>
                <a:cs typeface="Calibri" panose="020F0502020204030204" pitchFamily="34" charset="0"/>
              </a:rPr>
              <a:t>µ</a:t>
            </a:r>
            <a:r>
              <a:rPr lang="tr-TR" sz="2000" b="1" baseline="-25000" dirty="0">
                <a:effectLst/>
                <a:latin typeface="+mj-lt"/>
                <a:ea typeface="Calibri" panose="020F0502020204030204" pitchFamily="34" charset="0"/>
                <a:cs typeface="Calibri" panose="020F0502020204030204" pitchFamily="34" charset="0"/>
              </a:rPr>
              <a:t>1</a:t>
            </a:r>
            <a:r>
              <a:rPr lang="tr-TR" sz="2000" b="1" dirty="0">
                <a:effectLst/>
                <a:latin typeface="+mj-lt"/>
                <a:ea typeface="Calibri" panose="020F0502020204030204" pitchFamily="34" charset="0"/>
                <a:cs typeface="Calibri" panose="020F0502020204030204" pitchFamily="34" charset="0"/>
              </a:rPr>
              <a:t> = µ</a:t>
            </a:r>
            <a:r>
              <a:rPr lang="tr-TR" sz="2000" b="1" baseline="-25000" dirty="0">
                <a:effectLst/>
                <a:latin typeface="+mj-lt"/>
                <a:ea typeface="Times New Roman" panose="02020603050405020304" pitchFamily="18" charset="0"/>
                <a:cs typeface="Calibri" panose="020F0502020204030204" pitchFamily="34" charset="0"/>
              </a:rPr>
              <a:t>2 </a:t>
            </a:r>
            <a:r>
              <a:rPr lang="tr-TR" sz="2000" b="1" dirty="0">
                <a:effectLst/>
                <a:latin typeface="+mj-lt"/>
                <a:ea typeface="Calibri" panose="020F0502020204030204" pitchFamily="34" charset="0"/>
                <a:cs typeface="Calibri" panose="020F0502020204030204" pitchFamily="34" charset="0"/>
              </a:rPr>
              <a:t>= µ</a:t>
            </a:r>
            <a:r>
              <a:rPr lang="tr-TR" sz="2000" b="1" baseline="-25000" dirty="0">
                <a:effectLst/>
                <a:latin typeface="+mj-lt"/>
                <a:ea typeface="Times New Roman" panose="02020603050405020304" pitchFamily="18" charset="0"/>
                <a:cs typeface="Calibri" panose="020F0502020204030204" pitchFamily="34" charset="0"/>
              </a:rPr>
              <a:t>3</a:t>
            </a:r>
            <a:r>
              <a:rPr lang="tr-TR" sz="2000" b="1" dirty="0">
                <a:effectLst/>
                <a:latin typeface="+mj-lt"/>
                <a:ea typeface="Times New Roman" panose="02020603050405020304" pitchFamily="18" charset="0"/>
                <a:cs typeface="Calibri" panose="020F0502020204030204" pitchFamily="34" charset="0"/>
              </a:rPr>
              <a:t>)</a:t>
            </a:r>
            <a:endParaRPr lang="tr-TR" sz="2000" b="1" dirty="0">
              <a:effectLst/>
              <a:latin typeface="+mj-lt"/>
              <a:ea typeface="Calibri" panose="020F0502020204030204" pitchFamily="34" charset="0"/>
              <a:cs typeface="Times New Roman" panose="02020603050405020304" pitchFamily="18" charset="0"/>
            </a:endParaRPr>
          </a:p>
          <a:p>
            <a:pPr marL="0" indent="0">
              <a:lnSpc>
                <a:spcPct val="107000"/>
              </a:lnSpc>
              <a:spcAft>
                <a:spcPts val="800"/>
              </a:spcAft>
              <a:buNone/>
            </a:pPr>
            <a:r>
              <a:rPr lang="tr-TR" sz="2000" b="1" dirty="0">
                <a:effectLst/>
                <a:latin typeface="+mj-lt"/>
                <a:ea typeface="Calibri" panose="020F0502020204030204" pitchFamily="34" charset="0"/>
                <a:cs typeface="Times New Roman" panose="02020603050405020304" pitchFamily="18" charset="0"/>
              </a:rPr>
              <a:t>	H</a:t>
            </a:r>
            <a:r>
              <a:rPr lang="tr-TR" sz="2000" b="1" baseline="-25000" dirty="0">
                <a:effectLst/>
                <a:latin typeface="+mj-lt"/>
                <a:ea typeface="Calibri" panose="020F0502020204030204" pitchFamily="34" charset="0"/>
                <a:cs typeface="Times New Roman" panose="02020603050405020304" pitchFamily="18" charset="0"/>
              </a:rPr>
              <a:t>1</a:t>
            </a:r>
            <a:r>
              <a:rPr lang="tr-TR" sz="2000" b="1" dirty="0">
                <a:effectLst/>
                <a:latin typeface="+mj-lt"/>
                <a:ea typeface="Calibri" panose="020F0502020204030204" pitchFamily="34" charset="0"/>
                <a:cs typeface="Times New Roman" panose="02020603050405020304" pitchFamily="18" charset="0"/>
              </a:rPr>
              <a:t>: Yayınladığı gün ve bölümün reklam tıklanması üzerinde etkisi vardır.                           	       (</a:t>
            </a:r>
            <a:r>
              <a:rPr lang="tr-TR" sz="2000" b="1" dirty="0">
                <a:effectLst/>
                <a:latin typeface="+mj-lt"/>
                <a:ea typeface="Calibri" panose="020F0502020204030204" pitchFamily="34" charset="0"/>
                <a:cs typeface="Calibri" panose="020F0502020204030204" pitchFamily="34" charset="0"/>
              </a:rPr>
              <a:t> µ</a:t>
            </a:r>
            <a:r>
              <a:rPr lang="tr-TR" sz="2000" b="1" baseline="-25000" dirty="0">
                <a:effectLst/>
                <a:latin typeface="+mj-lt"/>
                <a:ea typeface="Calibri" panose="020F0502020204030204" pitchFamily="34" charset="0"/>
                <a:cs typeface="Calibri" panose="020F0502020204030204" pitchFamily="34" charset="0"/>
              </a:rPr>
              <a:t>1</a:t>
            </a:r>
            <a:r>
              <a:rPr lang="tr-TR" sz="2000" b="1" dirty="0">
                <a:effectLst/>
                <a:latin typeface="+mj-lt"/>
                <a:ea typeface="Calibri" panose="020F0502020204030204" pitchFamily="34" charset="0"/>
                <a:cs typeface="Calibri" panose="020F0502020204030204" pitchFamily="34" charset="0"/>
              </a:rPr>
              <a:t> ≠ µ</a:t>
            </a:r>
            <a:r>
              <a:rPr lang="tr-TR" sz="2000" b="1" baseline="-25000" dirty="0">
                <a:effectLst/>
                <a:latin typeface="+mj-lt"/>
                <a:ea typeface="Times New Roman" panose="02020603050405020304" pitchFamily="18" charset="0"/>
                <a:cs typeface="Calibri" panose="020F0502020204030204" pitchFamily="34" charset="0"/>
              </a:rPr>
              <a:t>2</a:t>
            </a:r>
            <a:r>
              <a:rPr lang="tr-TR" sz="2000" b="1" dirty="0">
                <a:effectLst/>
                <a:latin typeface="+mj-lt"/>
                <a:ea typeface="Times New Roman" panose="02020603050405020304" pitchFamily="18" charset="0"/>
                <a:cs typeface="Calibri" panose="020F0502020204030204" pitchFamily="34" charset="0"/>
              </a:rPr>
              <a:t> veya </a:t>
            </a:r>
            <a:r>
              <a:rPr lang="tr-TR" sz="2000" b="1" dirty="0">
                <a:effectLst/>
                <a:latin typeface="+mj-lt"/>
                <a:ea typeface="Calibri" panose="020F0502020204030204" pitchFamily="34" charset="0"/>
                <a:cs typeface="Calibri" panose="020F0502020204030204" pitchFamily="34" charset="0"/>
              </a:rPr>
              <a:t>µ</a:t>
            </a:r>
            <a:r>
              <a:rPr lang="tr-TR" sz="2000" b="1" baseline="-25000" dirty="0">
                <a:effectLst/>
                <a:latin typeface="+mj-lt"/>
                <a:ea typeface="Times New Roman" panose="02020603050405020304" pitchFamily="18" charset="0"/>
                <a:cs typeface="Calibri" panose="020F0502020204030204" pitchFamily="34" charset="0"/>
              </a:rPr>
              <a:t>2  </a:t>
            </a:r>
            <a:r>
              <a:rPr lang="tr-TR" sz="2000" b="1" dirty="0">
                <a:effectLst/>
                <a:latin typeface="+mj-lt"/>
                <a:ea typeface="Calibri" panose="020F0502020204030204" pitchFamily="34" charset="0"/>
                <a:cs typeface="Calibri" panose="020F0502020204030204" pitchFamily="34" charset="0"/>
              </a:rPr>
              <a:t>≠ µ</a:t>
            </a:r>
            <a:r>
              <a:rPr lang="tr-TR" sz="2000" b="1" baseline="-25000" dirty="0">
                <a:effectLst/>
                <a:latin typeface="+mj-lt"/>
                <a:ea typeface="Times New Roman" panose="02020603050405020304" pitchFamily="18" charset="0"/>
                <a:cs typeface="Calibri" panose="020F0502020204030204" pitchFamily="34" charset="0"/>
              </a:rPr>
              <a:t>3 </a:t>
            </a:r>
            <a:r>
              <a:rPr lang="tr-TR" sz="2000" b="1" dirty="0">
                <a:effectLst/>
                <a:latin typeface="+mj-lt"/>
                <a:ea typeface="Times New Roman" panose="02020603050405020304" pitchFamily="18" charset="0"/>
                <a:cs typeface="Calibri" panose="020F0502020204030204" pitchFamily="34" charset="0"/>
              </a:rPr>
              <a:t>veya </a:t>
            </a:r>
            <a:r>
              <a:rPr lang="tr-TR" sz="2000" b="1" baseline="-25000" dirty="0">
                <a:effectLst/>
                <a:latin typeface="+mj-lt"/>
                <a:ea typeface="Times New Roman" panose="02020603050405020304" pitchFamily="18" charset="0"/>
                <a:cs typeface="Calibri" panose="020F0502020204030204" pitchFamily="34" charset="0"/>
              </a:rPr>
              <a:t> </a:t>
            </a:r>
            <a:r>
              <a:rPr lang="tr-TR" sz="2000" b="1" dirty="0">
                <a:effectLst/>
                <a:latin typeface="+mj-lt"/>
                <a:ea typeface="Calibri" panose="020F0502020204030204" pitchFamily="34" charset="0"/>
                <a:cs typeface="Calibri" panose="020F0502020204030204" pitchFamily="34" charset="0"/>
              </a:rPr>
              <a:t>µ</a:t>
            </a:r>
            <a:r>
              <a:rPr lang="tr-TR" sz="2000" b="1" baseline="-25000" dirty="0">
                <a:effectLst/>
                <a:latin typeface="+mj-lt"/>
                <a:ea typeface="Calibri" panose="020F0502020204030204" pitchFamily="34" charset="0"/>
                <a:cs typeface="Calibri" panose="020F0502020204030204" pitchFamily="34" charset="0"/>
              </a:rPr>
              <a:t>1</a:t>
            </a:r>
            <a:r>
              <a:rPr lang="tr-TR" sz="2000" b="1" dirty="0">
                <a:effectLst/>
                <a:latin typeface="+mj-lt"/>
                <a:ea typeface="Times New Roman" panose="02020603050405020304" pitchFamily="18" charset="0"/>
                <a:cs typeface="Calibri" panose="020F0502020204030204" pitchFamily="34" charset="0"/>
              </a:rPr>
              <a:t> </a:t>
            </a:r>
            <a:r>
              <a:rPr lang="tr-TR" sz="2000" b="1" dirty="0">
                <a:effectLst/>
                <a:latin typeface="+mj-lt"/>
                <a:ea typeface="Calibri" panose="020F0502020204030204" pitchFamily="34" charset="0"/>
                <a:cs typeface="Calibri" panose="020F0502020204030204" pitchFamily="34" charset="0"/>
              </a:rPr>
              <a:t>≠ µ</a:t>
            </a:r>
            <a:r>
              <a:rPr lang="tr-TR" sz="2000" b="1" baseline="-25000" dirty="0">
                <a:effectLst/>
                <a:latin typeface="+mj-lt"/>
                <a:ea typeface="Times New Roman" panose="02020603050405020304" pitchFamily="18" charset="0"/>
                <a:cs typeface="Calibri" panose="020F0502020204030204" pitchFamily="34" charset="0"/>
              </a:rPr>
              <a:t>3</a:t>
            </a:r>
            <a:r>
              <a:rPr lang="tr-TR" sz="2000" b="1" dirty="0">
                <a:effectLst/>
                <a:latin typeface="+mj-lt"/>
                <a:ea typeface="Times New Roman" panose="02020603050405020304" pitchFamily="18" charset="0"/>
                <a:cs typeface="Calibri" panose="020F0502020204030204" pitchFamily="34" charset="0"/>
              </a:rPr>
              <a:t>)</a:t>
            </a:r>
            <a:endParaRPr lang="tr-TR" sz="2000" b="1" dirty="0">
              <a:effectLst/>
              <a:latin typeface="+mj-lt"/>
              <a:ea typeface="Calibri" panose="020F0502020204030204" pitchFamily="34" charset="0"/>
              <a:cs typeface="Times New Roman" panose="02020603050405020304" pitchFamily="18" charset="0"/>
            </a:endParaRPr>
          </a:p>
          <a:p>
            <a:pPr marL="0" indent="0">
              <a:buNone/>
            </a:pPr>
            <a:endParaRPr lang="tr-TR" sz="2000" dirty="0">
              <a:latin typeface="+mj-lt"/>
            </a:endParaRPr>
          </a:p>
        </p:txBody>
      </p:sp>
    </p:spTree>
    <p:extLst>
      <p:ext uri="{BB962C8B-B14F-4D97-AF65-F5344CB8AC3E}">
        <p14:creationId xmlns:p14="http://schemas.microsoft.com/office/powerpoint/2010/main" val="2538440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DF939-1D84-45BC-B0F1-ECD30070833B}"/>
              </a:ext>
            </a:extLst>
          </p:cNvPr>
          <p:cNvSpPr>
            <a:spLocks noGrp="1"/>
          </p:cNvSpPr>
          <p:nvPr>
            <p:ph type="title"/>
          </p:nvPr>
        </p:nvSpPr>
        <p:spPr>
          <a:xfrm>
            <a:off x="1653363" y="365760"/>
            <a:ext cx="9367203" cy="1188720"/>
          </a:xfrm>
        </p:spPr>
        <p:txBody>
          <a:bodyPr>
            <a:normAutofit/>
          </a:bodyPr>
          <a:lstStyle/>
          <a:p>
            <a:r>
              <a:rPr lang="tr-TR" dirty="0" err="1"/>
              <a:t>Two</a:t>
            </a:r>
            <a:r>
              <a:rPr lang="tr-TR" dirty="0"/>
              <a:t> </a:t>
            </a:r>
            <a:r>
              <a:rPr lang="tr-TR" dirty="0" err="1"/>
              <a:t>Way</a:t>
            </a:r>
            <a:r>
              <a:rPr lang="tr-TR" dirty="0"/>
              <a:t> ANOVA SPSS Örnek</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çerik Yer Tutucusu 4" descr="tablo içeren bir resim&#10;&#10;Açıklama otomatik olarak oluşturuldu">
            <a:extLst>
              <a:ext uri="{FF2B5EF4-FFF2-40B4-BE49-F238E27FC236}">
                <a16:creationId xmlns:a16="http://schemas.microsoft.com/office/drawing/2014/main" id="{39B22F58-2002-46D7-BD6A-2BAFB61BED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03557" y="1920240"/>
            <a:ext cx="4679950" cy="4041775"/>
          </a:xfrm>
        </p:spPr>
      </p:pic>
      <p:sp>
        <p:nvSpPr>
          <p:cNvPr id="7" name="Metin kutusu 6">
            <a:extLst>
              <a:ext uri="{FF2B5EF4-FFF2-40B4-BE49-F238E27FC236}">
                <a16:creationId xmlns:a16="http://schemas.microsoft.com/office/drawing/2014/main" id="{C7059983-2BBD-46BA-B0D1-B7FAF41325DE}"/>
              </a:ext>
            </a:extLst>
          </p:cNvPr>
          <p:cNvSpPr txBox="1"/>
          <p:nvPr/>
        </p:nvSpPr>
        <p:spPr>
          <a:xfrm>
            <a:off x="1229795" y="3465454"/>
            <a:ext cx="5715621" cy="1015663"/>
          </a:xfrm>
          <a:prstGeom prst="rect">
            <a:avLst/>
          </a:prstGeom>
          <a:noFill/>
        </p:spPr>
        <p:txBody>
          <a:bodyPr wrap="square" rtlCol="0">
            <a:spAutoFit/>
          </a:bodyPr>
          <a:lstStyle/>
          <a:p>
            <a:pPr marL="342900" indent="-342900">
              <a:buFont typeface="Arial" panose="020B0604020202020204" pitchFamily="34" charset="0"/>
              <a:buChar char="•"/>
            </a:pPr>
            <a:r>
              <a:rPr lang="tr-TR" sz="2000" b="1" dirty="0" err="1">
                <a:latin typeface="+mj-lt"/>
              </a:rPr>
              <a:t>SPSS’te</a:t>
            </a:r>
            <a:r>
              <a:rPr lang="tr-TR" sz="2000" b="1" dirty="0">
                <a:latin typeface="+mj-lt"/>
              </a:rPr>
              <a:t> </a:t>
            </a:r>
            <a:r>
              <a:rPr lang="tr-TR" sz="2000" b="1" dirty="0" err="1">
                <a:latin typeface="+mj-lt"/>
              </a:rPr>
              <a:t>Two</a:t>
            </a:r>
            <a:r>
              <a:rPr lang="tr-TR" sz="2000" b="1" dirty="0">
                <a:latin typeface="+mj-lt"/>
              </a:rPr>
              <a:t> </a:t>
            </a:r>
            <a:r>
              <a:rPr lang="tr-TR" sz="2000" b="1" dirty="0" err="1">
                <a:latin typeface="+mj-lt"/>
              </a:rPr>
              <a:t>Way</a:t>
            </a:r>
            <a:r>
              <a:rPr lang="tr-TR" sz="2000" b="1" dirty="0">
                <a:latin typeface="+mj-lt"/>
              </a:rPr>
              <a:t> ANOVA yapmak için öncelikle yandaki adımlar sırasıyla uygulanmaktadır.</a:t>
            </a:r>
          </a:p>
        </p:txBody>
      </p:sp>
    </p:spTree>
    <p:extLst>
      <p:ext uri="{BB962C8B-B14F-4D97-AF65-F5344CB8AC3E}">
        <p14:creationId xmlns:p14="http://schemas.microsoft.com/office/powerpoint/2010/main" val="14783882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DF939-1D84-45BC-B0F1-ECD30070833B}"/>
              </a:ext>
            </a:extLst>
          </p:cNvPr>
          <p:cNvSpPr>
            <a:spLocks noGrp="1"/>
          </p:cNvSpPr>
          <p:nvPr>
            <p:ph type="title"/>
          </p:nvPr>
        </p:nvSpPr>
        <p:spPr>
          <a:xfrm>
            <a:off x="1653363" y="365760"/>
            <a:ext cx="9367203" cy="1188720"/>
          </a:xfrm>
        </p:spPr>
        <p:txBody>
          <a:bodyPr>
            <a:normAutofit/>
          </a:bodyPr>
          <a:lstStyle/>
          <a:p>
            <a:r>
              <a:rPr lang="tr-TR" dirty="0" err="1"/>
              <a:t>Two</a:t>
            </a:r>
            <a:r>
              <a:rPr lang="tr-TR" dirty="0"/>
              <a:t> </a:t>
            </a:r>
            <a:r>
              <a:rPr lang="tr-TR" dirty="0" err="1"/>
              <a:t>Way</a:t>
            </a:r>
            <a:r>
              <a:rPr lang="tr-TR" dirty="0"/>
              <a:t> ANOVA SPSS Örnek</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çerik Yer Tutucusu 4">
            <a:extLst>
              <a:ext uri="{FF2B5EF4-FFF2-40B4-BE49-F238E27FC236}">
                <a16:creationId xmlns:a16="http://schemas.microsoft.com/office/drawing/2014/main" id="{11100FD2-96B7-4CEF-A08D-157E5BE473C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859035" y="1800135"/>
            <a:ext cx="4467849" cy="3899901"/>
          </a:xfrm>
        </p:spPr>
      </p:pic>
      <p:pic>
        <p:nvPicPr>
          <p:cNvPr id="7" name="Resim 6">
            <a:extLst>
              <a:ext uri="{FF2B5EF4-FFF2-40B4-BE49-F238E27FC236}">
                <a16:creationId xmlns:a16="http://schemas.microsoft.com/office/drawing/2014/main" id="{0EA55978-3AFC-4F8A-A801-25458310C93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34530" y="1797188"/>
            <a:ext cx="4394323" cy="3886200"/>
          </a:xfrm>
          <a:prstGeom prst="rect">
            <a:avLst/>
          </a:prstGeom>
        </p:spPr>
      </p:pic>
      <p:sp>
        <p:nvSpPr>
          <p:cNvPr id="9" name="Ok: Sağ 8">
            <a:extLst>
              <a:ext uri="{FF2B5EF4-FFF2-40B4-BE49-F238E27FC236}">
                <a16:creationId xmlns:a16="http://schemas.microsoft.com/office/drawing/2014/main" id="{C5F374AC-0CEB-405B-BC32-68ACA05AF8BA}"/>
              </a:ext>
            </a:extLst>
          </p:cNvPr>
          <p:cNvSpPr/>
          <p:nvPr/>
        </p:nvSpPr>
        <p:spPr>
          <a:xfrm>
            <a:off x="5854398" y="3166044"/>
            <a:ext cx="795130" cy="622576"/>
          </a:xfrm>
          <a:prstGeom prst="rightArrow">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Metin kutusu 10">
            <a:extLst>
              <a:ext uri="{FF2B5EF4-FFF2-40B4-BE49-F238E27FC236}">
                <a16:creationId xmlns:a16="http://schemas.microsoft.com/office/drawing/2014/main" id="{5C7B3E7F-175F-4318-9A5B-A1D92DE92FB0}"/>
              </a:ext>
            </a:extLst>
          </p:cNvPr>
          <p:cNvSpPr txBox="1"/>
          <p:nvPr/>
        </p:nvSpPr>
        <p:spPr>
          <a:xfrm>
            <a:off x="1212367" y="5897217"/>
            <a:ext cx="10114517" cy="707886"/>
          </a:xfrm>
          <a:prstGeom prst="rect">
            <a:avLst/>
          </a:prstGeom>
          <a:noFill/>
        </p:spPr>
        <p:txBody>
          <a:bodyPr wrap="square" rtlCol="0">
            <a:spAutoFit/>
          </a:bodyPr>
          <a:lstStyle/>
          <a:p>
            <a:r>
              <a:rPr lang="tr-TR" sz="2000" b="1" dirty="0">
                <a:latin typeface="+mj-lt"/>
              </a:rPr>
              <a:t>Bağımlı değişken ‘</a:t>
            </a:r>
            <a:r>
              <a:rPr lang="tr-TR" sz="2000" b="1" dirty="0" err="1">
                <a:latin typeface="+mj-lt"/>
              </a:rPr>
              <a:t>Dependent</a:t>
            </a:r>
            <a:r>
              <a:rPr lang="tr-TR" sz="2000" b="1" dirty="0">
                <a:latin typeface="+mj-lt"/>
              </a:rPr>
              <a:t> </a:t>
            </a:r>
            <a:r>
              <a:rPr lang="tr-TR" sz="2000" b="1" dirty="0" err="1">
                <a:latin typeface="+mj-lt"/>
              </a:rPr>
              <a:t>Variable</a:t>
            </a:r>
            <a:r>
              <a:rPr lang="tr-TR" sz="2000" b="1" dirty="0">
                <a:latin typeface="+mj-lt"/>
              </a:rPr>
              <a:t>’ kısmına aktarılır. Bağımsız değişkenler ise ‘</a:t>
            </a:r>
            <a:r>
              <a:rPr lang="tr-TR" sz="2000" b="1" dirty="0" err="1">
                <a:latin typeface="+mj-lt"/>
              </a:rPr>
              <a:t>Fixed</a:t>
            </a:r>
            <a:r>
              <a:rPr lang="tr-TR" sz="2000" b="1" dirty="0">
                <a:latin typeface="+mj-lt"/>
              </a:rPr>
              <a:t> </a:t>
            </a:r>
            <a:r>
              <a:rPr lang="tr-TR" sz="2000" b="1" dirty="0" err="1">
                <a:latin typeface="+mj-lt"/>
              </a:rPr>
              <a:t>Factor</a:t>
            </a:r>
            <a:r>
              <a:rPr lang="tr-TR" sz="2000" b="1" dirty="0">
                <a:latin typeface="+mj-lt"/>
              </a:rPr>
              <a:t>(s)’ kısmına aktarılır.</a:t>
            </a:r>
          </a:p>
        </p:txBody>
      </p:sp>
    </p:spTree>
    <p:extLst>
      <p:ext uri="{BB962C8B-B14F-4D97-AF65-F5344CB8AC3E}">
        <p14:creationId xmlns:p14="http://schemas.microsoft.com/office/powerpoint/2010/main" val="1469709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DF939-1D84-45BC-B0F1-ECD30070833B}"/>
              </a:ext>
            </a:extLst>
          </p:cNvPr>
          <p:cNvSpPr>
            <a:spLocks noGrp="1"/>
          </p:cNvSpPr>
          <p:nvPr>
            <p:ph type="title"/>
          </p:nvPr>
        </p:nvSpPr>
        <p:spPr>
          <a:xfrm>
            <a:off x="1653363" y="365760"/>
            <a:ext cx="9367203" cy="1188720"/>
          </a:xfrm>
        </p:spPr>
        <p:txBody>
          <a:bodyPr>
            <a:normAutofit/>
          </a:bodyPr>
          <a:lstStyle/>
          <a:p>
            <a:r>
              <a:rPr lang="tr-TR" dirty="0" err="1"/>
              <a:t>Two</a:t>
            </a:r>
            <a:r>
              <a:rPr lang="tr-TR" dirty="0"/>
              <a:t> </a:t>
            </a:r>
            <a:r>
              <a:rPr lang="tr-TR" dirty="0" err="1"/>
              <a:t>Way</a:t>
            </a:r>
            <a:r>
              <a:rPr lang="tr-TR" dirty="0"/>
              <a:t> ANOVA SPSS Örnek</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çerik Yer Tutucusu 4">
            <a:extLst>
              <a:ext uri="{FF2B5EF4-FFF2-40B4-BE49-F238E27FC236}">
                <a16:creationId xmlns:a16="http://schemas.microsoft.com/office/drawing/2014/main" id="{25ABB922-AE45-410D-909D-7E9ECCED414D}"/>
              </a:ext>
            </a:extLst>
          </p:cNvPr>
          <p:cNvPicPr>
            <a:picLocks noGrp="1" noChangeAspect="1"/>
          </p:cNvPicPr>
          <p:nvPr>
            <p:ph idx="1"/>
          </p:nvPr>
        </p:nvPicPr>
        <p:blipFill>
          <a:blip r:embed="rId2"/>
          <a:stretch>
            <a:fillRect/>
          </a:stretch>
        </p:blipFill>
        <p:spPr>
          <a:xfrm>
            <a:off x="7002476" y="1920240"/>
            <a:ext cx="4605035" cy="4041775"/>
          </a:xfrm>
        </p:spPr>
      </p:pic>
      <p:pic>
        <p:nvPicPr>
          <p:cNvPr id="7" name="Resim 6">
            <a:extLst>
              <a:ext uri="{FF2B5EF4-FFF2-40B4-BE49-F238E27FC236}">
                <a16:creationId xmlns:a16="http://schemas.microsoft.com/office/drawing/2014/main" id="{D906FD1D-0DFE-48E0-BD56-B4DDF5E879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721" y="1920239"/>
            <a:ext cx="4547394" cy="4041775"/>
          </a:xfrm>
          <a:prstGeom prst="rect">
            <a:avLst/>
          </a:prstGeom>
        </p:spPr>
      </p:pic>
      <p:sp>
        <p:nvSpPr>
          <p:cNvPr id="9" name="Ok: Sağ 8">
            <a:extLst>
              <a:ext uri="{FF2B5EF4-FFF2-40B4-BE49-F238E27FC236}">
                <a16:creationId xmlns:a16="http://schemas.microsoft.com/office/drawing/2014/main" id="{C60E7936-850A-47A3-9D4E-D77CA6CD6580}"/>
              </a:ext>
            </a:extLst>
          </p:cNvPr>
          <p:cNvSpPr/>
          <p:nvPr/>
        </p:nvSpPr>
        <p:spPr>
          <a:xfrm>
            <a:off x="5976730" y="3429000"/>
            <a:ext cx="795131" cy="612913"/>
          </a:xfrm>
          <a:prstGeom prst="rightArrow">
            <a:avLst/>
          </a:prstGeom>
          <a:solidFill>
            <a:schemeClr val="bg2">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8391641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DF939-1D84-45BC-B0F1-ECD30070833B}"/>
              </a:ext>
            </a:extLst>
          </p:cNvPr>
          <p:cNvSpPr>
            <a:spLocks noGrp="1"/>
          </p:cNvSpPr>
          <p:nvPr>
            <p:ph type="title"/>
          </p:nvPr>
        </p:nvSpPr>
        <p:spPr>
          <a:xfrm>
            <a:off x="1653363" y="365760"/>
            <a:ext cx="9367203" cy="1188720"/>
          </a:xfrm>
        </p:spPr>
        <p:txBody>
          <a:bodyPr>
            <a:normAutofit/>
          </a:bodyPr>
          <a:lstStyle/>
          <a:p>
            <a:r>
              <a:rPr lang="tr-TR" dirty="0" err="1"/>
              <a:t>Two</a:t>
            </a:r>
            <a:r>
              <a:rPr lang="tr-TR" dirty="0"/>
              <a:t> </a:t>
            </a:r>
            <a:r>
              <a:rPr lang="tr-TR" dirty="0" err="1"/>
              <a:t>Way</a:t>
            </a:r>
            <a:r>
              <a:rPr lang="tr-TR" dirty="0"/>
              <a:t> ANOVA SPSS Örnek</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B04BCF9D-C92E-49EF-9F91-89284B15BCC0}"/>
              </a:ext>
            </a:extLst>
          </p:cNvPr>
          <p:cNvSpPr>
            <a:spLocks noGrp="1"/>
          </p:cNvSpPr>
          <p:nvPr>
            <p:ph idx="1"/>
          </p:nvPr>
        </p:nvSpPr>
        <p:spPr>
          <a:xfrm>
            <a:off x="1653363" y="2176272"/>
            <a:ext cx="9367204" cy="4041648"/>
          </a:xfrm>
        </p:spPr>
        <p:txBody>
          <a:bodyPr anchor="t">
            <a:normAutofit/>
          </a:bodyPr>
          <a:lstStyle/>
          <a:p>
            <a:pPr algn="just"/>
            <a:r>
              <a:rPr lang="tr-TR" sz="2000" b="1" dirty="0">
                <a:latin typeface="+mj-lt"/>
              </a:rPr>
              <a:t>Değişkenler ilgili kısımlara aktarıldıktan sonra ‘</a:t>
            </a:r>
            <a:r>
              <a:rPr lang="tr-TR" sz="2000" b="1" dirty="0" err="1">
                <a:latin typeface="+mj-lt"/>
              </a:rPr>
              <a:t>Univarite</a:t>
            </a:r>
            <a:r>
              <a:rPr lang="tr-TR" sz="2000" b="1" dirty="0">
                <a:latin typeface="+mj-lt"/>
              </a:rPr>
              <a:t>’ ekranındaki Model butonu seçilir ve ‘</a:t>
            </a:r>
            <a:r>
              <a:rPr lang="tr-TR" sz="2000" b="1" dirty="0" err="1">
                <a:latin typeface="+mj-lt"/>
              </a:rPr>
              <a:t>Univarite</a:t>
            </a:r>
            <a:r>
              <a:rPr lang="tr-TR" sz="2000" b="1" dirty="0">
                <a:latin typeface="+mj-lt"/>
              </a:rPr>
              <a:t>: Model’ ekranı açılır.</a:t>
            </a:r>
          </a:p>
          <a:p>
            <a:pPr algn="just"/>
            <a:endParaRPr lang="tr-TR" sz="2000" b="1" dirty="0">
              <a:latin typeface="+mj-lt"/>
            </a:endParaRPr>
          </a:p>
          <a:p>
            <a:pPr algn="just"/>
            <a:r>
              <a:rPr lang="tr-TR" sz="2000" b="1" dirty="0">
                <a:latin typeface="+mj-lt"/>
              </a:rPr>
              <a:t>Bağımsız değişkenlerin ayrı ayrı etkileri veya ortak etkilerinin bağımlı değişken üzerinden incelenmesi için ‘Model’ seçeneği kullanılır.</a:t>
            </a:r>
          </a:p>
          <a:p>
            <a:pPr algn="just"/>
            <a:endParaRPr lang="tr-TR" sz="2000" b="1" dirty="0">
              <a:latin typeface="+mj-lt"/>
            </a:endParaRPr>
          </a:p>
          <a:p>
            <a:pPr algn="just"/>
            <a:r>
              <a:rPr lang="tr-TR" sz="2000" b="1" dirty="0">
                <a:latin typeface="+mj-lt"/>
              </a:rPr>
              <a:t>‘</a:t>
            </a:r>
            <a:r>
              <a:rPr lang="tr-TR" sz="2000" b="1" dirty="0" err="1">
                <a:latin typeface="+mj-lt"/>
              </a:rPr>
              <a:t>Build</a:t>
            </a:r>
            <a:r>
              <a:rPr lang="tr-TR" sz="2000" b="1" dirty="0">
                <a:latin typeface="+mj-lt"/>
              </a:rPr>
              <a:t> </a:t>
            </a:r>
            <a:r>
              <a:rPr lang="tr-TR" sz="2000" b="1" dirty="0" err="1">
                <a:latin typeface="+mj-lt"/>
              </a:rPr>
              <a:t>Terms</a:t>
            </a:r>
            <a:r>
              <a:rPr lang="tr-TR" sz="2000" b="1" dirty="0">
                <a:latin typeface="+mj-lt"/>
              </a:rPr>
              <a:t>’ kısmı seçilerek ‘</a:t>
            </a:r>
            <a:r>
              <a:rPr lang="tr-TR" sz="2000" b="1" dirty="0" err="1">
                <a:latin typeface="+mj-lt"/>
              </a:rPr>
              <a:t>Factors</a:t>
            </a:r>
            <a:r>
              <a:rPr lang="tr-TR" sz="2000" b="1" dirty="0">
                <a:latin typeface="+mj-lt"/>
              </a:rPr>
              <a:t>&amp; </a:t>
            </a:r>
            <a:r>
              <a:rPr lang="tr-TR" sz="2000" b="1" dirty="0" err="1">
                <a:latin typeface="+mj-lt"/>
              </a:rPr>
              <a:t>Covariates</a:t>
            </a:r>
            <a:r>
              <a:rPr lang="tr-TR" sz="2000" b="1" dirty="0">
                <a:latin typeface="+mj-lt"/>
              </a:rPr>
              <a:t>’ kısmındaki değişkenler ‘Model’ kısmına aktarılır ve ‘</a:t>
            </a:r>
            <a:r>
              <a:rPr lang="tr-TR" sz="2000" b="1" dirty="0" err="1">
                <a:latin typeface="+mj-lt"/>
              </a:rPr>
              <a:t>Continue</a:t>
            </a:r>
            <a:r>
              <a:rPr lang="tr-TR" sz="2000" b="1" dirty="0">
                <a:latin typeface="+mj-lt"/>
              </a:rPr>
              <a:t>’ butonuna </a:t>
            </a:r>
            <a:r>
              <a:rPr lang="tr-TR" sz="2000" b="1" dirty="0" err="1">
                <a:latin typeface="+mj-lt"/>
              </a:rPr>
              <a:t>tıklanılır</a:t>
            </a:r>
            <a:r>
              <a:rPr lang="tr-TR" sz="2000" b="1" dirty="0">
                <a:latin typeface="+mj-lt"/>
              </a:rPr>
              <a:t>.</a:t>
            </a:r>
          </a:p>
          <a:p>
            <a:pPr algn="just"/>
            <a:endParaRPr lang="tr-TR" sz="2000" b="1" dirty="0">
              <a:latin typeface="+mj-lt"/>
            </a:endParaRPr>
          </a:p>
          <a:p>
            <a:pPr marL="0" indent="0" algn="just">
              <a:buNone/>
            </a:pPr>
            <a:endParaRPr lang="tr-TR" sz="2000" b="1" dirty="0">
              <a:latin typeface="+mj-lt"/>
            </a:endParaRPr>
          </a:p>
        </p:txBody>
      </p:sp>
    </p:spTree>
    <p:extLst>
      <p:ext uri="{BB962C8B-B14F-4D97-AF65-F5344CB8AC3E}">
        <p14:creationId xmlns:p14="http://schemas.microsoft.com/office/powerpoint/2010/main" val="34225168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DF939-1D84-45BC-B0F1-ECD30070833B}"/>
              </a:ext>
            </a:extLst>
          </p:cNvPr>
          <p:cNvSpPr>
            <a:spLocks noGrp="1"/>
          </p:cNvSpPr>
          <p:nvPr>
            <p:ph type="title"/>
          </p:nvPr>
        </p:nvSpPr>
        <p:spPr>
          <a:xfrm>
            <a:off x="1653363" y="365760"/>
            <a:ext cx="9367203" cy="1188720"/>
          </a:xfrm>
        </p:spPr>
        <p:txBody>
          <a:bodyPr>
            <a:normAutofit/>
          </a:bodyPr>
          <a:lstStyle/>
          <a:p>
            <a:r>
              <a:rPr lang="tr-TR" dirty="0" err="1"/>
              <a:t>Two</a:t>
            </a:r>
            <a:r>
              <a:rPr lang="tr-TR" dirty="0"/>
              <a:t> </a:t>
            </a:r>
            <a:r>
              <a:rPr lang="tr-TR" dirty="0" err="1"/>
              <a:t>Way</a:t>
            </a:r>
            <a:r>
              <a:rPr lang="tr-TR" dirty="0"/>
              <a:t> ANOVA SPSS Örnek</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çerik Yer Tutucusu 4">
            <a:extLst>
              <a:ext uri="{FF2B5EF4-FFF2-40B4-BE49-F238E27FC236}">
                <a16:creationId xmlns:a16="http://schemas.microsoft.com/office/drawing/2014/main" id="{4EE00821-9FA1-469D-915E-EB1D76FE7593}"/>
              </a:ext>
            </a:extLst>
          </p:cNvPr>
          <p:cNvPicPr>
            <a:picLocks noGrp="1" noChangeAspect="1"/>
          </p:cNvPicPr>
          <p:nvPr>
            <p:ph idx="1"/>
          </p:nvPr>
        </p:nvPicPr>
        <p:blipFill>
          <a:blip r:embed="rId2"/>
          <a:stretch>
            <a:fillRect/>
          </a:stretch>
        </p:blipFill>
        <p:spPr>
          <a:xfrm>
            <a:off x="7915237" y="1920240"/>
            <a:ext cx="3482488" cy="4041775"/>
          </a:xfrm>
        </p:spPr>
      </p:pic>
      <p:sp>
        <p:nvSpPr>
          <p:cNvPr id="6" name="Metin kutusu 5">
            <a:extLst>
              <a:ext uri="{FF2B5EF4-FFF2-40B4-BE49-F238E27FC236}">
                <a16:creationId xmlns:a16="http://schemas.microsoft.com/office/drawing/2014/main" id="{6400E73F-C697-41C5-8A4F-8C96B36E7A95}"/>
              </a:ext>
            </a:extLst>
          </p:cNvPr>
          <p:cNvSpPr txBox="1"/>
          <p:nvPr/>
        </p:nvSpPr>
        <p:spPr>
          <a:xfrm>
            <a:off x="1291333" y="1923755"/>
            <a:ext cx="6428935" cy="4985980"/>
          </a:xfrm>
          <a:prstGeom prst="rect">
            <a:avLst/>
          </a:prstGeom>
          <a:noFill/>
        </p:spPr>
        <p:txBody>
          <a:bodyPr wrap="square" rtlCol="0">
            <a:spAutoFit/>
          </a:bodyPr>
          <a:lstStyle/>
          <a:p>
            <a:pPr marL="285750" indent="-285750" algn="just">
              <a:buFont typeface="Arial" panose="020B0604020202020204" pitchFamily="34" charset="0"/>
              <a:buChar char="•"/>
            </a:pPr>
            <a:r>
              <a:rPr lang="tr-TR" sz="2000" b="1" dirty="0">
                <a:latin typeface="+mj-lt"/>
              </a:rPr>
              <a:t>Daha sonra ‘</a:t>
            </a:r>
            <a:r>
              <a:rPr lang="tr-TR" sz="2000" b="1" dirty="0" err="1">
                <a:latin typeface="+mj-lt"/>
              </a:rPr>
              <a:t>Univarite</a:t>
            </a:r>
            <a:r>
              <a:rPr lang="tr-TR" sz="2000" b="1" dirty="0">
                <a:latin typeface="+mj-lt"/>
              </a:rPr>
              <a:t>’ ekranındaki Model* butonu seçilir ve ‘</a:t>
            </a:r>
            <a:r>
              <a:rPr lang="tr-TR" sz="2000" b="1" dirty="0" err="1">
                <a:latin typeface="+mj-lt"/>
              </a:rPr>
              <a:t>Univarite</a:t>
            </a:r>
            <a:r>
              <a:rPr lang="tr-TR" sz="2000" b="1" dirty="0">
                <a:latin typeface="+mj-lt"/>
              </a:rPr>
              <a:t>: Model’** ekranı açılır.</a:t>
            </a:r>
          </a:p>
          <a:p>
            <a:pPr algn="just"/>
            <a:endParaRPr lang="tr-TR" sz="2000" b="1" dirty="0">
              <a:latin typeface="+mj-lt"/>
            </a:endParaRPr>
          </a:p>
          <a:p>
            <a:pPr marL="285750" indent="-285750" algn="just">
              <a:buFont typeface="Arial" panose="020B0604020202020204" pitchFamily="34" charset="0"/>
              <a:buChar char="•"/>
            </a:pPr>
            <a:r>
              <a:rPr lang="tr-TR" sz="2000" b="1" dirty="0">
                <a:latin typeface="+mj-lt"/>
              </a:rPr>
              <a:t>‘</a:t>
            </a:r>
            <a:r>
              <a:rPr lang="tr-TR" sz="2000" b="1" dirty="0" err="1">
                <a:latin typeface="+mj-lt"/>
              </a:rPr>
              <a:t>Display</a:t>
            </a:r>
            <a:r>
              <a:rPr lang="tr-TR" sz="2000" b="1" dirty="0">
                <a:latin typeface="+mj-lt"/>
              </a:rPr>
              <a:t>’ kısmından </a:t>
            </a:r>
            <a:r>
              <a:rPr lang="tr-TR" sz="2000" b="1" dirty="0" err="1">
                <a:latin typeface="+mj-lt"/>
              </a:rPr>
              <a:t>varyansların</a:t>
            </a:r>
            <a:r>
              <a:rPr lang="tr-TR" sz="2000" b="1" dirty="0">
                <a:latin typeface="+mj-lt"/>
              </a:rPr>
              <a:t> eşitliğini test etmek için ‘</a:t>
            </a:r>
            <a:r>
              <a:rPr lang="tr-TR" sz="2000" b="1" dirty="0" err="1">
                <a:latin typeface="+mj-lt"/>
              </a:rPr>
              <a:t>Homogenity</a:t>
            </a:r>
            <a:r>
              <a:rPr lang="tr-TR" sz="2000" b="1" dirty="0">
                <a:latin typeface="+mj-lt"/>
              </a:rPr>
              <a:t> </a:t>
            </a:r>
            <a:r>
              <a:rPr lang="tr-TR" sz="2000" b="1" dirty="0" err="1">
                <a:latin typeface="+mj-lt"/>
              </a:rPr>
              <a:t>tests</a:t>
            </a:r>
            <a:r>
              <a:rPr lang="tr-TR" sz="2000" b="1" dirty="0">
                <a:latin typeface="+mj-lt"/>
              </a:rPr>
              <a:t>’, tanımlayıcı istatistiklerin hesabı için ‘</a:t>
            </a:r>
            <a:r>
              <a:rPr lang="tr-TR" sz="2000" b="1" dirty="0" err="1">
                <a:latin typeface="+mj-lt"/>
              </a:rPr>
              <a:t>Descriptive</a:t>
            </a:r>
            <a:r>
              <a:rPr lang="tr-TR" sz="2000" b="1" dirty="0">
                <a:latin typeface="+mj-lt"/>
              </a:rPr>
              <a:t> </a:t>
            </a:r>
            <a:r>
              <a:rPr lang="tr-TR" sz="2000" b="1" dirty="0" err="1">
                <a:latin typeface="+mj-lt"/>
              </a:rPr>
              <a:t>statictics</a:t>
            </a:r>
            <a:r>
              <a:rPr lang="tr-TR" sz="2000" b="1" dirty="0">
                <a:latin typeface="+mj-lt"/>
              </a:rPr>
              <a:t>’ seçenekleri işaretlenir.</a:t>
            </a:r>
          </a:p>
          <a:p>
            <a:pPr marL="285750" indent="-285750" algn="just">
              <a:buFont typeface="Arial" panose="020B0604020202020204" pitchFamily="34" charset="0"/>
              <a:buChar char="•"/>
            </a:pPr>
            <a:endParaRPr lang="tr-TR" sz="2000" b="1" dirty="0">
              <a:latin typeface="+mj-lt"/>
            </a:endParaRPr>
          </a:p>
          <a:p>
            <a:pPr marL="342900" indent="-342900" algn="just">
              <a:buFont typeface="Arial" panose="020B0604020202020204" pitchFamily="34" charset="0"/>
              <a:buChar char="•"/>
            </a:pPr>
            <a:r>
              <a:rPr lang="tr-TR" sz="2000" b="1" dirty="0">
                <a:latin typeface="+mj-lt"/>
              </a:rPr>
              <a:t>‘</a:t>
            </a:r>
            <a:r>
              <a:rPr lang="tr-TR" sz="2000" b="1" dirty="0" err="1">
                <a:latin typeface="+mj-lt"/>
              </a:rPr>
              <a:t>Estimates</a:t>
            </a:r>
            <a:r>
              <a:rPr lang="tr-TR" sz="2000" b="1" dirty="0">
                <a:latin typeface="+mj-lt"/>
              </a:rPr>
              <a:t> of </a:t>
            </a:r>
            <a:r>
              <a:rPr lang="tr-TR" sz="2000" b="1" dirty="0" err="1">
                <a:latin typeface="+mj-lt"/>
              </a:rPr>
              <a:t>effect</a:t>
            </a:r>
            <a:r>
              <a:rPr lang="tr-TR" sz="2000" b="1" dirty="0">
                <a:latin typeface="+mj-lt"/>
              </a:rPr>
              <a:t> size’  seçeneği bağımsız değişkenlerin bağımlı değişkene etki oranlarını ifade eder. Ve bağımlı değişkene, bağımsız değişkenin etkisinin olup olmamasının ötesinde, ne düzeyde bir etkisinin olduğunu yorumlamamızı sağlar.</a:t>
            </a:r>
          </a:p>
          <a:p>
            <a:pPr algn="just"/>
            <a:endParaRPr lang="tr-TR" sz="2000" b="1" dirty="0">
              <a:latin typeface="+mj-lt"/>
            </a:endParaRPr>
          </a:p>
          <a:p>
            <a:pPr algn="just"/>
            <a:r>
              <a:rPr lang="tr-TR" sz="2000" b="1" dirty="0">
                <a:latin typeface="+mj-lt"/>
              </a:rPr>
              <a:t>*</a:t>
            </a:r>
            <a:r>
              <a:rPr lang="tr-TR" sz="2000" b="1" dirty="0" err="1">
                <a:latin typeface="+mj-lt"/>
              </a:rPr>
              <a:t>Options</a:t>
            </a:r>
            <a:r>
              <a:rPr lang="tr-TR" sz="2000" b="1" dirty="0">
                <a:latin typeface="+mj-lt"/>
              </a:rPr>
              <a:t>, ** ‘</a:t>
            </a:r>
            <a:r>
              <a:rPr lang="tr-TR" sz="2000" b="1" dirty="0" err="1">
                <a:latin typeface="+mj-lt"/>
              </a:rPr>
              <a:t>Univarite:Options</a:t>
            </a:r>
            <a:r>
              <a:rPr lang="tr-TR" sz="2000" b="1" dirty="0">
                <a:latin typeface="+mj-lt"/>
              </a:rPr>
              <a:t>’</a:t>
            </a:r>
          </a:p>
          <a:p>
            <a:pPr algn="just"/>
            <a:endParaRPr lang="tr-TR" sz="1800" dirty="0">
              <a:latin typeface="+mj-lt"/>
            </a:endParaRPr>
          </a:p>
        </p:txBody>
      </p:sp>
    </p:spTree>
    <p:extLst>
      <p:ext uri="{BB962C8B-B14F-4D97-AF65-F5344CB8AC3E}">
        <p14:creationId xmlns:p14="http://schemas.microsoft.com/office/powerpoint/2010/main" val="23925082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DF939-1D84-45BC-B0F1-ECD30070833B}"/>
              </a:ext>
            </a:extLst>
          </p:cNvPr>
          <p:cNvSpPr>
            <a:spLocks noGrp="1"/>
          </p:cNvSpPr>
          <p:nvPr>
            <p:ph type="title"/>
          </p:nvPr>
        </p:nvSpPr>
        <p:spPr>
          <a:xfrm>
            <a:off x="1653363" y="365760"/>
            <a:ext cx="9367203" cy="1188720"/>
          </a:xfrm>
        </p:spPr>
        <p:txBody>
          <a:bodyPr>
            <a:normAutofit/>
          </a:bodyPr>
          <a:lstStyle/>
          <a:p>
            <a:r>
              <a:rPr lang="tr-TR" dirty="0" err="1"/>
              <a:t>Two</a:t>
            </a:r>
            <a:r>
              <a:rPr lang="tr-TR" dirty="0"/>
              <a:t> </a:t>
            </a:r>
            <a:r>
              <a:rPr lang="tr-TR" dirty="0" err="1"/>
              <a:t>Way</a:t>
            </a:r>
            <a:r>
              <a:rPr lang="tr-TR" dirty="0"/>
              <a:t> ANOVA SPSS Örnek</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çerik Yer Tutucusu 4">
            <a:extLst>
              <a:ext uri="{FF2B5EF4-FFF2-40B4-BE49-F238E27FC236}">
                <a16:creationId xmlns:a16="http://schemas.microsoft.com/office/drawing/2014/main" id="{68B7382A-6677-4392-A397-047FE0B17233}"/>
              </a:ext>
            </a:extLst>
          </p:cNvPr>
          <p:cNvPicPr>
            <a:picLocks noGrp="1" noChangeAspect="1"/>
          </p:cNvPicPr>
          <p:nvPr>
            <p:ph idx="1"/>
          </p:nvPr>
        </p:nvPicPr>
        <p:blipFill>
          <a:blip r:embed="rId2"/>
          <a:stretch>
            <a:fillRect/>
          </a:stretch>
        </p:blipFill>
        <p:spPr>
          <a:xfrm>
            <a:off x="7962316" y="2211182"/>
            <a:ext cx="3347196" cy="3527314"/>
          </a:xfrm>
        </p:spPr>
      </p:pic>
      <p:sp>
        <p:nvSpPr>
          <p:cNvPr id="6" name="Metin kutusu 5">
            <a:extLst>
              <a:ext uri="{FF2B5EF4-FFF2-40B4-BE49-F238E27FC236}">
                <a16:creationId xmlns:a16="http://schemas.microsoft.com/office/drawing/2014/main" id="{20367B11-4903-45AC-AC2F-DB734340AD92}"/>
              </a:ext>
            </a:extLst>
          </p:cNvPr>
          <p:cNvSpPr txBox="1"/>
          <p:nvPr/>
        </p:nvSpPr>
        <p:spPr>
          <a:xfrm>
            <a:off x="1653363" y="3605507"/>
            <a:ext cx="5444197" cy="707886"/>
          </a:xfrm>
          <a:prstGeom prst="rect">
            <a:avLst/>
          </a:prstGeom>
          <a:noFill/>
        </p:spPr>
        <p:txBody>
          <a:bodyPr wrap="square" rtlCol="0">
            <a:spAutoFit/>
          </a:bodyPr>
          <a:lstStyle/>
          <a:p>
            <a:pPr marL="342900" indent="-342900" algn="just">
              <a:buFont typeface="Arial" panose="020B0604020202020204" pitchFamily="34" charset="0"/>
              <a:buChar char="•"/>
            </a:pPr>
            <a:r>
              <a:rPr lang="tr-TR" sz="2000" b="1" dirty="0">
                <a:latin typeface="+mj-lt"/>
              </a:rPr>
              <a:t>Her faktör için toplam gözlem sayısını gösterir.</a:t>
            </a:r>
          </a:p>
        </p:txBody>
      </p:sp>
    </p:spTree>
    <p:extLst>
      <p:ext uri="{BB962C8B-B14F-4D97-AF65-F5344CB8AC3E}">
        <p14:creationId xmlns:p14="http://schemas.microsoft.com/office/powerpoint/2010/main" val="4272098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635254-85ED-4DB3-9437-77B5AC267DA0}"/>
              </a:ext>
            </a:extLst>
          </p:cNvPr>
          <p:cNvSpPr>
            <a:spLocks noGrp="1"/>
          </p:cNvSpPr>
          <p:nvPr>
            <p:ph type="title"/>
          </p:nvPr>
        </p:nvSpPr>
        <p:spPr>
          <a:xfrm>
            <a:off x="1653363" y="365760"/>
            <a:ext cx="9367203" cy="1188720"/>
          </a:xfrm>
        </p:spPr>
        <p:txBody>
          <a:bodyPr>
            <a:normAutofit/>
          </a:bodyPr>
          <a:lstStyle/>
          <a:p>
            <a:r>
              <a:rPr lang="tr-TR" dirty="0"/>
              <a:t>ANOVA Nedir?</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4EDCEE40-5FEA-45D5-BF63-5E43DFEB27C1}"/>
              </a:ext>
            </a:extLst>
          </p:cNvPr>
          <p:cNvSpPr>
            <a:spLocks noGrp="1"/>
          </p:cNvSpPr>
          <p:nvPr>
            <p:ph idx="1"/>
          </p:nvPr>
        </p:nvSpPr>
        <p:spPr>
          <a:xfrm>
            <a:off x="1653363" y="2176272"/>
            <a:ext cx="9367204" cy="4041648"/>
          </a:xfrm>
        </p:spPr>
        <p:txBody>
          <a:bodyPr anchor="t">
            <a:normAutofit/>
          </a:bodyPr>
          <a:lstStyle/>
          <a:p>
            <a:pPr algn="just"/>
            <a:r>
              <a:rPr lang="tr-TR" sz="2000" b="1" dirty="0">
                <a:latin typeface="+mj-lt"/>
              </a:rPr>
              <a:t>ANOVA testi, anket veya deney sonuçlarının önemli olup olmadığını öğrenmenin bir yoludur. Başka bir deyişle, boş hipotezi reddetmeniz veya alternatif hipotezi kabul etmeniz gerekip gerekmediğini anlamanıza yardımcı olurlar.</a:t>
            </a:r>
          </a:p>
          <a:p>
            <a:endParaRPr lang="tr-TR" sz="2000" b="1" dirty="0">
              <a:latin typeface="+mj-lt"/>
            </a:endParaRPr>
          </a:p>
          <a:p>
            <a:pPr algn="just"/>
            <a:r>
              <a:rPr lang="tr-TR" sz="2000" b="1" dirty="0">
                <a:latin typeface="+mj-lt"/>
              </a:rPr>
              <a:t>ANOVA, ölçek düzeyine bağlı bir değişkendeki potansiyel farklılıkları, 2 veya daha fazla kategoriye sahip nominal düzeyde bir değişkenle değerlendiren istatistiksel bir tekniktir. Örneğin, bir ANOVA ülkeye göre IQ puanlarındaki potansiyel farklılıkları inceleyebilir (ABD’ye, Kanada’ya, İtalya'ya karşı İspanya). </a:t>
            </a:r>
          </a:p>
          <a:p>
            <a:pPr marL="0" indent="0">
              <a:buNone/>
            </a:pPr>
            <a:endParaRPr lang="tr-TR" sz="2400" dirty="0"/>
          </a:p>
        </p:txBody>
      </p:sp>
    </p:spTree>
    <p:extLst>
      <p:ext uri="{BB962C8B-B14F-4D97-AF65-F5344CB8AC3E}">
        <p14:creationId xmlns:p14="http://schemas.microsoft.com/office/powerpoint/2010/main" val="1314757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DF939-1D84-45BC-B0F1-ECD30070833B}"/>
              </a:ext>
            </a:extLst>
          </p:cNvPr>
          <p:cNvSpPr>
            <a:spLocks noGrp="1"/>
          </p:cNvSpPr>
          <p:nvPr>
            <p:ph type="title"/>
          </p:nvPr>
        </p:nvSpPr>
        <p:spPr>
          <a:xfrm>
            <a:off x="1653363" y="365760"/>
            <a:ext cx="9367203" cy="1188720"/>
          </a:xfrm>
        </p:spPr>
        <p:txBody>
          <a:bodyPr>
            <a:normAutofit/>
          </a:bodyPr>
          <a:lstStyle/>
          <a:p>
            <a:r>
              <a:rPr lang="tr-TR" dirty="0" err="1"/>
              <a:t>Two</a:t>
            </a:r>
            <a:r>
              <a:rPr lang="tr-TR" dirty="0"/>
              <a:t> </a:t>
            </a:r>
            <a:r>
              <a:rPr lang="tr-TR" dirty="0" err="1"/>
              <a:t>Way</a:t>
            </a:r>
            <a:r>
              <a:rPr lang="tr-TR" dirty="0"/>
              <a:t> ANOVA SPSS Örnek</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çerik Yer Tutucusu 4">
            <a:extLst>
              <a:ext uri="{FF2B5EF4-FFF2-40B4-BE49-F238E27FC236}">
                <a16:creationId xmlns:a16="http://schemas.microsoft.com/office/drawing/2014/main" id="{A8AB88C4-8548-41A1-ACAA-B9AC84419505}"/>
              </a:ext>
            </a:extLst>
          </p:cNvPr>
          <p:cNvPicPr>
            <a:picLocks noGrp="1" noChangeAspect="1"/>
          </p:cNvPicPr>
          <p:nvPr>
            <p:ph idx="1"/>
          </p:nvPr>
        </p:nvPicPr>
        <p:blipFill>
          <a:blip r:embed="rId2"/>
          <a:stretch>
            <a:fillRect/>
          </a:stretch>
        </p:blipFill>
        <p:spPr>
          <a:xfrm>
            <a:off x="8243667" y="1708108"/>
            <a:ext cx="3334073" cy="5064417"/>
          </a:xfrm>
        </p:spPr>
      </p:pic>
      <p:sp>
        <p:nvSpPr>
          <p:cNvPr id="6" name="Metin kutusu 5">
            <a:extLst>
              <a:ext uri="{FF2B5EF4-FFF2-40B4-BE49-F238E27FC236}">
                <a16:creationId xmlns:a16="http://schemas.microsoft.com/office/drawing/2014/main" id="{CE0019C9-3F62-4826-827B-8E5A0FB44DD3}"/>
              </a:ext>
            </a:extLst>
          </p:cNvPr>
          <p:cNvSpPr txBox="1"/>
          <p:nvPr/>
        </p:nvSpPr>
        <p:spPr>
          <a:xfrm>
            <a:off x="1364566" y="3581084"/>
            <a:ext cx="6091311" cy="707886"/>
          </a:xfrm>
          <a:prstGeom prst="rect">
            <a:avLst/>
          </a:prstGeom>
          <a:noFill/>
        </p:spPr>
        <p:txBody>
          <a:bodyPr wrap="square" rtlCol="0">
            <a:spAutoFit/>
          </a:bodyPr>
          <a:lstStyle/>
          <a:p>
            <a:pPr marL="285750" indent="-285750">
              <a:buFont typeface="Arial" panose="020B0604020202020204" pitchFamily="34" charset="0"/>
              <a:buChar char="•"/>
            </a:pPr>
            <a:r>
              <a:rPr lang="tr-TR" sz="2000" b="1" dirty="0">
                <a:latin typeface="+mj-lt"/>
              </a:rPr>
              <a:t>Bu tabloda ortalama, standart sapma ve örneklem sayıları incelenebilir.</a:t>
            </a:r>
          </a:p>
        </p:txBody>
      </p:sp>
    </p:spTree>
    <p:extLst>
      <p:ext uri="{BB962C8B-B14F-4D97-AF65-F5344CB8AC3E}">
        <p14:creationId xmlns:p14="http://schemas.microsoft.com/office/powerpoint/2010/main" val="14454570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DF939-1D84-45BC-B0F1-ECD30070833B}"/>
              </a:ext>
            </a:extLst>
          </p:cNvPr>
          <p:cNvSpPr>
            <a:spLocks noGrp="1"/>
          </p:cNvSpPr>
          <p:nvPr>
            <p:ph type="title"/>
          </p:nvPr>
        </p:nvSpPr>
        <p:spPr>
          <a:xfrm>
            <a:off x="1653363" y="365760"/>
            <a:ext cx="9367203" cy="1188720"/>
          </a:xfrm>
        </p:spPr>
        <p:txBody>
          <a:bodyPr>
            <a:normAutofit/>
          </a:bodyPr>
          <a:lstStyle/>
          <a:p>
            <a:r>
              <a:rPr lang="tr-TR" dirty="0" err="1"/>
              <a:t>Two</a:t>
            </a:r>
            <a:r>
              <a:rPr lang="tr-TR" dirty="0"/>
              <a:t> </a:t>
            </a:r>
            <a:r>
              <a:rPr lang="tr-TR" dirty="0" err="1"/>
              <a:t>Way</a:t>
            </a:r>
            <a:r>
              <a:rPr lang="tr-TR" dirty="0"/>
              <a:t> ANOVA SPSS Örnek</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çerik Yer Tutucusu 4">
            <a:extLst>
              <a:ext uri="{FF2B5EF4-FFF2-40B4-BE49-F238E27FC236}">
                <a16:creationId xmlns:a16="http://schemas.microsoft.com/office/drawing/2014/main" id="{F0DBA19F-113E-444E-BBB5-697B366C388B}"/>
              </a:ext>
            </a:extLst>
          </p:cNvPr>
          <p:cNvPicPr>
            <a:picLocks noGrp="1" noChangeAspect="1"/>
          </p:cNvPicPr>
          <p:nvPr>
            <p:ph idx="1"/>
          </p:nvPr>
        </p:nvPicPr>
        <p:blipFill>
          <a:blip r:embed="rId2"/>
          <a:stretch>
            <a:fillRect/>
          </a:stretch>
        </p:blipFill>
        <p:spPr>
          <a:xfrm>
            <a:off x="7244862" y="2289117"/>
            <a:ext cx="4397184" cy="2973186"/>
          </a:xfrm>
        </p:spPr>
      </p:pic>
      <p:sp>
        <p:nvSpPr>
          <p:cNvPr id="6" name="Metin kutusu 5">
            <a:extLst>
              <a:ext uri="{FF2B5EF4-FFF2-40B4-BE49-F238E27FC236}">
                <a16:creationId xmlns:a16="http://schemas.microsoft.com/office/drawing/2014/main" id="{0CBA66B3-B917-4811-A5EB-CEEB6CEC82D0}"/>
              </a:ext>
            </a:extLst>
          </p:cNvPr>
          <p:cNvSpPr txBox="1"/>
          <p:nvPr/>
        </p:nvSpPr>
        <p:spPr>
          <a:xfrm>
            <a:off x="1350498" y="3314045"/>
            <a:ext cx="5570807" cy="1938992"/>
          </a:xfrm>
          <a:prstGeom prst="rect">
            <a:avLst/>
          </a:prstGeom>
          <a:noFill/>
        </p:spPr>
        <p:txBody>
          <a:bodyPr wrap="square" rtlCol="0">
            <a:spAutoFit/>
          </a:bodyPr>
          <a:lstStyle/>
          <a:p>
            <a:pPr marL="285750" indent="-285750" algn="just">
              <a:buFont typeface="Arial" panose="020B0604020202020204" pitchFamily="34" charset="0"/>
              <a:buChar char="•"/>
            </a:pPr>
            <a:r>
              <a:rPr lang="tr-TR" sz="2000" b="1" dirty="0" err="1">
                <a:latin typeface="+mj-lt"/>
              </a:rPr>
              <a:t>Levene</a:t>
            </a:r>
            <a:r>
              <a:rPr lang="tr-TR" sz="2000" b="1" dirty="0">
                <a:latin typeface="+mj-lt"/>
              </a:rPr>
              <a:t> testi ile </a:t>
            </a:r>
            <a:r>
              <a:rPr lang="tr-TR" sz="2000" b="1" dirty="0" err="1">
                <a:latin typeface="+mj-lt"/>
              </a:rPr>
              <a:t>varyans</a:t>
            </a:r>
            <a:r>
              <a:rPr lang="tr-TR" sz="2000" b="1" dirty="0">
                <a:latin typeface="+mj-lt"/>
              </a:rPr>
              <a:t> eşitliğini kontrol ediyoruz.</a:t>
            </a:r>
          </a:p>
          <a:p>
            <a:pPr algn="just"/>
            <a:endParaRPr lang="tr-TR" sz="2000" b="1" dirty="0">
              <a:latin typeface="+mj-lt"/>
            </a:endParaRPr>
          </a:p>
          <a:p>
            <a:pPr marL="285750" indent="-285750" algn="just">
              <a:buFont typeface="Arial" panose="020B0604020202020204" pitchFamily="34" charset="0"/>
              <a:buChar char="•"/>
            </a:pPr>
            <a:r>
              <a:rPr lang="tr-TR" sz="2000" b="1" dirty="0">
                <a:latin typeface="+mj-lt"/>
              </a:rPr>
              <a:t>Eğer ‘</a:t>
            </a:r>
            <a:r>
              <a:rPr lang="tr-TR" sz="2000" b="1" dirty="0" err="1">
                <a:latin typeface="+mj-lt"/>
              </a:rPr>
              <a:t>Sig</a:t>
            </a:r>
            <a:r>
              <a:rPr lang="tr-TR" sz="2000" b="1" dirty="0">
                <a:latin typeface="+mj-lt"/>
              </a:rPr>
              <a:t>.’ değeri 0.05’ten büyük ise </a:t>
            </a:r>
            <a:r>
              <a:rPr lang="tr-TR" sz="2000" b="1" dirty="0" err="1">
                <a:latin typeface="+mj-lt"/>
              </a:rPr>
              <a:t>varyanslar</a:t>
            </a:r>
            <a:r>
              <a:rPr lang="tr-TR" sz="2000" b="1" dirty="0">
                <a:latin typeface="+mj-lt"/>
              </a:rPr>
              <a:t> eşittir değilse </a:t>
            </a:r>
            <a:r>
              <a:rPr lang="tr-TR" sz="2000" b="1" dirty="0" err="1">
                <a:latin typeface="+mj-lt"/>
              </a:rPr>
              <a:t>varyanslar</a:t>
            </a:r>
            <a:r>
              <a:rPr lang="tr-TR" sz="2000" b="1" dirty="0">
                <a:latin typeface="+mj-lt"/>
              </a:rPr>
              <a:t> eşit değildir.</a:t>
            </a:r>
          </a:p>
        </p:txBody>
      </p:sp>
    </p:spTree>
    <p:extLst>
      <p:ext uri="{BB962C8B-B14F-4D97-AF65-F5344CB8AC3E}">
        <p14:creationId xmlns:p14="http://schemas.microsoft.com/office/powerpoint/2010/main" val="26472689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DF939-1D84-45BC-B0F1-ECD30070833B}"/>
              </a:ext>
            </a:extLst>
          </p:cNvPr>
          <p:cNvSpPr>
            <a:spLocks noGrp="1"/>
          </p:cNvSpPr>
          <p:nvPr>
            <p:ph type="title"/>
          </p:nvPr>
        </p:nvSpPr>
        <p:spPr>
          <a:xfrm>
            <a:off x="1653363" y="365760"/>
            <a:ext cx="9367203" cy="1188720"/>
          </a:xfrm>
        </p:spPr>
        <p:txBody>
          <a:bodyPr>
            <a:normAutofit/>
          </a:bodyPr>
          <a:lstStyle/>
          <a:p>
            <a:r>
              <a:rPr lang="tr-TR" dirty="0" err="1"/>
              <a:t>Two</a:t>
            </a:r>
            <a:r>
              <a:rPr lang="tr-TR" dirty="0"/>
              <a:t> </a:t>
            </a:r>
            <a:r>
              <a:rPr lang="tr-TR" dirty="0" err="1"/>
              <a:t>Way</a:t>
            </a:r>
            <a:r>
              <a:rPr lang="tr-TR" dirty="0"/>
              <a:t> ANOVA SPSS Örnek</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çerik Yer Tutucusu 4">
            <a:extLst>
              <a:ext uri="{FF2B5EF4-FFF2-40B4-BE49-F238E27FC236}">
                <a16:creationId xmlns:a16="http://schemas.microsoft.com/office/drawing/2014/main" id="{0B1D9CDB-A144-4241-9C8B-6AA4CA61604D}"/>
              </a:ext>
            </a:extLst>
          </p:cNvPr>
          <p:cNvPicPr>
            <a:picLocks noGrp="1" noChangeAspect="1"/>
          </p:cNvPicPr>
          <p:nvPr>
            <p:ph idx="1"/>
          </p:nvPr>
        </p:nvPicPr>
        <p:blipFill>
          <a:blip r:embed="rId2"/>
          <a:stretch>
            <a:fillRect/>
          </a:stretch>
        </p:blipFill>
        <p:spPr>
          <a:xfrm>
            <a:off x="6096000" y="2152358"/>
            <a:ext cx="5850269" cy="3137095"/>
          </a:xfrm>
        </p:spPr>
      </p:pic>
      <p:sp>
        <p:nvSpPr>
          <p:cNvPr id="6" name="Metin kutusu 5">
            <a:extLst>
              <a:ext uri="{FF2B5EF4-FFF2-40B4-BE49-F238E27FC236}">
                <a16:creationId xmlns:a16="http://schemas.microsoft.com/office/drawing/2014/main" id="{D2B9F44E-6788-478B-8315-175C39524D37}"/>
              </a:ext>
            </a:extLst>
          </p:cNvPr>
          <p:cNvSpPr txBox="1"/>
          <p:nvPr/>
        </p:nvSpPr>
        <p:spPr>
          <a:xfrm>
            <a:off x="1109457" y="2152358"/>
            <a:ext cx="4740812" cy="3724096"/>
          </a:xfrm>
          <a:prstGeom prst="rect">
            <a:avLst/>
          </a:prstGeom>
          <a:noFill/>
        </p:spPr>
        <p:txBody>
          <a:bodyPr wrap="square" rtlCol="0">
            <a:spAutoFit/>
          </a:bodyPr>
          <a:lstStyle/>
          <a:p>
            <a:pPr marL="285750" indent="-285750" algn="just">
              <a:buFont typeface="Arial" panose="020B0604020202020204" pitchFamily="34" charset="0"/>
              <a:buChar char="•"/>
            </a:pPr>
            <a:r>
              <a:rPr lang="tr-TR" sz="2000" b="1" dirty="0">
                <a:latin typeface="+mj-lt"/>
              </a:rPr>
              <a:t>‘</a:t>
            </a:r>
            <a:r>
              <a:rPr lang="tr-TR" sz="2000" b="1" dirty="0" err="1">
                <a:latin typeface="+mj-lt"/>
              </a:rPr>
              <a:t>Day</a:t>
            </a:r>
            <a:r>
              <a:rPr lang="tr-TR" sz="2000" b="1" dirty="0">
                <a:latin typeface="+mj-lt"/>
              </a:rPr>
              <a:t>’ ve ‘</a:t>
            </a:r>
            <a:r>
              <a:rPr lang="tr-TR" sz="2000" b="1" dirty="0" err="1">
                <a:latin typeface="+mj-lt"/>
              </a:rPr>
              <a:t>section</a:t>
            </a:r>
            <a:r>
              <a:rPr lang="tr-TR" sz="2000" b="1" dirty="0">
                <a:latin typeface="+mj-lt"/>
              </a:rPr>
              <a:t>’ satırları reklam tıklanma üzerindeki etkisini  gösterir.</a:t>
            </a:r>
          </a:p>
          <a:p>
            <a:pPr algn="just"/>
            <a:endParaRPr lang="tr-TR" dirty="0"/>
          </a:p>
          <a:p>
            <a:pPr marL="285750" indent="-285750" algn="just">
              <a:buFont typeface="Arial" panose="020B0604020202020204" pitchFamily="34" charset="0"/>
              <a:buChar char="•"/>
            </a:pPr>
            <a:r>
              <a:rPr lang="tr-TR" sz="2000" b="1" dirty="0">
                <a:latin typeface="+mj-lt"/>
              </a:rPr>
              <a:t>Bu satırlardaki ‘</a:t>
            </a:r>
            <a:r>
              <a:rPr lang="tr-TR" sz="2000" b="1" dirty="0" err="1">
                <a:latin typeface="+mj-lt"/>
              </a:rPr>
              <a:t>Sig</a:t>
            </a:r>
            <a:r>
              <a:rPr lang="tr-TR" sz="2000" b="1" dirty="0">
                <a:latin typeface="+mj-lt"/>
              </a:rPr>
              <a:t>.’ değeri 0.05 ten büyükse </a:t>
            </a:r>
            <a:r>
              <a:rPr lang="tr-TR" sz="2000" b="1" dirty="0">
                <a:effectLst/>
                <a:latin typeface="+mj-lt"/>
                <a:ea typeface="Calibri" panose="020F0502020204030204" pitchFamily="34" charset="0"/>
                <a:cs typeface="Times New Roman" panose="02020603050405020304" pitchFamily="18" charset="0"/>
              </a:rPr>
              <a:t>H</a:t>
            </a:r>
            <a:r>
              <a:rPr lang="tr-TR" sz="2000" b="1" baseline="-25000" dirty="0">
                <a:effectLst/>
                <a:latin typeface="+mj-lt"/>
                <a:ea typeface="Calibri" panose="020F0502020204030204" pitchFamily="34" charset="0"/>
                <a:cs typeface="Times New Roman" panose="02020603050405020304" pitchFamily="18" charset="0"/>
              </a:rPr>
              <a:t>0</a:t>
            </a:r>
            <a:r>
              <a:rPr lang="tr-TR" sz="2000" b="1" dirty="0">
                <a:effectLst/>
                <a:latin typeface="+mj-lt"/>
                <a:ea typeface="Calibri" panose="020F0502020204030204" pitchFamily="34" charset="0"/>
                <a:cs typeface="Times New Roman" panose="02020603050405020304" pitchFamily="18" charset="0"/>
              </a:rPr>
              <a:t> kabul edilir fakat en az biri büyük değilse H</a:t>
            </a:r>
            <a:r>
              <a:rPr lang="tr-TR" sz="2000" b="1" baseline="-25000" dirty="0">
                <a:effectLst/>
                <a:latin typeface="+mj-lt"/>
                <a:ea typeface="Calibri" panose="020F0502020204030204" pitchFamily="34" charset="0"/>
                <a:cs typeface="Times New Roman" panose="02020603050405020304" pitchFamily="18" charset="0"/>
              </a:rPr>
              <a:t>0</a:t>
            </a:r>
            <a:r>
              <a:rPr lang="tr-TR" sz="2000" b="1" dirty="0">
                <a:effectLst/>
                <a:latin typeface="+mj-lt"/>
                <a:ea typeface="Calibri" panose="020F0502020204030204" pitchFamily="34" charset="0"/>
                <a:cs typeface="Times New Roman" panose="02020603050405020304" pitchFamily="18" charset="0"/>
              </a:rPr>
              <a:t> reddedilir.</a:t>
            </a:r>
          </a:p>
          <a:p>
            <a:pPr marL="285750" indent="-285750" algn="just">
              <a:buFont typeface="Arial" panose="020B0604020202020204" pitchFamily="34" charset="0"/>
              <a:buChar char="•"/>
            </a:pPr>
            <a:endParaRPr lang="tr-TR" sz="2000" b="1" dirty="0">
              <a:latin typeface="+mj-lt"/>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tr-TR" sz="2000" b="1" dirty="0">
                <a:effectLst/>
                <a:latin typeface="+mj-lt"/>
                <a:ea typeface="Calibri" panose="020F0502020204030204" pitchFamily="34" charset="0"/>
                <a:cs typeface="Times New Roman" panose="02020603050405020304" pitchFamily="18" charset="0"/>
              </a:rPr>
              <a:t>Burada ‘</a:t>
            </a:r>
            <a:r>
              <a:rPr lang="tr-TR" sz="2000" b="1" dirty="0" err="1">
                <a:effectLst/>
                <a:latin typeface="+mj-lt"/>
                <a:ea typeface="Calibri" panose="020F0502020204030204" pitchFamily="34" charset="0"/>
                <a:cs typeface="Times New Roman" panose="02020603050405020304" pitchFamily="18" charset="0"/>
              </a:rPr>
              <a:t>Sig</a:t>
            </a:r>
            <a:r>
              <a:rPr lang="tr-TR" sz="2000" b="1" dirty="0">
                <a:effectLst/>
                <a:latin typeface="+mj-lt"/>
                <a:ea typeface="Calibri" panose="020F0502020204030204" pitchFamily="34" charset="0"/>
                <a:cs typeface="Times New Roman" panose="02020603050405020304" pitchFamily="18" charset="0"/>
              </a:rPr>
              <a:t>.’ değerleri 0.05’ten kü</a:t>
            </a:r>
            <a:r>
              <a:rPr lang="tr-TR" sz="2000" b="1" dirty="0">
                <a:latin typeface="+mj-lt"/>
                <a:ea typeface="Calibri" panose="020F0502020204030204" pitchFamily="34" charset="0"/>
                <a:cs typeface="Times New Roman" panose="02020603050405020304" pitchFamily="18" charset="0"/>
              </a:rPr>
              <a:t>çüktür.</a:t>
            </a:r>
            <a:endParaRPr lang="tr-TR" sz="2000" b="1" dirty="0">
              <a:effectLst/>
              <a:latin typeface="+mj-lt"/>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endParaRPr lang="tr-TR" sz="2000" b="1" dirty="0">
              <a:latin typeface="+mj-lt"/>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tr-TR" sz="2000" b="1" dirty="0">
                <a:effectLst/>
                <a:latin typeface="+mj-lt"/>
                <a:ea typeface="Calibri" panose="020F0502020204030204" pitchFamily="34" charset="0"/>
                <a:cs typeface="Times New Roman" panose="02020603050405020304" pitchFamily="18" charset="0"/>
              </a:rPr>
              <a:t>Bu yüzden Post Hoc testi yapılır.</a:t>
            </a:r>
          </a:p>
          <a:p>
            <a:pPr marL="285750" indent="-285750" algn="just">
              <a:buFont typeface="Arial" panose="020B0604020202020204" pitchFamily="34" charset="0"/>
              <a:buChar char="•"/>
            </a:pPr>
            <a:endParaRPr lang="tr-TR" dirty="0"/>
          </a:p>
        </p:txBody>
      </p:sp>
    </p:spTree>
    <p:extLst>
      <p:ext uri="{BB962C8B-B14F-4D97-AF65-F5344CB8AC3E}">
        <p14:creationId xmlns:p14="http://schemas.microsoft.com/office/powerpoint/2010/main" val="27614300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DF939-1D84-45BC-B0F1-ECD30070833B}"/>
              </a:ext>
            </a:extLst>
          </p:cNvPr>
          <p:cNvSpPr>
            <a:spLocks noGrp="1"/>
          </p:cNvSpPr>
          <p:nvPr>
            <p:ph type="title"/>
          </p:nvPr>
        </p:nvSpPr>
        <p:spPr>
          <a:xfrm>
            <a:off x="1653363" y="365760"/>
            <a:ext cx="9367203" cy="1188720"/>
          </a:xfrm>
        </p:spPr>
        <p:txBody>
          <a:bodyPr>
            <a:normAutofit/>
          </a:bodyPr>
          <a:lstStyle/>
          <a:p>
            <a:r>
              <a:rPr lang="tr-TR" dirty="0" err="1"/>
              <a:t>Two</a:t>
            </a:r>
            <a:r>
              <a:rPr lang="tr-TR" dirty="0"/>
              <a:t> </a:t>
            </a:r>
            <a:r>
              <a:rPr lang="tr-TR" dirty="0" err="1"/>
              <a:t>Way</a:t>
            </a:r>
            <a:r>
              <a:rPr lang="tr-TR" dirty="0"/>
              <a:t> ANOVA SPSS Örnek</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çerik Yer Tutucusu 4">
            <a:extLst>
              <a:ext uri="{FF2B5EF4-FFF2-40B4-BE49-F238E27FC236}">
                <a16:creationId xmlns:a16="http://schemas.microsoft.com/office/drawing/2014/main" id="{0A2A71E8-3597-4577-BE1A-CD0665E36A0A}"/>
              </a:ext>
            </a:extLst>
          </p:cNvPr>
          <p:cNvPicPr>
            <a:picLocks noGrp="1" noChangeAspect="1"/>
          </p:cNvPicPr>
          <p:nvPr>
            <p:ph idx="1"/>
          </p:nvPr>
        </p:nvPicPr>
        <p:blipFill>
          <a:blip r:embed="rId2"/>
          <a:stretch>
            <a:fillRect/>
          </a:stretch>
        </p:blipFill>
        <p:spPr>
          <a:xfrm>
            <a:off x="7552164" y="1920240"/>
            <a:ext cx="4236772" cy="4041775"/>
          </a:xfrm>
        </p:spPr>
      </p:pic>
      <p:sp>
        <p:nvSpPr>
          <p:cNvPr id="6" name="Metin kutusu 5">
            <a:extLst>
              <a:ext uri="{FF2B5EF4-FFF2-40B4-BE49-F238E27FC236}">
                <a16:creationId xmlns:a16="http://schemas.microsoft.com/office/drawing/2014/main" id="{8F6C708D-0FFF-4783-8B57-2D1FFB12DA9B}"/>
              </a:ext>
            </a:extLst>
          </p:cNvPr>
          <p:cNvSpPr txBox="1"/>
          <p:nvPr/>
        </p:nvSpPr>
        <p:spPr>
          <a:xfrm>
            <a:off x="1491175" y="1920240"/>
            <a:ext cx="5657925" cy="4708981"/>
          </a:xfrm>
          <a:prstGeom prst="rect">
            <a:avLst/>
          </a:prstGeom>
          <a:noFill/>
        </p:spPr>
        <p:txBody>
          <a:bodyPr wrap="square" rtlCol="0">
            <a:spAutoFit/>
          </a:bodyPr>
          <a:lstStyle/>
          <a:p>
            <a:pPr marL="285750" indent="-285750" algn="just">
              <a:buFont typeface="Arial" panose="020B0604020202020204" pitchFamily="34" charset="0"/>
              <a:buChar char="•"/>
            </a:pPr>
            <a:r>
              <a:rPr lang="tr-TR" sz="2000" b="1" dirty="0">
                <a:latin typeface="+mj-lt"/>
              </a:rPr>
              <a:t>Post Hoc testi değişikliklerin hangi gruplar arasında olduğunu tespit etmek için yapılır.</a:t>
            </a:r>
          </a:p>
          <a:p>
            <a:pPr algn="just"/>
            <a:endParaRPr lang="tr-TR" sz="2000" b="1" dirty="0">
              <a:latin typeface="+mj-lt"/>
            </a:endParaRPr>
          </a:p>
          <a:p>
            <a:pPr marL="285750" indent="-285750" algn="just">
              <a:buFont typeface="Arial" panose="020B0604020202020204" pitchFamily="34" charset="0"/>
              <a:buChar char="•"/>
            </a:pPr>
            <a:r>
              <a:rPr lang="tr-TR" sz="2000" b="1" dirty="0">
                <a:latin typeface="+mj-lt"/>
              </a:rPr>
              <a:t>Bunun için ‘</a:t>
            </a:r>
            <a:r>
              <a:rPr lang="tr-TR" sz="2000" b="1" dirty="0" err="1">
                <a:latin typeface="+mj-lt"/>
              </a:rPr>
              <a:t>Univarite</a:t>
            </a:r>
            <a:r>
              <a:rPr lang="tr-TR" sz="2000" b="1" dirty="0">
                <a:latin typeface="+mj-lt"/>
              </a:rPr>
              <a:t>’ ekranındaki Post Hoc butonu seçilir ve yandaki pencere görülür.</a:t>
            </a:r>
          </a:p>
          <a:p>
            <a:pPr marL="285750" indent="-285750" algn="just">
              <a:buFont typeface="Arial" panose="020B0604020202020204" pitchFamily="34" charset="0"/>
              <a:buChar char="•"/>
            </a:pPr>
            <a:endParaRPr lang="tr-TR" sz="2000" b="1" dirty="0">
              <a:latin typeface="+mj-lt"/>
            </a:endParaRPr>
          </a:p>
          <a:p>
            <a:pPr marL="285750" indent="-285750" algn="just">
              <a:buFont typeface="Arial" panose="020B0604020202020204" pitchFamily="34" charset="0"/>
              <a:buChar char="•"/>
            </a:pPr>
            <a:r>
              <a:rPr lang="tr-TR" sz="2000" b="1" dirty="0">
                <a:latin typeface="+mj-lt"/>
              </a:rPr>
              <a:t>‘</a:t>
            </a:r>
            <a:r>
              <a:rPr lang="tr-TR" sz="2000" b="1" dirty="0" err="1">
                <a:latin typeface="+mj-lt"/>
              </a:rPr>
              <a:t>Factor</a:t>
            </a:r>
            <a:r>
              <a:rPr lang="tr-TR" sz="2000" b="1" dirty="0">
                <a:latin typeface="+mj-lt"/>
              </a:rPr>
              <a:t>(s)’ kısmındaki değişken(</a:t>
            </a:r>
            <a:r>
              <a:rPr lang="tr-TR" sz="2000" b="1" dirty="0" err="1">
                <a:latin typeface="+mj-lt"/>
              </a:rPr>
              <a:t>ler</a:t>
            </a:r>
            <a:r>
              <a:rPr lang="tr-TR" sz="2000" b="1" dirty="0">
                <a:latin typeface="+mj-lt"/>
              </a:rPr>
              <a:t>)den hangisine bu test uygulanacaksa ‘Post Hoc </a:t>
            </a:r>
            <a:r>
              <a:rPr lang="tr-TR" sz="2000" b="1" dirty="0" err="1">
                <a:latin typeface="+mj-lt"/>
              </a:rPr>
              <a:t>Tests</a:t>
            </a:r>
            <a:r>
              <a:rPr lang="tr-TR" sz="2000" b="1" dirty="0">
                <a:latin typeface="+mj-lt"/>
              </a:rPr>
              <a:t> </a:t>
            </a:r>
            <a:r>
              <a:rPr lang="tr-TR" sz="2000" b="1" dirty="0" err="1">
                <a:latin typeface="+mj-lt"/>
              </a:rPr>
              <a:t>for</a:t>
            </a:r>
            <a:r>
              <a:rPr lang="tr-TR" sz="2000" b="1" dirty="0">
                <a:latin typeface="+mj-lt"/>
              </a:rPr>
              <a:t>:’ kısmına aktarılır.</a:t>
            </a:r>
          </a:p>
          <a:p>
            <a:pPr marL="285750" indent="-285750" algn="just">
              <a:buFont typeface="Arial" panose="020B0604020202020204" pitchFamily="34" charset="0"/>
              <a:buChar char="•"/>
            </a:pPr>
            <a:endParaRPr lang="tr-TR" sz="2000" b="1" dirty="0">
              <a:latin typeface="+mj-lt"/>
            </a:endParaRPr>
          </a:p>
          <a:p>
            <a:pPr marL="285750" indent="-285750" algn="just">
              <a:buFont typeface="Arial" panose="020B0604020202020204" pitchFamily="34" charset="0"/>
              <a:buChar char="•"/>
            </a:pPr>
            <a:r>
              <a:rPr lang="tr-TR" sz="2000" b="1" dirty="0" err="1">
                <a:latin typeface="+mj-lt"/>
              </a:rPr>
              <a:t>Varyansları</a:t>
            </a:r>
            <a:r>
              <a:rPr lang="tr-TR" sz="2000" b="1" dirty="0">
                <a:latin typeface="+mj-lt"/>
              </a:rPr>
              <a:t> eşit olup olmamasına göre sonuçlarına bakılacak testler seçilir ve ‘</a:t>
            </a:r>
            <a:r>
              <a:rPr lang="tr-TR" sz="2000" b="1" dirty="0" err="1">
                <a:latin typeface="+mj-lt"/>
              </a:rPr>
              <a:t>Continue</a:t>
            </a:r>
            <a:r>
              <a:rPr lang="tr-TR" sz="2000" b="1" dirty="0">
                <a:latin typeface="+mj-lt"/>
              </a:rPr>
              <a:t>’ butonuna basılarak </a:t>
            </a:r>
            <a:r>
              <a:rPr lang="tr-TR" sz="2000" b="1" dirty="0" err="1">
                <a:latin typeface="+mj-lt"/>
              </a:rPr>
              <a:t>Univarite</a:t>
            </a:r>
            <a:r>
              <a:rPr lang="tr-TR" sz="2000" b="1" dirty="0">
                <a:latin typeface="+mj-lt"/>
              </a:rPr>
              <a:t> penceresine dönülür.</a:t>
            </a:r>
          </a:p>
          <a:p>
            <a:pPr marL="285750" indent="-285750" algn="just">
              <a:buFont typeface="Arial" panose="020B0604020202020204" pitchFamily="34" charset="0"/>
              <a:buChar char="•"/>
            </a:pPr>
            <a:endParaRPr lang="tr-TR" sz="2000" b="1" dirty="0">
              <a:latin typeface="+mj-lt"/>
            </a:endParaRPr>
          </a:p>
        </p:txBody>
      </p:sp>
    </p:spTree>
    <p:extLst>
      <p:ext uri="{BB962C8B-B14F-4D97-AF65-F5344CB8AC3E}">
        <p14:creationId xmlns:p14="http://schemas.microsoft.com/office/powerpoint/2010/main" val="7123793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DF939-1D84-45BC-B0F1-ECD30070833B}"/>
              </a:ext>
            </a:extLst>
          </p:cNvPr>
          <p:cNvSpPr>
            <a:spLocks noGrp="1"/>
          </p:cNvSpPr>
          <p:nvPr>
            <p:ph type="title"/>
          </p:nvPr>
        </p:nvSpPr>
        <p:spPr>
          <a:xfrm>
            <a:off x="1653363" y="365760"/>
            <a:ext cx="9367203" cy="1188720"/>
          </a:xfrm>
        </p:spPr>
        <p:txBody>
          <a:bodyPr>
            <a:normAutofit/>
          </a:bodyPr>
          <a:lstStyle/>
          <a:p>
            <a:r>
              <a:rPr lang="tr-TR" dirty="0" err="1"/>
              <a:t>Two</a:t>
            </a:r>
            <a:r>
              <a:rPr lang="tr-TR" dirty="0"/>
              <a:t> </a:t>
            </a:r>
            <a:r>
              <a:rPr lang="tr-TR" dirty="0" err="1"/>
              <a:t>Way</a:t>
            </a:r>
            <a:r>
              <a:rPr lang="tr-TR" dirty="0"/>
              <a:t> ANOVA SPSS Örnek</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çerik Yer Tutucusu 4">
            <a:extLst>
              <a:ext uri="{FF2B5EF4-FFF2-40B4-BE49-F238E27FC236}">
                <a16:creationId xmlns:a16="http://schemas.microsoft.com/office/drawing/2014/main" id="{110E5F79-D8BF-44A7-80C8-C011FC378BBC}"/>
              </a:ext>
            </a:extLst>
          </p:cNvPr>
          <p:cNvPicPr>
            <a:picLocks noGrp="1" noChangeAspect="1"/>
          </p:cNvPicPr>
          <p:nvPr>
            <p:ph idx="1"/>
          </p:nvPr>
        </p:nvPicPr>
        <p:blipFill>
          <a:blip r:embed="rId2"/>
          <a:stretch>
            <a:fillRect/>
          </a:stretch>
        </p:blipFill>
        <p:spPr>
          <a:xfrm>
            <a:off x="6209736" y="2328232"/>
            <a:ext cx="5458587" cy="3019846"/>
          </a:xfrm>
        </p:spPr>
      </p:pic>
      <p:sp>
        <p:nvSpPr>
          <p:cNvPr id="6" name="Metin kutusu 5">
            <a:extLst>
              <a:ext uri="{FF2B5EF4-FFF2-40B4-BE49-F238E27FC236}">
                <a16:creationId xmlns:a16="http://schemas.microsoft.com/office/drawing/2014/main" id="{A9F714F9-F44D-4883-B7C3-F03020D789F6}"/>
              </a:ext>
            </a:extLst>
          </p:cNvPr>
          <p:cNvSpPr txBox="1"/>
          <p:nvPr/>
        </p:nvSpPr>
        <p:spPr>
          <a:xfrm>
            <a:off x="1294228" y="1983545"/>
            <a:ext cx="4688037" cy="3785652"/>
          </a:xfrm>
          <a:prstGeom prst="rect">
            <a:avLst/>
          </a:prstGeom>
          <a:noFill/>
        </p:spPr>
        <p:txBody>
          <a:bodyPr wrap="square" rtlCol="0">
            <a:spAutoFit/>
          </a:bodyPr>
          <a:lstStyle/>
          <a:p>
            <a:pPr marL="285750" indent="-285750">
              <a:buFont typeface="Arial" panose="020B0604020202020204" pitchFamily="34" charset="0"/>
              <a:buChar char="•"/>
            </a:pPr>
            <a:r>
              <a:rPr lang="tr-TR" sz="2000" b="1" dirty="0">
                <a:latin typeface="+mj-lt"/>
              </a:rPr>
              <a:t>‘</a:t>
            </a:r>
            <a:r>
              <a:rPr lang="tr-TR" sz="2000" b="1" dirty="0" err="1">
                <a:latin typeface="+mj-lt"/>
              </a:rPr>
              <a:t>Mean</a:t>
            </a:r>
            <a:r>
              <a:rPr lang="tr-TR" sz="2000" b="1" dirty="0">
                <a:latin typeface="+mj-lt"/>
              </a:rPr>
              <a:t> </a:t>
            </a:r>
            <a:r>
              <a:rPr lang="tr-TR" sz="2000" b="1" dirty="0" err="1">
                <a:latin typeface="+mj-lt"/>
              </a:rPr>
              <a:t>Difference</a:t>
            </a:r>
            <a:r>
              <a:rPr lang="tr-TR" sz="2000" b="1" dirty="0">
                <a:latin typeface="+mj-lt"/>
              </a:rPr>
              <a:t>’ sütunundaki değerlere bakılırsa aralarında * olan gruplar arasında bir farkın olduğu söylenebilir.</a:t>
            </a:r>
          </a:p>
          <a:p>
            <a:pPr marL="285750" indent="-285750">
              <a:buFont typeface="Arial" panose="020B0604020202020204" pitchFamily="34" charset="0"/>
              <a:buChar char="•"/>
            </a:pPr>
            <a:endParaRPr lang="tr-TR" sz="2000" b="1" dirty="0">
              <a:latin typeface="+mj-lt"/>
            </a:endParaRPr>
          </a:p>
          <a:p>
            <a:pPr marL="285750" indent="-285750">
              <a:buFont typeface="Arial" panose="020B0604020202020204" pitchFamily="34" charset="0"/>
              <a:buChar char="•"/>
            </a:pPr>
            <a:r>
              <a:rPr lang="tr-TR" sz="2000" b="1" dirty="0">
                <a:latin typeface="+mj-lt"/>
              </a:rPr>
              <a:t>‘</a:t>
            </a:r>
            <a:r>
              <a:rPr lang="tr-TR" sz="2000" b="1" dirty="0" err="1">
                <a:latin typeface="+mj-lt"/>
              </a:rPr>
              <a:t>Sig</a:t>
            </a:r>
            <a:r>
              <a:rPr lang="tr-TR" sz="2000" b="1" dirty="0">
                <a:latin typeface="+mj-lt"/>
              </a:rPr>
              <a:t> ’ değerine bakılarak ikili karşılaştırmalarda aynı etkiye mi yoksa farklı etkiye mi sahip olduklarını görürüz.</a:t>
            </a:r>
          </a:p>
          <a:p>
            <a:pPr marL="285750" indent="-285750">
              <a:buFont typeface="Arial" panose="020B0604020202020204" pitchFamily="34" charset="0"/>
              <a:buChar char="•"/>
            </a:pPr>
            <a:endParaRPr lang="tr-TR" sz="2000" b="1" dirty="0">
              <a:latin typeface="+mj-lt"/>
            </a:endParaRPr>
          </a:p>
          <a:p>
            <a:pPr marL="285750" indent="-285750">
              <a:buFont typeface="Arial" panose="020B0604020202020204" pitchFamily="34" charset="0"/>
              <a:buChar char="•"/>
            </a:pPr>
            <a:r>
              <a:rPr lang="tr-TR" sz="2000" b="1" dirty="0">
                <a:latin typeface="+mj-lt"/>
              </a:rPr>
              <a:t>Aynı etki için </a:t>
            </a:r>
            <a:r>
              <a:rPr lang="tr-TR" sz="2000" b="1" dirty="0" err="1">
                <a:latin typeface="+mj-lt"/>
              </a:rPr>
              <a:t>Sig</a:t>
            </a:r>
            <a:r>
              <a:rPr lang="tr-TR" sz="2000" b="1" dirty="0">
                <a:latin typeface="+mj-lt"/>
              </a:rPr>
              <a:t>.&gt;0.05</a:t>
            </a:r>
          </a:p>
          <a:p>
            <a:r>
              <a:rPr lang="tr-TR" sz="2000" b="1" dirty="0">
                <a:latin typeface="+mj-lt"/>
              </a:rPr>
              <a:t>    Farklı etki için </a:t>
            </a:r>
            <a:r>
              <a:rPr lang="tr-TR" sz="2000" b="1" dirty="0" err="1">
                <a:latin typeface="+mj-lt"/>
              </a:rPr>
              <a:t>Sig</a:t>
            </a:r>
            <a:r>
              <a:rPr lang="tr-TR" sz="2000" b="1" dirty="0">
                <a:latin typeface="+mj-lt"/>
              </a:rPr>
              <a:t>.&lt;0.05</a:t>
            </a:r>
          </a:p>
        </p:txBody>
      </p:sp>
    </p:spTree>
    <p:extLst>
      <p:ext uri="{BB962C8B-B14F-4D97-AF65-F5344CB8AC3E}">
        <p14:creationId xmlns:p14="http://schemas.microsoft.com/office/powerpoint/2010/main" val="2373746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8DF939-1D84-45BC-B0F1-ECD30070833B}"/>
              </a:ext>
            </a:extLst>
          </p:cNvPr>
          <p:cNvSpPr>
            <a:spLocks noGrp="1"/>
          </p:cNvSpPr>
          <p:nvPr>
            <p:ph type="title"/>
          </p:nvPr>
        </p:nvSpPr>
        <p:spPr>
          <a:xfrm>
            <a:off x="1653363" y="365760"/>
            <a:ext cx="9367203" cy="1188720"/>
          </a:xfrm>
        </p:spPr>
        <p:txBody>
          <a:bodyPr>
            <a:normAutofit/>
          </a:bodyPr>
          <a:lstStyle/>
          <a:p>
            <a:r>
              <a:rPr lang="tr-TR" dirty="0" err="1"/>
              <a:t>Two</a:t>
            </a:r>
            <a:r>
              <a:rPr lang="tr-TR" dirty="0"/>
              <a:t> </a:t>
            </a:r>
            <a:r>
              <a:rPr lang="tr-TR" dirty="0" err="1"/>
              <a:t>Way</a:t>
            </a:r>
            <a:r>
              <a:rPr lang="tr-TR" dirty="0"/>
              <a:t> ANOVA SPSS Örnek</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çerik Yer Tutucusu 4">
            <a:extLst>
              <a:ext uri="{FF2B5EF4-FFF2-40B4-BE49-F238E27FC236}">
                <a16:creationId xmlns:a16="http://schemas.microsoft.com/office/drawing/2014/main" id="{E1B240FE-2D1D-418D-93C6-0D567F98C450}"/>
              </a:ext>
            </a:extLst>
          </p:cNvPr>
          <p:cNvPicPr>
            <a:picLocks noGrp="1" noChangeAspect="1"/>
          </p:cNvPicPr>
          <p:nvPr>
            <p:ph idx="1"/>
          </p:nvPr>
        </p:nvPicPr>
        <p:blipFill>
          <a:blip r:embed="rId2"/>
          <a:stretch>
            <a:fillRect/>
          </a:stretch>
        </p:blipFill>
        <p:spPr>
          <a:xfrm>
            <a:off x="8579668" y="2145328"/>
            <a:ext cx="2800741" cy="3286584"/>
          </a:xfrm>
        </p:spPr>
      </p:pic>
      <p:sp>
        <p:nvSpPr>
          <p:cNvPr id="6" name="Metin kutusu 5">
            <a:extLst>
              <a:ext uri="{FF2B5EF4-FFF2-40B4-BE49-F238E27FC236}">
                <a16:creationId xmlns:a16="http://schemas.microsoft.com/office/drawing/2014/main" id="{4B4BA2D2-6FAF-4AB6-9185-DB29DD3F1B35}"/>
              </a:ext>
            </a:extLst>
          </p:cNvPr>
          <p:cNvSpPr txBox="1"/>
          <p:nvPr/>
        </p:nvSpPr>
        <p:spPr>
          <a:xfrm>
            <a:off x="1533378" y="1997612"/>
            <a:ext cx="6583680" cy="1938992"/>
          </a:xfrm>
          <a:prstGeom prst="rect">
            <a:avLst/>
          </a:prstGeom>
          <a:noFill/>
        </p:spPr>
        <p:txBody>
          <a:bodyPr wrap="square" rtlCol="0">
            <a:spAutoFit/>
          </a:bodyPr>
          <a:lstStyle/>
          <a:p>
            <a:pPr marL="285750" indent="-285750" algn="just">
              <a:buFont typeface="Arial" panose="020B0604020202020204" pitchFamily="34" charset="0"/>
              <a:buChar char="•"/>
            </a:pPr>
            <a:r>
              <a:rPr lang="tr-TR" sz="2000" b="1" dirty="0">
                <a:latin typeface="+mj-lt"/>
              </a:rPr>
              <a:t>Homojen alt küme tabloları, hangi grupların aynı ortalamaya sahip olduğunu ve hangisinin farklı ortalamaya sahip olduğunu gösterir. </a:t>
            </a:r>
          </a:p>
          <a:p>
            <a:pPr marL="285750" indent="-285750" algn="just">
              <a:buFont typeface="Arial" panose="020B0604020202020204" pitchFamily="34" charset="0"/>
              <a:buChar char="•"/>
            </a:pPr>
            <a:endParaRPr lang="tr-TR" sz="2000" b="1" dirty="0">
              <a:latin typeface="+mj-lt"/>
            </a:endParaRPr>
          </a:p>
          <a:p>
            <a:pPr marL="285750" indent="-285750" algn="just">
              <a:buFont typeface="Arial" panose="020B0604020202020204" pitchFamily="34" charset="0"/>
              <a:buChar char="•"/>
            </a:pPr>
            <a:r>
              <a:rPr lang="tr-TR" sz="2000" b="1" dirty="0">
                <a:latin typeface="+mj-lt"/>
              </a:rPr>
              <a:t>Bu tabloda News ve Business aynı ortalamaya sahip, Sports farklı ortalamaya sahiptir.</a:t>
            </a:r>
          </a:p>
        </p:txBody>
      </p:sp>
    </p:spTree>
    <p:extLst>
      <p:ext uri="{BB962C8B-B14F-4D97-AF65-F5344CB8AC3E}">
        <p14:creationId xmlns:p14="http://schemas.microsoft.com/office/powerpoint/2010/main" val="1684815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635254-85ED-4DB3-9437-77B5AC267DA0}"/>
              </a:ext>
            </a:extLst>
          </p:cNvPr>
          <p:cNvSpPr>
            <a:spLocks noGrp="1"/>
          </p:cNvSpPr>
          <p:nvPr>
            <p:ph type="title"/>
          </p:nvPr>
        </p:nvSpPr>
        <p:spPr>
          <a:xfrm>
            <a:off x="1653363" y="365760"/>
            <a:ext cx="9367203" cy="1188720"/>
          </a:xfrm>
        </p:spPr>
        <p:txBody>
          <a:bodyPr>
            <a:normAutofit/>
          </a:bodyPr>
          <a:lstStyle/>
          <a:p>
            <a:r>
              <a:rPr lang="tr-TR" dirty="0"/>
              <a:t>Örnek: ANOVA</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4EDCEE40-5FEA-45D5-BF63-5E43DFEB27C1}"/>
              </a:ext>
            </a:extLst>
          </p:cNvPr>
          <p:cNvSpPr>
            <a:spLocks noGrp="1"/>
          </p:cNvSpPr>
          <p:nvPr>
            <p:ph idx="1"/>
          </p:nvPr>
        </p:nvSpPr>
        <p:spPr>
          <a:xfrm>
            <a:off x="1653363" y="2176272"/>
            <a:ext cx="9367204" cy="4041648"/>
          </a:xfrm>
        </p:spPr>
        <p:txBody>
          <a:bodyPr anchor="t">
            <a:normAutofit/>
          </a:bodyPr>
          <a:lstStyle/>
          <a:p>
            <a:pPr algn="just"/>
            <a:r>
              <a:rPr lang="tr-TR" sz="2000" b="1" dirty="0">
                <a:latin typeface="+mj-lt"/>
              </a:rPr>
              <a:t>Bir grup psikiyatri hastası üç farklı tedavi deniyor: danışmanlık, ilaç tedavisi ve </a:t>
            </a:r>
            <a:r>
              <a:rPr lang="tr-TR" sz="2000" b="1" dirty="0" err="1">
                <a:latin typeface="+mj-lt"/>
              </a:rPr>
              <a:t>biofeedback</a:t>
            </a:r>
            <a:r>
              <a:rPr lang="tr-TR" sz="2000" b="1" dirty="0">
                <a:latin typeface="+mj-lt"/>
              </a:rPr>
              <a:t>. Bir terapinin diğerlerinden daha iyi olup olmadığını görmek istersiniz.</a:t>
            </a:r>
          </a:p>
          <a:p>
            <a:pPr algn="just"/>
            <a:r>
              <a:rPr lang="tr-TR" sz="2000" b="1" dirty="0">
                <a:latin typeface="+mj-lt"/>
              </a:rPr>
              <a:t>Bir üreticinin ampul yapmak için iki farklı işlemi vardır. Bir sürecin diğerinden daha iyi olup olmadığını bilmek isterler.</a:t>
            </a:r>
          </a:p>
          <a:p>
            <a:pPr algn="just"/>
            <a:r>
              <a:rPr lang="tr-TR" sz="2000" b="1" dirty="0">
                <a:latin typeface="+mj-lt"/>
              </a:rPr>
              <a:t>Farklı üniversitelerden öğrenciler aynı sınava girerler. Bir üniversitenin diğerinden daha iyi performans gösterip göstermediğini görmek isterseniz.</a:t>
            </a:r>
          </a:p>
          <a:p>
            <a:pPr marL="0" indent="0">
              <a:buNone/>
            </a:pPr>
            <a:endParaRPr lang="tr-TR" sz="2400" b="1" dirty="0"/>
          </a:p>
        </p:txBody>
      </p:sp>
    </p:spTree>
    <p:extLst>
      <p:ext uri="{BB962C8B-B14F-4D97-AF65-F5344CB8AC3E}">
        <p14:creationId xmlns:p14="http://schemas.microsoft.com/office/powerpoint/2010/main" val="3244316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DA043E-E4C9-403C-8D64-8FAD7F1C907A}"/>
              </a:ext>
            </a:extLst>
          </p:cNvPr>
          <p:cNvSpPr>
            <a:spLocks noGrp="1"/>
          </p:cNvSpPr>
          <p:nvPr>
            <p:ph type="title"/>
          </p:nvPr>
        </p:nvSpPr>
        <p:spPr>
          <a:xfrm>
            <a:off x="1653363" y="365760"/>
            <a:ext cx="9367203" cy="1188720"/>
          </a:xfrm>
        </p:spPr>
        <p:txBody>
          <a:bodyPr>
            <a:normAutofit/>
          </a:bodyPr>
          <a:lstStyle/>
          <a:p>
            <a:r>
              <a:rPr lang="tr-TR" dirty="0" err="1"/>
              <a:t>Two</a:t>
            </a:r>
            <a:r>
              <a:rPr lang="tr-TR" dirty="0"/>
              <a:t> </a:t>
            </a:r>
            <a:r>
              <a:rPr lang="tr-TR" dirty="0" err="1"/>
              <a:t>Way</a:t>
            </a:r>
            <a:r>
              <a:rPr lang="tr-TR" dirty="0"/>
              <a:t> ANOVA Nedir?</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064297DC-CA00-4270-A428-1C0C7A01594D}"/>
              </a:ext>
            </a:extLst>
          </p:cNvPr>
          <p:cNvSpPr>
            <a:spLocks noGrp="1"/>
          </p:cNvSpPr>
          <p:nvPr>
            <p:ph idx="1"/>
          </p:nvPr>
        </p:nvSpPr>
        <p:spPr>
          <a:xfrm>
            <a:off x="1653363" y="2176272"/>
            <a:ext cx="9367204" cy="4041648"/>
          </a:xfrm>
        </p:spPr>
        <p:txBody>
          <a:bodyPr anchor="t">
            <a:normAutofit/>
          </a:bodyPr>
          <a:lstStyle/>
          <a:p>
            <a:pPr algn="just" rtl="0">
              <a:spcBef>
                <a:spcPts val="0"/>
              </a:spcBef>
              <a:spcAft>
                <a:spcPts val="1600"/>
              </a:spcAft>
            </a:pPr>
            <a:r>
              <a:rPr lang="en-US" sz="2000" b="1" i="0" u="none" strike="noStrike" dirty="0">
                <a:effectLst/>
                <a:latin typeface="+mj-lt"/>
              </a:rPr>
              <a:t>Two-Way ANOVA, One-Way </a:t>
            </a:r>
            <a:r>
              <a:rPr lang="en-US" sz="2000" b="1" i="0" u="none" strike="noStrike" dirty="0" err="1">
                <a:effectLst/>
                <a:latin typeface="+mj-lt"/>
              </a:rPr>
              <a:t>ANOVA’nın</a:t>
            </a:r>
            <a:r>
              <a:rPr lang="en-US" sz="2000" b="1" i="0" u="none" strike="noStrike" dirty="0">
                <a:effectLst/>
                <a:latin typeface="+mj-lt"/>
              </a:rPr>
              <a:t> </a:t>
            </a:r>
            <a:r>
              <a:rPr lang="en-US" sz="2000" b="1" i="0" u="none" strike="noStrike" dirty="0" err="1">
                <a:effectLst/>
                <a:latin typeface="+mj-lt"/>
              </a:rPr>
              <a:t>bir</a:t>
            </a:r>
            <a:r>
              <a:rPr lang="en-US" sz="2000" b="1" i="0" u="none" strike="noStrike" dirty="0">
                <a:effectLst/>
                <a:latin typeface="+mj-lt"/>
              </a:rPr>
              <a:t> </a:t>
            </a:r>
            <a:r>
              <a:rPr lang="en-US" sz="2000" b="1" i="0" u="none" strike="noStrike" dirty="0" err="1">
                <a:effectLst/>
                <a:latin typeface="+mj-lt"/>
              </a:rPr>
              <a:t>varyasyonudur</a:t>
            </a:r>
            <a:r>
              <a:rPr lang="en-US" sz="2000" b="1" i="0" u="none" strike="noStrike" dirty="0">
                <a:effectLst/>
                <a:latin typeface="+mj-lt"/>
              </a:rPr>
              <a:t>. </a:t>
            </a:r>
            <a:endParaRPr lang="en-US" sz="2000" b="0" dirty="0">
              <a:effectLst/>
              <a:latin typeface="+mj-lt"/>
            </a:endParaRPr>
          </a:p>
          <a:p>
            <a:pPr algn="just" rtl="0">
              <a:spcBef>
                <a:spcPts val="0"/>
              </a:spcBef>
              <a:spcAft>
                <a:spcPts val="1600"/>
              </a:spcAft>
            </a:pPr>
            <a:r>
              <a:rPr lang="tr-TR" sz="2000" b="1" i="0" u="none" strike="noStrike" dirty="0" err="1">
                <a:effectLst/>
                <a:latin typeface="+mj-lt"/>
              </a:rPr>
              <a:t>Two-Way</a:t>
            </a:r>
            <a:r>
              <a:rPr lang="tr-TR" sz="2000" b="1" i="0" u="none" strike="noStrike" dirty="0">
                <a:effectLst/>
                <a:latin typeface="+mj-lt"/>
              </a:rPr>
              <a:t> ANOVA, iki bağımsız değişkenin bağımlı bir değişken üzerindeki etkisini test eder.</a:t>
            </a:r>
            <a:endParaRPr lang="tr-TR" sz="2000" b="0" dirty="0">
              <a:effectLst/>
              <a:latin typeface="+mj-lt"/>
            </a:endParaRPr>
          </a:p>
          <a:p>
            <a:pPr algn="just" rtl="0">
              <a:spcBef>
                <a:spcPts val="0"/>
              </a:spcBef>
              <a:spcAft>
                <a:spcPts val="1600"/>
              </a:spcAft>
            </a:pPr>
            <a:r>
              <a:rPr lang="tr-TR" sz="2000" b="1" i="0" u="none" strike="noStrike" dirty="0">
                <a:effectLst/>
                <a:latin typeface="+mj-lt"/>
              </a:rPr>
              <a:t>İki yönlü bir ANOVA testi, bağımsız değişkenlerin beklenen sonuç üzerindeki etkisini ve sonucun kendisiyle olan ilişkisini analiz eder. </a:t>
            </a:r>
          </a:p>
          <a:p>
            <a:pPr algn="just" rtl="0">
              <a:spcBef>
                <a:spcPts val="0"/>
              </a:spcBef>
              <a:spcAft>
                <a:spcPts val="1600"/>
              </a:spcAft>
            </a:pPr>
            <a:r>
              <a:rPr lang="tr-TR" sz="2000" b="1" i="0" u="none" strike="noStrike" dirty="0">
                <a:effectLst/>
                <a:latin typeface="+mj-lt"/>
              </a:rPr>
              <a:t>Rastgele faktörlerin bir veri </a:t>
            </a:r>
            <a:r>
              <a:rPr lang="tr-TR" sz="2000" b="1" dirty="0">
                <a:latin typeface="+mj-lt"/>
              </a:rPr>
              <a:t>kümesi</a:t>
            </a:r>
            <a:r>
              <a:rPr lang="tr-TR" sz="2000" b="1" i="0" u="none" strike="noStrike" dirty="0">
                <a:effectLst/>
                <a:latin typeface="+mj-lt"/>
              </a:rPr>
              <a:t> üzerinde istatistiksel bir etkisi olmadığı kabul edilirken, sistematik faktörlerin istatistiksel olarak anlamlı olduğu kabul edilir.</a:t>
            </a:r>
            <a:endParaRPr lang="tr-TR" sz="2000" b="0" dirty="0">
              <a:effectLst/>
              <a:latin typeface="+mj-lt"/>
            </a:endParaRPr>
          </a:p>
          <a:p>
            <a:pPr marL="0" indent="0" algn="just">
              <a:buNone/>
            </a:pPr>
            <a:br>
              <a:rPr lang="tr-TR" sz="1100" dirty="0"/>
            </a:br>
            <a:br>
              <a:rPr lang="en-US" sz="1600" dirty="0"/>
            </a:br>
            <a:endParaRPr lang="tr-TR" sz="2400" dirty="0"/>
          </a:p>
        </p:txBody>
      </p:sp>
    </p:spTree>
    <p:extLst>
      <p:ext uri="{BB962C8B-B14F-4D97-AF65-F5344CB8AC3E}">
        <p14:creationId xmlns:p14="http://schemas.microsoft.com/office/powerpoint/2010/main" val="3391377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DA043E-E4C9-403C-8D64-8FAD7F1C907A}"/>
              </a:ext>
            </a:extLst>
          </p:cNvPr>
          <p:cNvSpPr>
            <a:spLocks noGrp="1"/>
          </p:cNvSpPr>
          <p:nvPr>
            <p:ph type="title"/>
          </p:nvPr>
        </p:nvSpPr>
        <p:spPr>
          <a:xfrm>
            <a:off x="1653363" y="365760"/>
            <a:ext cx="9367203" cy="1188720"/>
          </a:xfrm>
        </p:spPr>
        <p:txBody>
          <a:bodyPr>
            <a:normAutofit/>
          </a:bodyPr>
          <a:lstStyle/>
          <a:p>
            <a:r>
              <a:rPr lang="tr-TR" dirty="0" err="1"/>
              <a:t>Two</a:t>
            </a:r>
            <a:r>
              <a:rPr lang="tr-TR" dirty="0"/>
              <a:t> </a:t>
            </a:r>
            <a:r>
              <a:rPr lang="tr-TR" dirty="0" err="1"/>
              <a:t>Way</a:t>
            </a:r>
            <a:r>
              <a:rPr lang="tr-TR" dirty="0"/>
              <a:t> </a:t>
            </a:r>
            <a:r>
              <a:rPr lang="tr-TR" dirty="0" err="1"/>
              <a:t>ANOVA’nın</a:t>
            </a:r>
            <a:r>
              <a:rPr lang="tr-TR" dirty="0"/>
              <a:t> Avantajları</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064297DC-CA00-4270-A428-1C0C7A01594D}"/>
              </a:ext>
            </a:extLst>
          </p:cNvPr>
          <p:cNvSpPr>
            <a:spLocks noGrp="1"/>
          </p:cNvSpPr>
          <p:nvPr>
            <p:ph idx="1"/>
          </p:nvPr>
        </p:nvSpPr>
        <p:spPr>
          <a:xfrm>
            <a:off x="1653363" y="2176272"/>
            <a:ext cx="9367204" cy="4041648"/>
          </a:xfrm>
        </p:spPr>
        <p:txBody>
          <a:bodyPr anchor="t">
            <a:normAutofit/>
          </a:bodyPr>
          <a:lstStyle/>
          <a:p>
            <a:pPr algn="just"/>
            <a:r>
              <a:rPr lang="en-US" sz="2000" b="1" dirty="0" err="1">
                <a:latin typeface="+mj-lt"/>
              </a:rPr>
              <a:t>İki</a:t>
            </a:r>
            <a:r>
              <a:rPr lang="en-US" sz="2000" b="1" dirty="0">
                <a:latin typeface="+mj-lt"/>
              </a:rPr>
              <a:t> </a:t>
            </a:r>
            <a:r>
              <a:rPr lang="en-US" sz="2000" b="1" dirty="0" err="1">
                <a:latin typeface="+mj-lt"/>
              </a:rPr>
              <a:t>faktörü</a:t>
            </a:r>
            <a:r>
              <a:rPr lang="en-US" sz="2000" b="1" dirty="0">
                <a:latin typeface="+mj-lt"/>
              </a:rPr>
              <a:t> (A </a:t>
            </a:r>
            <a:r>
              <a:rPr lang="en-US" sz="2000" b="1" dirty="0" err="1">
                <a:latin typeface="+mj-lt"/>
              </a:rPr>
              <a:t>ve</a:t>
            </a:r>
            <a:r>
              <a:rPr lang="en-US" sz="2000" b="1" dirty="0">
                <a:latin typeface="+mj-lt"/>
              </a:rPr>
              <a:t> B) </a:t>
            </a:r>
            <a:r>
              <a:rPr lang="en-US" sz="2000" b="1" dirty="0" err="1">
                <a:latin typeface="+mj-lt"/>
              </a:rPr>
              <a:t>ayrı</a:t>
            </a:r>
            <a:r>
              <a:rPr lang="en-US" sz="2000" b="1" dirty="0">
                <a:latin typeface="+mj-lt"/>
              </a:rPr>
              <a:t> </a:t>
            </a:r>
            <a:r>
              <a:rPr lang="en-US" sz="2000" b="1" dirty="0" err="1">
                <a:latin typeface="+mj-lt"/>
              </a:rPr>
              <a:t>ayrı</a:t>
            </a:r>
            <a:r>
              <a:rPr lang="en-US" sz="2000" b="1" dirty="0">
                <a:latin typeface="+mj-lt"/>
              </a:rPr>
              <a:t> </a:t>
            </a:r>
            <a:r>
              <a:rPr lang="en-US" sz="2000" b="1" dirty="0" err="1">
                <a:latin typeface="+mj-lt"/>
              </a:rPr>
              <a:t>incelemek</a:t>
            </a:r>
            <a:r>
              <a:rPr lang="en-US" sz="2000" b="1" dirty="0">
                <a:latin typeface="+mj-lt"/>
              </a:rPr>
              <a:t> </a:t>
            </a:r>
            <a:r>
              <a:rPr lang="en-US" sz="2000" b="1" dirty="0" err="1">
                <a:latin typeface="+mj-lt"/>
              </a:rPr>
              <a:t>yerine</a:t>
            </a:r>
            <a:r>
              <a:rPr lang="en-US" sz="2000" b="1" dirty="0">
                <a:latin typeface="+mj-lt"/>
              </a:rPr>
              <a:t> </a:t>
            </a:r>
            <a:r>
              <a:rPr lang="en-US" sz="2000" b="1" dirty="0" err="1">
                <a:latin typeface="+mj-lt"/>
              </a:rPr>
              <a:t>aynı</a:t>
            </a:r>
            <a:r>
              <a:rPr lang="en-US" sz="2000" b="1" dirty="0">
                <a:latin typeface="+mj-lt"/>
              </a:rPr>
              <a:t> </a:t>
            </a:r>
            <a:r>
              <a:rPr lang="en-US" sz="2000" b="1" dirty="0" err="1">
                <a:latin typeface="+mj-lt"/>
              </a:rPr>
              <a:t>anda</a:t>
            </a:r>
            <a:r>
              <a:rPr lang="en-US" sz="2000" b="1" dirty="0">
                <a:latin typeface="+mj-lt"/>
              </a:rPr>
              <a:t> </a:t>
            </a:r>
            <a:r>
              <a:rPr lang="en-US" sz="2000" b="1" dirty="0" err="1">
                <a:latin typeface="+mj-lt"/>
              </a:rPr>
              <a:t>çalışmak</a:t>
            </a:r>
            <a:r>
              <a:rPr lang="en-US" sz="2000" b="1" dirty="0">
                <a:latin typeface="+mj-lt"/>
              </a:rPr>
              <a:t> </a:t>
            </a:r>
            <a:r>
              <a:rPr lang="en-US" sz="2000" b="1" dirty="0" err="1">
                <a:latin typeface="+mj-lt"/>
              </a:rPr>
              <a:t>daha</a:t>
            </a:r>
            <a:r>
              <a:rPr lang="en-US" sz="2000" b="1" dirty="0">
                <a:latin typeface="+mj-lt"/>
              </a:rPr>
              <a:t> </a:t>
            </a:r>
            <a:r>
              <a:rPr lang="en-US" sz="2000" b="1" dirty="0" err="1">
                <a:latin typeface="+mj-lt"/>
              </a:rPr>
              <a:t>verimlidir</a:t>
            </a:r>
            <a:r>
              <a:rPr lang="en-US" sz="2000" b="1" dirty="0">
                <a:latin typeface="+mj-lt"/>
              </a:rPr>
              <a:t>.</a:t>
            </a:r>
          </a:p>
          <a:p>
            <a:pPr algn="just"/>
            <a:r>
              <a:rPr lang="en-US" sz="2000" b="1" dirty="0" err="1">
                <a:latin typeface="+mj-lt"/>
              </a:rPr>
              <a:t>Faktörler</a:t>
            </a:r>
            <a:r>
              <a:rPr lang="en-US" sz="2000" b="1" dirty="0">
                <a:latin typeface="+mj-lt"/>
              </a:rPr>
              <a:t> </a:t>
            </a:r>
            <a:r>
              <a:rPr lang="en-US" sz="2000" b="1" dirty="0" err="1">
                <a:latin typeface="+mj-lt"/>
              </a:rPr>
              <a:t>arasındaki</a:t>
            </a:r>
            <a:r>
              <a:rPr lang="en-US" sz="2000" b="1" dirty="0">
                <a:latin typeface="+mj-lt"/>
              </a:rPr>
              <a:t> </a:t>
            </a:r>
            <a:r>
              <a:rPr lang="en-US" sz="2000" b="1" dirty="0" err="1">
                <a:latin typeface="+mj-lt"/>
              </a:rPr>
              <a:t>etkileşimleri</a:t>
            </a:r>
            <a:r>
              <a:rPr lang="en-US" sz="2000" b="1" dirty="0">
                <a:latin typeface="+mj-lt"/>
              </a:rPr>
              <a:t> </a:t>
            </a:r>
            <a:r>
              <a:rPr lang="en-US" sz="2000" b="1" dirty="0" err="1">
                <a:latin typeface="+mj-lt"/>
              </a:rPr>
              <a:t>araştırabiliriz</a:t>
            </a:r>
            <a:endParaRPr lang="en-US" sz="2000" b="1" dirty="0">
              <a:latin typeface="+mj-lt"/>
            </a:endParaRPr>
          </a:p>
          <a:p>
            <a:pPr algn="just"/>
            <a:r>
              <a:rPr lang="en-US" sz="2000" b="1" dirty="0" err="1">
                <a:latin typeface="+mj-lt"/>
              </a:rPr>
              <a:t>İki</a:t>
            </a:r>
            <a:r>
              <a:rPr lang="en-US" sz="2000" b="1" dirty="0">
                <a:latin typeface="+mj-lt"/>
              </a:rPr>
              <a:t> </a:t>
            </a:r>
            <a:r>
              <a:rPr lang="en-US" sz="2000" b="1" dirty="0" err="1">
                <a:latin typeface="+mj-lt"/>
              </a:rPr>
              <a:t>yönlü</a:t>
            </a:r>
            <a:r>
              <a:rPr lang="en-US" sz="2000" b="1" dirty="0">
                <a:latin typeface="+mj-lt"/>
              </a:rPr>
              <a:t> </a:t>
            </a:r>
            <a:r>
              <a:rPr lang="en-US" sz="2000" b="1" dirty="0" err="1">
                <a:latin typeface="+mj-lt"/>
              </a:rPr>
              <a:t>ANOVA’nın</a:t>
            </a:r>
            <a:r>
              <a:rPr lang="en-US" sz="2000" b="1" dirty="0">
                <a:latin typeface="+mj-lt"/>
              </a:rPr>
              <a:t> (A × B </a:t>
            </a:r>
            <a:r>
              <a:rPr lang="en-US" sz="2000" b="1" dirty="0" err="1">
                <a:latin typeface="+mj-lt"/>
              </a:rPr>
              <a:t>tasarımı</a:t>
            </a:r>
            <a:r>
              <a:rPr lang="en-US" sz="2000" b="1" dirty="0">
                <a:latin typeface="+mj-lt"/>
              </a:rPr>
              <a:t>) </a:t>
            </a:r>
            <a:r>
              <a:rPr lang="en-US" sz="2000" b="1" dirty="0" err="1">
                <a:latin typeface="+mj-lt"/>
              </a:rPr>
              <a:t>dört</a:t>
            </a:r>
            <a:r>
              <a:rPr lang="en-US" sz="2000" b="1" dirty="0">
                <a:latin typeface="+mj-lt"/>
              </a:rPr>
              <a:t> </a:t>
            </a:r>
            <a:r>
              <a:rPr lang="en-US" sz="2000" b="1" dirty="0" err="1">
                <a:latin typeface="+mj-lt"/>
              </a:rPr>
              <a:t>varyasyon</a:t>
            </a:r>
            <a:r>
              <a:rPr lang="en-US" sz="2000" b="1" dirty="0">
                <a:latin typeface="+mj-lt"/>
              </a:rPr>
              <a:t> </a:t>
            </a:r>
            <a:r>
              <a:rPr lang="en-US" sz="2000" b="1" dirty="0" err="1">
                <a:latin typeface="+mj-lt"/>
              </a:rPr>
              <a:t>kaynağı</a:t>
            </a:r>
            <a:r>
              <a:rPr lang="en-US" sz="2000" b="1" dirty="0">
                <a:latin typeface="+mj-lt"/>
              </a:rPr>
              <a:t> </a:t>
            </a:r>
            <a:r>
              <a:rPr lang="en-US" sz="2000" b="1" dirty="0" err="1">
                <a:latin typeface="+mj-lt"/>
              </a:rPr>
              <a:t>vardır</a:t>
            </a:r>
            <a:endParaRPr lang="en-US" sz="2000" b="1" dirty="0">
              <a:latin typeface="+mj-lt"/>
            </a:endParaRPr>
          </a:p>
          <a:p>
            <a:pPr lvl="1" algn="just">
              <a:buFont typeface="Wingdings" panose="05000000000000000000" pitchFamily="2" charset="2"/>
              <a:buChar char="Ø"/>
            </a:pPr>
            <a:r>
              <a:rPr lang="en-US" sz="1800" b="1" dirty="0">
                <a:latin typeface="+mj-lt"/>
              </a:rPr>
              <a:t>A </a:t>
            </a:r>
            <a:r>
              <a:rPr lang="en-US" sz="1800" b="1" dirty="0" err="1">
                <a:latin typeface="+mj-lt"/>
              </a:rPr>
              <a:t>faktörüne</a:t>
            </a:r>
            <a:r>
              <a:rPr lang="en-US" sz="1800" b="1" dirty="0">
                <a:latin typeface="+mj-lt"/>
              </a:rPr>
              <a:t> </a:t>
            </a:r>
            <a:r>
              <a:rPr lang="en-US" sz="1800" b="1" dirty="0" err="1">
                <a:latin typeface="+mj-lt"/>
              </a:rPr>
              <a:t>bağlı</a:t>
            </a:r>
            <a:r>
              <a:rPr lang="en-US" sz="1800" b="1" dirty="0">
                <a:latin typeface="+mj-lt"/>
              </a:rPr>
              <a:t> </a:t>
            </a:r>
            <a:r>
              <a:rPr lang="en-US" sz="1800" b="1" dirty="0" err="1">
                <a:latin typeface="+mj-lt"/>
              </a:rPr>
              <a:t>değişim</a:t>
            </a:r>
            <a:endParaRPr lang="en-US" sz="1800" b="1" dirty="0">
              <a:latin typeface="+mj-lt"/>
            </a:endParaRPr>
          </a:p>
          <a:p>
            <a:pPr lvl="1" algn="just">
              <a:buFont typeface="Wingdings" panose="05000000000000000000" pitchFamily="2" charset="2"/>
              <a:buChar char="Ø"/>
            </a:pPr>
            <a:r>
              <a:rPr lang="en-US" sz="1800" b="1" dirty="0">
                <a:latin typeface="+mj-lt"/>
              </a:rPr>
              <a:t>B </a:t>
            </a:r>
            <a:r>
              <a:rPr lang="en-US" sz="1800" b="1" dirty="0" err="1">
                <a:latin typeface="+mj-lt"/>
              </a:rPr>
              <a:t>faktörüne</a:t>
            </a:r>
            <a:r>
              <a:rPr lang="en-US" sz="1800" b="1" dirty="0">
                <a:latin typeface="+mj-lt"/>
              </a:rPr>
              <a:t> </a:t>
            </a:r>
            <a:r>
              <a:rPr lang="en-US" sz="1800" b="1" dirty="0" err="1">
                <a:latin typeface="+mj-lt"/>
              </a:rPr>
              <a:t>bağlı</a:t>
            </a:r>
            <a:r>
              <a:rPr lang="en-US" sz="1800" b="1" dirty="0">
                <a:latin typeface="+mj-lt"/>
              </a:rPr>
              <a:t> </a:t>
            </a:r>
            <a:r>
              <a:rPr lang="en-US" sz="1800" b="1" dirty="0" err="1">
                <a:latin typeface="+mj-lt"/>
              </a:rPr>
              <a:t>değişim</a:t>
            </a:r>
            <a:endParaRPr lang="en-US" sz="1800" b="1" dirty="0">
              <a:latin typeface="+mj-lt"/>
            </a:endParaRPr>
          </a:p>
          <a:p>
            <a:pPr lvl="1" algn="just">
              <a:buFont typeface="Wingdings" panose="05000000000000000000" pitchFamily="2" charset="2"/>
              <a:buChar char="Ø"/>
            </a:pPr>
            <a:r>
              <a:rPr lang="en-US" sz="1800" b="1" dirty="0">
                <a:latin typeface="+mj-lt"/>
              </a:rPr>
              <a:t>A </a:t>
            </a:r>
            <a:r>
              <a:rPr lang="en-US" sz="1800" b="1" dirty="0" err="1">
                <a:latin typeface="+mj-lt"/>
              </a:rPr>
              <a:t>ve</a:t>
            </a:r>
            <a:r>
              <a:rPr lang="en-US" sz="1800" b="1" dirty="0">
                <a:latin typeface="+mj-lt"/>
              </a:rPr>
              <a:t> </a:t>
            </a:r>
            <a:r>
              <a:rPr lang="en-US" sz="1800" b="1" dirty="0" err="1">
                <a:latin typeface="+mj-lt"/>
              </a:rPr>
              <a:t>B'nin</a:t>
            </a:r>
            <a:r>
              <a:rPr lang="en-US" sz="1800" b="1" dirty="0">
                <a:latin typeface="+mj-lt"/>
              </a:rPr>
              <a:t> </a:t>
            </a:r>
            <a:r>
              <a:rPr lang="en-US" sz="1800" b="1" dirty="0" err="1">
                <a:latin typeface="+mj-lt"/>
              </a:rPr>
              <a:t>etkileşimli</a:t>
            </a:r>
            <a:r>
              <a:rPr lang="en-US" sz="1800" b="1" dirty="0">
                <a:latin typeface="+mj-lt"/>
              </a:rPr>
              <a:t> </a:t>
            </a:r>
            <a:r>
              <a:rPr lang="en-US" sz="1800" b="1" dirty="0" err="1">
                <a:latin typeface="+mj-lt"/>
              </a:rPr>
              <a:t>etkisinden</a:t>
            </a:r>
            <a:r>
              <a:rPr lang="en-US" sz="1800" b="1" dirty="0">
                <a:latin typeface="+mj-lt"/>
              </a:rPr>
              <a:t> </a:t>
            </a:r>
            <a:r>
              <a:rPr lang="en-US" sz="1800" b="1" dirty="0" err="1">
                <a:latin typeface="+mj-lt"/>
              </a:rPr>
              <a:t>kaynaklanan</a:t>
            </a:r>
            <a:r>
              <a:rPr lang="en-US" sz="1800" b="1" dirty="0">
                <a:latin typeface="+mj-lt"/>
              </a:rPr>
              <a:t> </a:t>
            </a:r>
            <a:r>
              <a:rPr lang="en-US" sz="1800" b="1" dirty="0" err="1">
                <a:latin typeface="+mj-lt"/>
              </a:rPr>
              <a:t>varyasyon</a:t>
            </a:r>
            <a:endParaRPr lang="en-US" sz="1800" b="1" dirty="0">
              <a:latin typeface="+mj-lt"/>
            </a:endParaRPr>
          </a:p>
          <a:p>
            <a:pPr lvl="1" algn="just">
              <a:buFont typeface="Wingdings" panose="05000000000000000000" pitchFamily="2" charset="2"/>
              <a:buChar char="Ø"/>
            </a:pPr>
            <a:r>
              <a:rPr lang="tr-TR" sz="1800" b="1">
                <a:latin typeface="+mj-lt"/>
              </a:rPr>
              <a:t>Grup</a:t>
            </a:r>
            <a:r>
              <a:rPr lang="en-US" sz="1800" b="1">
                <a:latin typeface="+mj-lt"/>
              </a:rPr>
              <a:t> </a:t>
            </a:r>
            <a:r>
              <a:rPr lang="en-US" sz="1800" b="1" dirty="0" err="1">
                <a:latin typeface="+mj-lt"/>
              </a:rPr>
              <a:t>içi</a:t>
            </a:r>
            <a:r>
              <a:rPr lang="en-US" sz="1800" b="1" dirty="0">
                <a:latin typeface="+mj-lt"/>
              </a:rPr>
              <a:t> (</a:t>
            </a:r>
            <a:r>
              <a:rPr lang="en-US" sz="1800" b="1" dirty="0" err="1">
                <a:latin typeface="+mj-lt"/>
              </a:rPr>
              <a:t>hata</a:t>
            </a:r>
            <a:r>
              <a:rPr lang="en-US" sz="1800" b="1" dirty="0">
                <a:latin typeface="+mj-lt"/>
              </a:rPr>
              <a:t>) </a:t>
            </a:r>
            <a:r>
              <a:rPr lang="en-US" sz="1800" b="1" dirty="0" err="1">
                <a:latin typeface="+mj-lt"/>
              </a:rPr>
              <a:t>varyasyon</a:t>
            </a:r>
            <a:endParaRPr lang="en-US" sz="1800" b="1" dirty="0">
              <a:latin typeface="+mj-lt"/>
            </a:endParaRPr>
          </a:p>
          <a:p>
            <a:pPr marL="0" indent="0" algn="just">
              <a:buNone/>
            </a:pPr>
            <a:br>
              <a:rPr lang="en-US" sz="1600" dirty="0"/>
            </a:br>
            <a:endParaRPr lang="tr-TR" sz="2400" dirty="0"/>
          </a:p>
        </p:txBody>
      </p:sp>
    </p:spTree>
    <p:extLst>
      <p:ext uri="{BB962C8B-B14F-4D97-AF65-F5344CB8AC3E}">
        <p14:creationId xmlns:p14="http://schemas.microsoft.com/office/powerpoint/2010/main" val="414559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31FB4F-0C92-453A-AE52-F95B373A4C26}"/>
              </a:ext>
            </a:extLst>
          </p:cNvPr>
          <p:cNvSpPr>
            <a:spLocks noGrp="1"/>
          </p:cNvSpPr>
          <p:nvPr>
            <p:ph type="title"/>
          </p:nvPr>
        </p:nvSpPr>
        <p:spPr>
          <a:xfrm>
            <a:off x="1653363" y="365760"/>
            <a:ext cx="9367203" cy="1188720"/>
          </a:xfrm>
        </p:spPr>
        <p:txBody>
          <a:bodyPr>
            <a:normAutofit/>
          </a:bodyPr>
          <a:lstStyle/>
          <a:p>
            <a:r>
              <a:rPr lang="tr-TR" dirty="0"/>
              <a:t>Varsayımlar</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AEA2126F-C48F-426B-88ED-03548E1600EB}"/>
              </a:ext>
            </a:extLst>
          </p:cNvPr>
          <p:cNvSpPr>
            <a:spLocks noGrp="1"/>
          </p:cNvSpPr>
          <p:nvPr>
            <p:ph idx="1"/>
          </p:nvPr>
        </p:nvSpPr>
        <p:spPr>
          <a:xfrm>
            <a:off x="1653363" y="2176272"/>
            <a:ext cx="9367204" cy="4041648"/>
          </a:xfrm>
        </p:spPr>
        <p:txBody>
          <a:bodyPr anchor="t">
            <a:normAutofit/>
          </a:bodyPr>
          <a:lstStyle/>
          <a:p>
            <a:pPr marL="0" indent="0" algn="just">
              <a:buNone/>
            </a:pPr>
            <a:r>
              <a:rPr lang="tr-TR" sz="2000" b="1" dirty="0">
                <a:latin typeface="+mj-lt"/>
              </a:rPr>
              <a:t>Varsayım 1:</a:t>
            </a:r>
          </a:p>
          <a:p>
            <a:pPr algn="just"/>
            <a:r>
              <a:rPr lang="tr-TR" sz="2000" b="1" i="0" u="none" strike="noStrike" dirty="0">
                <a:effectLst/>
                <a:latin typeface="+mj-lt"/>
              </a:rPr>
              <a:t>Bağımlı değişkeniniz sürekli düzeyde ölçülmelidir (yani, bunlar aralık veya oran değişkenleridir). </a:t>
            </a:r>
          </a:p>
          <a:p>
            <a:pPr algn="just"/>
            <a:r>
              <a:rPr lang="tr-TR" sz="2000" b="1" i="0" u="none" strike="noStrike" dirty="0">
                <a:effectLst/>
                <a:latin typeface="+mj-lt"/>
              </a:rPr>
              <a:t>Sürekli değişkenlerin örnekleri arasında revizyon süresi (saat cinsinden ölçülür), zeka (IQ puanı kullanılarak ölçülür), sınav performansı (0 ile 100 arasında ölçülür), ağırlık (kg cinsinden ölçülür) ve benzeri yer alır.</a:t>
            </a:r>
            <a:endParaRPr lang="tr-TR" sz="2000" b="1" dirty="0">
              <a:latin typeface="+mj-lt"/>
            </a:endParaRPr>
          </a:p>
          <a:p>
            <a:pPr marL="0" indent="0" algn="just">
              <a:buNone/>
            </a:pPr>
            <a:endParaRPr lang="tr-TR" sz="2000" b="1" dirty="0">
              <a:latin typeface="+mj-lt"/>
            </a:endParaRPr>
          </a:p>
          <a:p>
            <a:pPr marL="0" indent="0" algn="just">
              <a:buNone/>
            </a:pPr>
            <a:endParaRPr lang="tr-TR" sz="2000" b="1" dirty="0">
              <a:latin typeface="+mj-lt"/>
            </a:endParaRPr>
          </a:p>
          <a:p>
            <a:pPr marL="0" indent="0" algn="just">
              <a:buNone/>
            </a:pPr>
            <a:r>
              <a:rPr lang="tr-TR" sz="2000" b="1" dirty="0">
                <a:latin typeface="+mj-lt"/>
              </a:rPr>
              <a:t> </a:t>
            </a:r>
          </a:p>
        </p:txBody>
      </p:sp>
    </p:spTree>
    <p:extLst>
      <p:ext uri="{BB962C8B-B14F-4D97-AF65-F5344CB8AC3E}">
        <p14:creationId xmlns:p14="http://schemas.microsoft.com/office/powerpoint/2010/main" val="3181416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02CD87-0FB5-456A-AEA4-DBCEDE8A5C43}"/>
              </a:ext>
            </a:extLst>
          </p:cNvPr>
          <p:cNvSpPr>
            <a:spLocks noGrp="1"/>
          </p:cNvSpPr>
          <p:nvPr>
            <p:ph type="title"/>
          </p:nvPr>
        </p:nvSpPr>
        <p:spPr>
          <a:xfrm>
            <a:off x="1653363" y="365760"/>
            <a:ext cx="9367203" cy="1188720"/>
          </a:xfrm>
        </p:spPr>
        <p:txBody>
          <a:bodyPr>
            <a:normAutofit/>
          </a:bodyPr>
          <a:lstStyle/>
          <a:p>
            <a:r>
              <a:rPr lang="tr-TR" dirty="0"/>
              <a:t>Varsayımlar</a:t>
            </a:r>
          </a:p>
        </p:txBody>
      </p:sp>
      <p:sp>
        <p:nvSpPr>
          <p:cNvPr id="17" name="Freeform: Shape 16">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İçerik Yer Tutucusu 2">
            <a:extLst>
              <a:ext uri="{FF2B5EF4-FFF2-40B4-BE49-F238E27FC236}">
                <a16:creationId xmlns:a16="http://schemas.microsoft.com/office/drawing/2014/main" id="{B1548C84-37B1-451A-A5E8-135B76837796}"/>
              </a:ext>
            </a:extLst>
          </p:cNvPr>
          <p:cNvSpPr>
            <a:spLocks noGrp="1"/>
          </p:cNvSpPr>
          <p:nvPr>
            <p:ph idx="1"/>
          </p:nvPr>
        </p:nvSpPr>
        <p:spPr>
          <a:xfrm>
            <a:off x="1653363" y="2176272"/>
            <a:ext cx="9367204" cy="4041648"/>
          </a:xfrm>
        </p:spPr>
        <p:txBody>
          <a:bodyPr anchor="t">
            <a:normAutofit/>
          </a:bodyPr>
          <a:lstStyle/>
          <a:p>
            <a:pPr marL="0" indent="0" algn="just">
              <a:buNone/>
            </a:pPr>
            <a:r>
              <a:rPr lang="tr-TR" sz="2000" b="1" dirty="0">
                <a:latin typeface="+mj-lt"/>
              </a:rPr>
              <a:t>Varsayım 2:</a:t>
            </a:r>
          </a:p>
          <a:p>
            <a:pPr algn="just"/>
            <a:r>
              <a:rPr lang="tr-TR" sz="2000" b="1" dirty="0">
                <a:latin typeface="+mj-lt"/>
              </a:rPr>
              <a:t>İ</a:t>
            </a:r>
            <a:r>
              <a:rPr lang="tr-TR" sz="2000" b="1" i="0" dirty="0">
                <a:effectLst/>
                <a:latin typeface="+mj-lt"/>
              </a:rPr>
              <a:t>ki bağımsız değişkenimizin her biri iki veya daha fazla kategorik, bağımsız gruptan oluşmalıdır. </a:t>
            </a:r>
          </a:p>
          <a:p>
            <a:pPr algn="just"/>
            <a:r>
              <a:rPr lang="tr-TR" sz="2000" b="1" i="0" dirty="0">
                <a:effectLst/>
                <a:latin typeface="+mj-lt"/>
              </a:rPr>
              <a:t>Bu kriteri karşılayan örnek bağımsız değişkenler arasında cinsiyet (2 grup: erkek veya kadın), etnik köken (3 grup: Kafkas, Afrika kökenli Amerikalı ve </a:t>
            </a:r>
            <a:r>
              <a:rPr lang="tr-TR" sz="2000" b="1" i="0" dirty="0" err="1">
                <a:effectLst/>
                <a:latin typeface="+mj-lt"/>
              </a:rPr>
              <a:t>Hispanik</a:t>
            </a:r>
            <a:r>
              <a:rPr lang="tr-TR" sz="2000" b="1" i="0" dirty="0">
                <a:effectLst/>
                <a:latin typeface="+mj-lt"/>
              </a:rPr>
              <a:t>), meslek (5 grup: cerrah, doktor, hemşire, diş hekimi, terapist) ve benzeri yer alır. .</a:t>
            </a:r>
            <a:endParaRPr lang="tr-TR" sz="2000" b="1" dirty="0">
              <a:latin typeface="+mj-lt"/>
            </a:endParaRPr>
          </a:p>
        </p:txBody>
      </p:sp>
    </p:spTree>
    <p:extLst>
      <p:ext uri="{BB962C8B-B14F-4D97-AF65-F5344CB8AC3E}">
        <p14:creationId xmlns:p14="http://schemas.microsoft.com/office/powerpoint/2010/main" val="2414886857"/>
      </p:ext>
    </p:extLst>
  </p:cSld>
  <p:clrMapOvr>
    <a:masterClrMapping/>
  </p:clrMapOvr>
</p:sld>
</file>

<file path=ppt/theme/theme1.xml><?xml version="1.0" encoding="utf-8"?>
<a:theme xmlns:a="http://schemas.openxmlformats.org/drawingml/2006/main" name="Office Theme">
  <a:themeElements>
    <a:clrScheme name="Gri Tonlamalı">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1646</TotalTime>
  <Words>3023</Words>
  <Application>Microsoft Office PowerPoint</Application>
  <PresentationFormat>Geniş ekran</PresentationFormat>
  <Paragraphs>299</Paragraphs>
  <Slides>45</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45</vt:i4>
      </vt:variant>
    </vt:vector>
  </HeadingPairs>
  <TitlesOfParts>
    <vt:vector size="50" baseType="lpstr">
      <vt:lpstr>Arial</vt:lpstr>
      <vt:lpstr>Calibri</vt:lpstr>
      <vt:lpstr>Times New Roman</vt:lpstr>
      <vt:lpstr>Wingdings</vt:lpstr>
      <vt:lpstr>Office Theme</vt:lpstr>
      <vt:lpstr>TWO WAY ANOVA </vt:lpstr>
      <vt:lpstr>ANOVA Nedir?</vt:lpstr>
      <vt:lpstr>ANOVA Nedir?</vt:lpstr>
      <vt:lpstr>ANOVA Nedir?</vt:lpstr>
      <vt:lpstr>Örnek: ANOVA</vt:lpstr>
      <vt:lpstr>Two Way ANOVA Nedir?</vt:lpstr>
      <vt:lpstr>Two Way ANOVA’nın Avantajları</vt:lpstr>
      <vt:lpstr>Varsayımlar</vt:lpstr>
      <vt:lpstr>Varsayımlar</vt:lpstr>
      <vt:lpstr>Varsayımlar</vt:lpstr>
      <vt:lpstr>Varsayımlar</vt:lpstr>
      <vt:lpstr>Varsayımlar</vt:lpstr>
      <vt:lpstr>Varsayımlar</vt:lpstr>
      <vt:lpstr>Hipotezler</vt:lpstr>
      <vt:lpstr>Hipotezler Örnek</vt:lpstr>
      <vt:lpstr>Hipotezler Örnek</vt:lpstr>
      <vt:lpstr>Faktörler</vt:lpstr>
      <vt:lpstr>Tedavi Grupları</vt:lpstr>
      <vt:lpstr>Ana Efekt ve Etkileşim Efekti</vt:lpstr>
      <vt:lpstr>Grup İçi Varyasyon</vt:lpstr>
      <vt:lpstr>One-Way ANOVA ve Two-Way ANOVA Arasındaki Farklar</vt:lpstr>
      <vt:lpstr>One-Way ANOVA ve Two-Way ANOVA Arasındaki Farklar</vt:lpstr>
      <vt:lpstr>Two-Way ANOVA Ne Zaman Kullanılır?</vt:lpstr>
      <vt:lpstr>İki Değişken Kullanmanın Tek Değişken Kullanımına Karşın Avantajları</vt:lpstr>
      <vt:lpstr>İki Değişken Kullanmanın Tek Değişken Kullanımına Karşın Avantajları</vt:lpstr>
      <vt:lpstr>İki Değişken Kullanmanın Tek Değişken Kullanımına Karşın Avantajları</vt:lpstr>
      <vt:lpstr>F Testi</vt:lpstr>
      <vt:lpstr>F Testi</vt:lpstr>
      <vt:lpstr>ANOVA Tablosu</vt:lpstr>
      <vt:lpstr>ANOVA Tablosu</vt:lpstr>
      <vt:lpstr>ANOVA Tablosu     </vt:lpstr>
      <vt:lpstr>Two Way ANOVA SPSS Örnek</vt:lpstr>
      <vt:lpstr>Two Way ANOVA SPSS Örnek</vt:lpstr>
      <vt:lpstr>Two Way ANOVA SPSS Örnek</vt:lpstr>
      <vt:lpstr>Two Way ANOVA SPSS Örnek</vt:lpstr>
      <vt:lpstr>Two Way ANOVA SPSS Örnek</vt:lpstr>
      <vt:lpstr>Two Way ANOVA SPSS Örnek</vt:lpstr>
      <vt:lpstr>Two Way ANOVA SPSS Örnek</vt:lpstr>
      <vt:lpstr>Two Way ANOVA SPSS Örnek</vt:lpstr>
      <vt:lpstr>Two Way ANOVA SPSS Örnek</vt:lpstr>
      <vt:lpstr>Two Way ANOVA SPSS Örnek</vt:lpstr>
      <vt:lpstr>Two Way ANOVA SPSS Örnek</vt:lpstr>
      <vt:lpstr>Two Way ANOVA SPSS Örnek</vt:lpstr>
      <vt:lpstr>Two Way ANOVA SPSS Örnek</vt:lpstr>
      <vt:lpstr>Two Way ANOVA SPSS Örnek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TWO WAY ANOVA</dc:title>
  <dc:creator>Büşra Erkan</dc:creator>
  <cp:lastModifiedBy>Büşra Erkan</cp:lastModifiedBy>
  <cp:revision>59</cp:revision>
  <dcterms:created xsi:type="dcterms:W3CDTF">2020-12-30T14:33:07Z</dcterms:created>
  <dcterms:modified xsi:type="dcterms:W3CDTF">2021-01-05T11:21:33Z</dcterms:modified>
</cp:coreProperties>
</file>