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TAN Twinkle" charset="1" panose="00000000000000000000"/>
      <p:regular r:id="rId11"/>
    </p:embeddedFont>
    <p:embeddedFont>
      <p:font typeface="Inter" charset="1" panose="020B0502030000000004"/>
      <p:regular r:id="rId12"/>
    </p:embeddedFont>
    <p:embeddedFont>
      <p:font typeface="DejaVu Serif Bold" charset="1" panose="02060803050605020204"/>
      <p:regular r:id="rId13"/>
    </p:embeddedFont>
    <p:embeddedFont>
      <p:font typeface="DejaVu Serif" charset="1" panose="02060603050605020204"/>
      <p:regular r:id="rId14"/>
    </p:embeddedFont>
    <p:embeddedFont>
      <p:font typeface="Arimo Bold" charset="1" panose="020B0704020202020204"/>
      <p:regular r:id="rId15"/>
    </p:embeddedFont>
    <p:embeddedFont>
      <p:font typeface="Abril Fatface" charset="1" panose="02000503000000020003"/>
      <p:regular r:id="rId16"/>
    </p:embeddedFont>
    <p:embeddedFont>
      <p:font typeface="Now Bold"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8459058"/>
            <a:ext cx="16230600" cy="0"/>
          </a:xfrm>
          <a:prstGeom prst="line">
            <a:avLst/>
          </a:prstGeom>
          <a:ln cap="flat" w="19050">
            <a:solidFill>
              <a:srgbClr val="000000"/>
            </a:solidFill>
            <a:prstDash val="solid"/>
            <a:headEnd type="none" len="sm" w="sm"/>
            <a:tailEnd type="none" len="sm" w="sm"/>
          </a:ln>
        </p:spPr>
      </p:sp>
      <p:sp>
        <p:nvSpPr>
          <p:cNvPr name="AutoShape 4" id="4"/>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5" id="5"/>
          <p:cNvGrpSpPr/>
          <p:nvPr/>
        </p:nvGrpSpPr>
        <p:grpSpPr>
          <a:xfrm rot="0">
            <a:off x="1028700" y="2057400"/>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570707" y="5223087"/>
            <a:ext cx="14361635" cy="2574890"/>
          </a:xfrm>
          <a:prstGeom prst="rect">
            <a:avLst/>
          </a:prstGeom>
        </p:spPr>
        <p:txBody>
          <a:bodyPr anchor="t" rtlCol="false" tIns="0" lIns="0" bIns="0" rIns="0">
            <a:spAutoFit/>
          </a:bodyPr>
          <a:lstStyle/>
          <a:p>
            <a:pPr algn="l">
              <a:lnSpc>
                <a:spcPts val="10326"/>
              </a:lnSpc>
            </a:pPr>
            <a:r>
              <a:rPr lang="en-US" sz="7376">
                <a:solidFill>
                  <a:srgbClr val="000000"/>
                </a:solidFill>
                <a:latin typeface="TAN Twinkle"/>
                <a:ea typeface="TAN Twinkle"/>
                <a:cs typeface="TAN Twinkle"/>
                <a:sym typeface="TAN Twinkle"/>
              </a:rPr>
              <a:t>ERIŞIM BELIRLEYICILER</a:t>
            </a:r>
          </a:p>
        </p:txBody>
      </p:sp>
      <p:sp>
        <p:nvSpPr>
          <p:cNvPr name="TextBox 9" id="9"/>
          <p:cNvSpPr txBox="true"/>
          <p:nvPr/>
        </p:nvSpPr>
        <p:spPr>
          <a:xfrm rot="0">
            <a:off x="1254800" y="8660242"/>
            <a:ext cx="6414149" cy="349250"/>
          </a:xfrm>
          <a:prstGeom prst="rect">
            <a:avLst/>
          </a:prstGeom>
        </p:spPr>
        <p:txBody>
          <a:bodyPr anchor="t" rtlCol="false" tIns="0" lIns="0" bIns="0" rIns="0">
            <a:spAutoFit/>
          </a:bodyPr>
          <a:lstStyle/>
          <a:p>
            <a:pPr algn="l">
              <a:lnSpc>
                <a:spcPts val="2800"/>
              </a:lnSpc>
              <a:spcBef>
                <a:spcPct val="0"/>
              </a:spcBef>
            </a:pPr>
            <a:r>
              <a:rPr lang="en-US" sz="2000" spc="600">
                <a:solidFill>
                  <a:srgbClr val="000000"/>
                </a:solidFill>
                <a:latin typeface="Inter"/>
                <a:ea typeface="Inter"/>
                <a:cs typeface="Inter"/>
                <a:sym typeface="Inter"/>
              </a:rPr>
              <a:t>BÜŞRA KARA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06481" y="1450571"/>
            <a:ext cx="12453830" cy="7116475"/>
          </a:xfrm>
          <a:custGeom>
            <a:avLst/>
            <a:gdLst/>
            <a:ahLst/>
            <a:cxnLst/>
            <a:rect r="r" b="b" t="t" l="l"/>
            <a:pathLst>
              <a:path h="7116475" w="12453830">
                <a:moveTo>
                  <a:pt x="0" y="0"/>
                </a:moveTo>
                <a:lnTo>
                  <a:pt x="12453831" y="0"/>
                </a:lnTo>
                <a:lnTo>
                  <a:pt x="12453831" y="7116474"/>
                </a:lnTo>
                <a:lnTo>
                  <a:pt x="0" y="7116474"/>
                </a:lnTo>
                <a:lnTo>
                  <a:pt x="0" y="0"/>
                </a:lnTo>
                <a:close/>
              </a:path>
            </a:pathLst>
          </a:custGeom>
          <a:blipFill>
            <a:blip r:embed="rId2"/>
            <a:stretch>
              <a:fillRect l="0" t="0" r="0" b="0"/>
            </a:stretch>
          </a:blipFill>
        </p:spPr>
      </p:sp>
      <p:sp>
        <p:nvSpPr>
          <p:cNvPr name="TextBox 3" id="3"/>
          <p:cNvSpPr txBox="true"/>
          <p:nvPr/>
        </p:nvSpPr>
        <p:spPr>
          <a:xfrm rot="0">
            <a:off x="13174948" y="952500"/>
            <a:ext cx="4752063" cy="83908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Inter"/>
                <a:ea typeface="Inter"/>
                <a:cs typeface="Inter"/>
                <a:sym typeface="Inter"/>
              </a:rPr>
              <a:t>Belirteçler, programlama dillerinde veri ve işlevlerin erişim kontrolünü sağlamak amacıyla kullanılan anahtar kelimelerdir. Bu belirteçler, bir sınıfın veya kod bloğunun diğer üye elemanlarına nasıl erişebileceğini kontrol eder. Erişim belirteçleri genellikle üç kategoride incelenir</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3" id="3"/>
          <p:cNvGrpSpPr/>
          <p:nvPr/>
        </p:nvGrpSpPr>
        <p:grpSpPr>
          <a:xfrm rot="0">
            <a:off x="1028700" y="1444588"/>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028700" y="1133900"/>
            <a:ext cx="5576143" cy="906145"/>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DejaVu Serif Bold"/>
                <a:ea typeface="DejaVu Serif Bold"/>
                <a:cs typeface="DejaVu Serif Bold"/>
                <a:sym typeface="DejaVu Serif Bold"/>
              </a:rPr>
              <a:t>Public (Genel):</a:t>
            </a:r>
          </a:p>
        </p:txBody>
      </p:sp>
      <p:sp>
        <p:nvSpPr>
          <p:cNvPr name="TextBox 7" id="7"/>
          <p:cNvSpPr txBox="true"/>
          <p:nvPr/>
        </p:nvSpPr>
        <p:spPr>
          <a:xfrm rot="0">
            <a:off x="1028700" y="2364068"/>
            <a:ext cx="15108477" cy="2380615"/>
          </a:xfrm>
          <a:prstGeom prst="rect">
            <a:avLst/>
          </a:prstGeom>
        </p:spPr>
        <p:txBody>
          <a:bodyPr anchor="t" rtlCol="false" tIns="0" lIns="0" bIns="0" rIns="0">
            <a:spAutoFit/>
          </a:bodyPr>
          <a:lstStyle/>
          <a:p>
            <a:pPr algn="l">
              <a:lnSpc>
                <a:spcPts val="4759"/>
              </a:lnSpc>
            </a:pPr>
            <a:r>
              <a:rPr lang="en-US" sz="3399">
                <a:solidFill>
                  <a:srgbClr val="000000"/>
                </a:solidFill>
                <a:latin typeface="DejaVu Serif"/>
                <a:ea typeface="DejaVu Serif"/>
                <a:cs typeface="DejaVu Serif"/>
                <a:sym typeface="DejaVu Serif"/>
              </a:rPr>
              <a:t>Kelime anlamı olarak genel olan Public ,içinde şifreleme olmayan herkese açık olan bir erişim  belirleyicisidir. Bir sınıftaki public değişkenler veya metodlar, başka sınıflar tarafından rahatlıkla kullanılabilir.</a:t>
            </a:r>
          </a:p>
        </p:txBody>
      </p:sp>
      <p:sp>
        <p:nvSpPr>
          <p:cNvPr name="TextBox 8" id="8"/>
          <p:cNvSpPr txBox="true"/>
          <p:nvPr/>
        </p:nvSpPr>
        <p:spPr>
          <a:xfrm rot="0">
            <a:off x="-2306828" y="4535449"/>
            <a:ext cx="12843256" cy="2470138"/>
          </a:xfrm>
          <a:prstGeom prst="rect">
            <a:avLst/>
          </a:prstGeom>
        </p:spPr>
        <p:txBody>
          <a:bodyPr anchor="t" rtlCol="false" tIns="0" lIns="0" bIns="0" rIns="0">
            <a:spAutoFit/>
          </a:bodyPr>
          <a:lstStyle/>
          <a:p>
            <a:pPr algn="ctr">
              <a:lnSpc>
                <a:spcPts val="9800"/>
              </a:lnSpc>
            </a:pPr>
            <a:r>
              <a:rPr lang="en-US" sz="7000">
                <a:solidFill>
                  <a:srgbClr val="000000"/>
                </a:solidFill>
                <a:latin typeface="Arimo Bold"/>
                <a:ea typeface="Arimo Bold"/>
                <a:cs typeface="Arimo Bold"/>
                <a:sym typeface="Arimo Bold"/>
              </a:rPr>
              <a:t>Pr</a:t>
            </a:r>
            <a:r>
              <a:rPr lang="en-US" sz="7000">
                <a:solidFill>
                  <a:srgbClr val="000000"/>
                </a:solidFill>
                <a:latin typeface="Arimo Bold"/>
                <a:ea typeface="Arimo Bold"/>
                <a:cs typeface="Arimo Bold"/>
                <a:sym typeface="Arimo Bold"/>
              </a:rPr>
              <a:t>ivate (Özel):</a:t>
            </a:r>
          </a:p>
          <a:p>
            <a:pPr algn="ctr">
              <a:lnSpc>
                <a:spcPts val="9800"/>
              </a:lnSpc>
            </a:pPr>
          </a:p>
        </p:txBody>
      </p:sp>
      <p:sp>
        <p:nvSpPr>
          <p:cNvPr name="TextBox 9" id="9"/>
          <p:cNvSpPr txBox="true"/>
          <p:nvPr/>
        </p:nvSpPr>
        <p:spPr>
          <a:xfrm rot="0">
            <a:off x="1028700" y="5799093"/>
            <a:ext cx="12502902" cy="481330"/>
          </a:xfrm>
          <a:prstGeom prst="rect">
            <a:avLst/>
          </a:prstGeom>
        </p:spPr>
        <p:txBody>
          <a:bodyPr anchor="t" rtlCol="false" tIns="0" lIns="0" bIns="0" rIns="0">
            <a:spAutoFit/>
          </a:bodyPr>
          <a:lstStyle/>
          <a:p>
            <a:pPr algn="ctr">
              <a:lnSpc>
                <a:spcPts val="3920"/>
              </a:lnSpc>
            </a:pPr>
            <a:r>
              <a:rPr lang="en-US" sz="2800">
                <a:solidFill>
                  <a:srgbClr val="000000"/>
                </a:solidFill>
                <a:latin typeface="Abril Fatface"/>
                <a:ea typeface="Abril Fatface"/>
                <a:cs typeface="Abril Fatface"/>
                <a:sym typeface="Abril Fatface"/>
              </a:rPr>
              <a:t>Bir sınıfın private bir metodu, o sınıf dışındaki kodlar tarafından çağrılamaz</a:t>
            </a:r>
          </a:p>
        </p:txBody>
      </p:sp>
      <p:sp>
        <p:nvSpPr>
          <p:cNvPr name="TextBox 10" id="10"/>
          <p:cNvSpPr txBox="true"/>
          <p:nvPr/>
        </p:nvSpPr>
        <p:spPr>
          <a:xfrm rot="0">
            <a:off x="-333280" y="6809580"/>
            <a:ext cx="11007328" cy="1501141"/>
          </a:xfrm>
          <a:prstGeom prst="rect">
            <a:avLst/>
          </a:prstGeom>
        </p:spPr>
        <p:txBody>
          <a:bodyPr anchor="t" rtlCol="false" tIns="0" lIns="0" bIns="0" rIns="0">
            <a:spAutoFit/>
          </a:bodyPr>
          <a:lstStyle/>
          <a:p>
            <a:pPr algn="l">
              <a:lnSpc>
                <a:spcPts val="5599"/>
              </a:lnSpc>
              <a:spcBef>
                <a:spcPct val="0"/>
              </a:spcBef>
            </a:pPr>
            <a:r>
              <a:rPr lang="en-US" sz="3999" spc="1199">
                <a:solidFill>
                  <a:srgbClr val="000000"/>
                </a:solidFill>
                <a:latin typeface="Now Bold"/>
                <a:ea typeface="Now Bold"/>
                <a:cs typeface="Now Bold"/>
                <a:sym typeface="Now Bold"/>
              </a:rPr>
              <a:t>    </a:t>
            </a:r>
            <a:r>
              <a:rPr lang="en-US" sz="3999" spc="1199">
                <a:solidFill>
                  <a:srgbClr val="000000"/>
                </a:solidFill>
                <a:latin typeface="Now Bold"/>
                <a:ea typeface="Now Bold"/>
                <a:cs typeface="Now Bold"/>
                <a:sym typeface="Now Bold"/>
              </a:rPr>
              <a:t>PROTECTED (KORUMALI):</a:t>
            </a:r>
          </a:p>
          <a:p>
            <a:pPr algn="l">
              <a:lnSpc>
                <a:spcPts val="3219"/>
              </a:lnSpc>
              <a:spcBef>
                <a:spcPct val="0"/>
              </a:spcBef>
            </a:pPr>
          </a:p>
          <a:p>
            <a:pPr algn="l">
              <a:lnSpc>
                <a:spcPts val="3219"/>
              </a:lnSpc>
              <a:spcBef>
                <a:spcPct val="0"/>
              </a:spcBef>
            </a:pPr>
          </a:p>
        </p:txBody>
      </p:sp>
      <p:sp>
        <p:nvSpPr>
          <p:cNvPr name="TextBox 11" id="11"/>
          <p:cNvSpPr txBox="true"/>
          <p:nvPr/>
        </p:nvSpPr>
        <p:spPr>
          <a:xfrm rot="0">
            <a:off x="9139238" y="4638040"/>
            <a:ext cx="9525" cy="896620"/>
          </a:xfrm>
          <a:prstGeom prst="rect">
            <a:avLst/>
          </a:prstGeom>
        </p:spPr>
        <p:txBody>
          <a:bodyPr anchor="t" rtlCol="false" tIns="0" lIns="0" bIns="0" rIns="0">
            <a:spAutoFit/>
          </a:bodyPr>
          <a:lstStyle/>
          <a:p>
            <a:pPr algn="ctr">
              <a:lnSpc>
                <a:spcPts val="7279"/>
              </a:lnSpc>
            </a:pPr>
          </a:p>
        </p:txBody>
      </p:sp>
      <p:sp>
        <p:nvSpPr>
          <p:cNvPr name="TextBox 12" id="12"/>
          <p:cNvSpPr txBox="true"/>
          <p:nvPr/>
        </p:nvSpPr>
        <p:spPr>
          <a:xfrm rot="0">
            <a:off x="687005" y="7811345"/>
            <a:ext cx="15791868" cy="1189990"/>
          </a:xfrm>
          <a:prstGeom prst="rect">
            <a:avLst/>
          </a:prstGeom>
        </p:spPr>
        <p:txBody>
          <a:bodyPr anchor="t" rtlCol="false" tIns="0" lIns="0" bIns="0" rIns="0">
            <a:spAutoFit/>
          </a:bodyPr>
          <a:lstStyle/>
          <a:p>
            <a:pPr algn="l">
              <a:lnSpc>
                <a:spcPts val="4759"/>
              </a:lnSpc>
            </a:pPr>
            <a:r>
              <a:rPr lang="en-US" sz="3399">
                <a:solidFill>
                  <a:srgbClr val="000000"/>
                </a:solidFill>
                <a:latin typeface="Inter"/>
                <a:ea typeface="Inter"/>
                <a:cs typeface="Inter"/>
                <a:sym typeface="Inter"/>
              </a:rPr>
              <a:t>Üyelere aynı sınıf içerisinden veya bu sınıfı miras alan alt sınıflardan erişilebilir.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47485"/>
            <a:ext cx="15692486" cy="6251986"/>
          </a:xfrm>
          <a:custGeom>
            <a:avLst/>
            <a:gdLst/>
            <a:ahLst/>
            <a:cxnLst/>
            <a:rect r="r" b="b" t="t" l="l"/>
            <a:pathLst>
              <a:path h="6251986" w="15692486">
                <a:moveTo>
                  <a:pt x="0" y="0"/>
                </a:moveTo>
                <a:lnTo>
                  <a:pt x="15692486" y="0"/>
                </a:lnTo>
                <a:lnTo>
                  <a:pt x="15692486" y="6251986"/>
                </a:lnTo>
                <a:lnTo>
                  <a:pt x="0" y="6251986"/>
                </a:lnTo>
                <a:lnTo>
                  <a:pt x="0" y="0"/>
                </a:lnTo>
                <a:close/>
              </a:path>
            </a:pathLst>
          </a:custGeom>
          <a:blipFill>
            <a:blip r:embed="rId2"/>
            <a:stretch>
              <a:fillRect l="-109287" t="-144355" r="-67448" b="-146360"/>
            </a:stretch>
          </a:blipFill>
        </p:spPr>
      </p:sp>
      <p:sp>
        <p:nvSpPr>
          <p:cNvPr name="TextBox 3" id="3"/>
          <p:cNvSpPr txBox="true"/>
          <p:nvPr/>
        </p:nvSpPr>
        <p:spPr>
          <a:xfrm rot="0">
            <a:off x="440041" y="7296785"/>
            <a:ext cx="16869803" cy="2990216"/>
          </a:xfrm>
          <a:prstGeom prst="rect">
            <a:avLst/>
          </a:prstGeom>
        </p:spPr>
        <p:txBody>
          <a:bodyPr anchor="t" rtlCol="false" tIns="0" lIns="0" bIns="0" rIns="0">
            <a:spAutoFit/>
          </a:bodyPr>
          <a:lstStyle/>
          <a:p>
            <a:pPr algn="l">
              <a:lnSpc>
                <a:spcPts val="4759"/>
              </a:lnSpc>
            </a:pPr>
            <a:r>
              <a:rPr lang="en-US" sz="3399">
                <a:solidFill>
                  <a:srgbClr val="000000"/>
                </a:solidFill>
                <a:latin typeface="Abril Fatface"/>
                <a:ea typeface="Abril Fatface"/>
                <a:cs typeface="Abril Fatface"/>
                <a:sym typeface="Abril Fatface"/>
              </a:rPr>
              <a:t>private: marka değişkeni, yalnızca Araba sınıfı içinde erişilebilir.</a:t>
            </a:r>
          </a:p>
          <a:p>
            <a:pPr algn="l">
              <a:lnSpc>
                <a:spcPts val="4759"/>
              </a:lnSpc>
            </a:pPr>
            <a:r>
              <a:rPr lang="en-US" sz="3399">
                <a:solidFill>
                  <a:srgbClr val="000000"/>
                </a:solidFill>
                <a:latin typeface="Abril Fatface"/>
                <a:ea typeface="Abril Fatface"/>
                <a:cs typeface="Abril Fatface"/>
                <a:sym typeface="Abril Fatface"/>
              </a:rPr>
              <a:t>protected: modelili değişkeni, bu sınıfı miras alan sınıflar tarafından da kullanılabilir.</a:t>
            </a:r>
          </a:p>
          <a:p>
            <a:pPr algn="l">
              <a:lnSpc>
                <a:spcPts val="4759"/>
              </a:lnSpc>
            </a:pPr>
            <a:r>
              <a:rPr lang="en-US" sz="3399">
                <a:solidFill>
                  <a:srgbClr val="000000"/>
                </a:solidFill>
                <a:latin typeface="Abril Fatface"/>
                <a:ea typeface="Abril Fatface"/>
                <a:cs typeface="Abril Fatface"/>
                <a:sym typeface="Abril Fatface"/>
              </a:rPr>
              <a:t>public: SetMarka metodu, sınıf dışından erişilebilir.</a:t>
            </a:r>
          </a:p>
          <a:p>
            <a:pPr algn="l">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DAGLTOojqWY</dc:identifier>
  <dcterms:modified xsi:type="dcterms:W3CDTF">2011-08-01T06:04:30Z</dcterms:modified>
  <cp:revision>1</cp:revision>
  <dc:title>erişim belirleyicelr</dc:title>
</cp:coreProperties>
</file>