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18"/>
  </p:notesMasterIdLst>
  <p:handoutMasterIdLst>
    <p:handoutMasterId r:id="rId19"/>
  </p:handoutMasterIdLst>
  <p:sldIdLst>
    <p:sldId id="299" r:id="rId2"/>
    <p:sldId id="300" r:id="rId3"/>
    <p:sldId id="301" r:id="rId4"/>
    <p:sldId id="302" r:id="rId5"/>
    <p:sldId id="304" r:id="rId6"/>
    <p:sldId id="303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nstantia" panose="020306020503060303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112B"/>
    <a:srgbClr val="C20024"/>
    <a:srgbClr val="7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6" autoAdjust="0"/>
    <p:restoredTop sz="91736" autoAdjust="0"/>
  </p:normalViewPr>
  <p:slideViewPr>
    <p:cSldViewPr snapToGrid="0" snapToObjects="1">
      <p:cViewPr varScale="1">
        <p:scale>
          <a:sx n="67" d="100"/>
          <a:sy n="67" d="100"/>
        </p:scale>
        <p:origin x="84" y="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CBE85-FA28-4ACF-874C-4D0A0CBA159E}" type="doc">
      <dgm:prSet loTypeId="urn:microsoft.com/office/officeart/2005/8/layout/chevron2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354C56-A454-4AED-8DC4-6C813E183F1D}">
      <dgm:prSet phldrT="[Metin]" phldr="1"/>
      <dgm:spPr/>
      <dgm:t>
        <a:bodyPr/>
        <a:lstStyle/>
        <a:p>
          <a:endParaRPr lang="en-US" dirty="0"/>
        </a:p>
      </dgm:t>
    </dgm:pt>
    <dgm:pt modelId="{DCB7CD81-25D1-40C1-A717-0E9204587CE6}" type="parTrans" cxnId="{79FED77C-8F63-4523-B3F6-DDB1D15C5CD7}">
      <dgm:prSet/>
      <dgm:spPr/>
      <dgm:t>
        <a:bodyPr/>
        <a:lstStyle/>
        <a:p>
          <a:endParaRPr lang="en-US"/>
        </a:p>
      </dgm:t>
    </dgm:pt>
    <dgm:pt modelId="{D1765F39-A83A-4F77-B287-2A1BC20D1391}" type="sibTrans" cxnId="{79FED77C-8F63-4523-B3F6-DDB1D15C5CD7}">
      <dgm:prSet/>
      <dgm:spPr/>
      <dgm:t>
        <a:bodyPr/>
        <a:lstStyle/>
        <a:p>
          <a:endParaRPr lang="en-US"/>
        </a:p>
      </dgm:t>
    </dgm:pt>
    <dgm:pt modelId="{4B431CEC-A35C-404F-B332-C759E77B707D}">
      <dgm:prSet phldrT="[Metin]"/>
      <dgm:spPr/>
      <dgm:t>
        <a:bodyPr/>
        <a:lstStyle/>
        <a:p>
          <a:r>
            <a:rPr lang="tr-TR" dirty="0" err="1"/>
            <a:t>Topology</a:t>
          </a:r>
          <a:r>
            <a:rPr lang="tr-TR" dirty="0"/>
            <a:t> </a:t>
          </a:r>
          <a:r>
            <a:rPr lang="tr-TR" dirty="0" err="1"/>
            <a:t>selection</a:t>
          </a:r>
          <a:endParaRPr lang="en-US" dirty="0"/>
        </a:p>
      </dgm:t>
    </dgm:pt>
    <dgm:pt modelId="{C4125A80-7AA0-4337-9843-DC8866E67080}" type="parTrans" cxnId="{C608A2EC-4C31-49FB-A6AB-77D15279BD5E}">
      <dgm:prSet/>
      <dgm:spPr/>
      <dgm:t>
        <a:bodyPr/>
        <a:lstStyle/>
        <a:p>
          <a:endParaRPr lang="en-US"/>
        </a:p>
      </dgm:t>
    </dgm:pt>
    <dgm:pt modelId="{12C9A4B8-A235-4ACC-AAD5-AF92FB6A1F8B}" type="sibTrans" cxnId="{C608A2EC-4C31-49FB-A6AB-77D15279BD5E}">
      <dgm:prSet/>
      <dgm:spPr/>
      <dgm:t>
        <a:bodyPr/>
        <a:lstStyle/>
        <a:p>
          <a:endParaRPr lang="en-US"/>
        </a:p>
      </dgm:t>
    </dgm:pt>
    <dgm:pt modelId="{53638A30-4519-4465-9129-12ED44CE7A15}">
      <dgm:prSet phldrT="[Metin]" phldr="1"/>
      <dgm:spPr/>
      <dgm:t>
        <a:bodyPr/>
        <a:lstStyle/>
        <a:p>
          <a:endParaRPr lang="en-US" dirty="0"/>
        </a:p>
      </dgm:t>
    </dgm:pt>
    <dgm:pt modelId="{FA2CED3E-7D56-4457-B1CD-7E24D00E2F58}" type="parTrans" cxnId="{4AB47B1A-5F48-4460-B72F-A600D53B302C}">
      <dgm:prSet/>
      <dgm:spPr/>
      <dgm:t>
        <a:bodyPr/>
        <a:lstStyle/>
        <a:p>
          <a:endParaRPr lang="en-US"/>
        </a:p>
      </dgm:t>
    </dgm:pt>
    <dgm:pt modelId="{A3EA595B-0A80-480B-AD63-A37C9EA0ECFD}" type="sibTrans" cxnId="{4AB47B1A-5F48-4460-B72F-A600D53B302C}">
      <dgm:prSet/>
      <dgm:spPr/>
      <dgm:t>
        <a:bodyPr/>
        <a:lstStyle/>
        <a:p>
          <a:endParaRPr lang="en-US"/>
        </a:p>
      </dgm:t>
    </dgm:pt>
    <dgm:pt modelId="{5B709980-D857-42E4-BA98-1BEB0900B08B}">
      <dgm:prSet phldrT="[Metin]" phldr="1"/>
      <dgm:spPr/>
      <dgm:t>
        <a:bodyPr/>
        <a:lstStyle/>
        <a:p>
          <a:endParaRPr lang="en-US"/>
        </a:p>
      </dgm:t>
    </dgm:pt>
    <dgm:pt modelId="{7A5F0A0E-F65C-434C-973F-275EF90A039F}" type="parTrans" cxnId="{388C54C3-1AE3-4BCC-BA3E-95C344F2D914}">
      <dgm:prSet/>
      <dgm:spPr/>
      <dgm:t>
        <a:bodyPr/>
        <a:lstStyle/>
        <a:p>
          <a:endParaRPr lang="en-US"/>
        </a:p>
      </dgm:t>
    </dgm:pt>
    <dgm:pt modelId="{2A016D60-0CA2-4915-BAF0-C66ACD255938}" type="sibTrans" cxnId="{388C54C3-1AE3-4BCC-BA3E-95C344F2D914}">
      <dgm:prSet/>
      <dgm:spPr/>
      <dgm:t>
        <a:bodyPr/>
        <a:lstStyle/>
        <a:p>
          <a:endParaRPr lang="en-US"/>
        </a:p>
      </dgm:t>
    </dgm:pt>
    <dgm:pt modelId="{FAC7B528-8CED-4A9F-9DA0-506EDD4C4B75}">
      <dgm:prSet phldrT="[Metin]"/>
      <dgm:spPr/>
      <dgm:t>
        <a:bodyPr/>
        <a:lstStyle/>
        <a:p>
          <a:r>
            <a:rPr lang="tr-TR" dirty="0"/>
            <a:t>Component </a:t>
          </a:r>
          <a:r>
            <a:rPr lang="tr-TR" dirty="0" err="1"/>
            <a:t>selection</a:t>
          </a:r>
          <a:endParaRPr lang="en-US" dirty="0"/>
        </a:p>
      </dgm:t>
    </dgm:pt>
    <dgm:pt modelId="{B83ACA24-32E3-4725-B68C-AA0A48667C8F}" type="parTrans" cxnId="{43A2E68A-C6FB-490D-B60F-CCDB900ACFA8}">
      <dgm:prSet/>
      <dgm:spPr/>
      <dgm:t>
        <a:bodyPr/>
        <a:lstStyle/>
        <a:p>
          <a:endParaRPr lang="en-US"/>
        </a:p>
      </dgm:t>
    </dgm:pt>
    <dgm:pt modelId="{DCC87278-258A-4B01-98D3-60865A540204}" type="sibTrans" cxnId="{43A2E68A-C6FB-490D-B60F-CCDB900ACFA8}">
      <dgm:prSet/>
      <dgm:spPr/>
      <dgm:t>
        <a:bodyPr/>
        <a:lstStyle/>
        <a:p>
          <a:endParaRPr lang="en-US"/>
        </a:p>
      </dgm:t>
    </dgm:pt>
    <dgm:pt modelId="{EC0F5FBC-D656-4B24-AC92-BA4582C07CFB}">
      <dgm:prSet phldrT="[Metin]" phldr="1"/>
      <dgm:spPr/>
      <dgm:t>
        <a:bodyPr/>
        <a:lstStyle/>
        <a:p>
          <a:endParaRPr lang="en-US"/>
        </a:p>
      </dgm:t>
    </dgm:pt>
    <dgm:pt modelId="{DB37B95C-2680-4665-B58C-A4A15090C6C7}" type="parTrans" cxnId="{9CA7B60B-A98E-45C1-9E05-5C643E5B270C}">
      <dgm:prSet/>
      <dgm:spPr/>
      <dgm:t>
        <a:bodyPr/>
        <a:lstStyle/>
        <a:p>
          <a:endParaRPr lang="en-US"/>
        </a:p>
      </dgm:t>
    </dgm:pt>
    <dgm:pt modelId="{C531348A-E9D4-4766-B40F-4E5B9B547844}" type="sibTrans" cxnId="{9CA7B60B-A98E-45C1-9E05-5C643E5B270C}">
      <dgm:prSet/>
      <dgm:spPr/>
      <dgm:t>
        <a:bodyPr/>
        <a:lstStyle/>
        <a:p>
          <a:endParaRPr lang="en-US"/>
        </a:p>
      </dgm:t>
    </dgm:pt>
    <dgm:pt modelId="{4D4B7B15-1AD7-4296-AA10-F2BB266A6977}">
      <dgm:prSet phldrT="[Metin]"/>
      <dgm:spPr/>
      <dgm:t>
        <a:bodyPr/>
        <a:lstStyle/>
        <a:p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results</a:t>
          </a:r>
          <a:endParaRPr lang="en-US" dirty="0"/>
        </a:p>
      </dgm:t>
    </dgm:pt>
    <dgm:pt modelId="{01B87144-F89E-4C5E-9F91-C5C75E12C005}" type="parTrans" cxnId="{EA0C61DF-BC1F-402A-8E8E-8FB31F5C46C9}">
      <dgm:prSet/>
      <dgm:spPr/>
      <dgm:t>
        <a:bodyPr/>
        <a:lstStyle/>
        <a:p>
          <a:endParaRPr lang="en-US"/>
        </a:p>
      </dgm:t>
    </dgm:pt>
    <dgm:pt modelId="{282C954F-2956-4FB4-96DA-033998BB554D}" type="sibTrans" cxnId="{EA0C61DF-BC1F-402A-8E8E-8FB31F5C46C9}">
      <dgm:prSet/>
      <dgm:spPr/>
      <dgm:t>
        <a:bodyPr/>
        <a:lstStyle/>
        <a:p>
          <a:endParaRPr lang="en-US"/>
        </a:p>
      </dgm:t>
    </dgm:pt>
    <dgm:pt modelId="{C7C1E5B0-B849-4DAD-BA08-589148EC939C}">
      <dgm:prSet phldrT="[Metin]" phldr="1"/>
      <dgm:spPr/>
      <dgm:t>
        <a:bodyPr/>
        <a:lstStyle/>
        <a:p>
          <a:endParaRPr lang="en-US"/>
        </a:p>
      </dgm:t>
    </dgm:pt>
    <dgm:pt modelId="{24507F79-8D64-47CC-A982-BE4246BB1B22}" type="parTrans" cxnId="{9ADA7592-C450-40AA-AADF-3952223CA1B0}">
      <dgm:prSet/>
      <dgm:spPr/>
      <dgm:t>
        <a:bodyPr/>
        <a:lstStyle/>
        <a:p>
          <a:endParaRPr lang="en-US"/>
        </a:p>
      </dgm:t>
    </dgm:pt>
    <dgm:pt modelId="{3AE8C7BB-EB78-4D4B-BBF4-164211C71106}" type="sibTrans" cxnId="{9ADA7592-C450-40AA-AADF-3952223CA1B0}">
      <dgm:prSet/>
      <dgm:spPr/>
      <dgm:t>
        <a:bodyPr/>
        <a:lstStyle/>
        <a:p>
          <a:endParaRPr lang="en-US"/>
        </a:p>
      </dgm:t>
    </dgm:pt>
    <dgm:pt modelId="{32EAE2E2-F590-4E2E-A4D0-65C1973C3FD9}">
      <dgm:prSet phldrT="[Metin]"/>
      <dgm:spPr/>
      <dgm:t>
        <a:bodyPr/>
        <a:lstStyle/>
        <a:p>
          <a:r>
            <a:rPr lang="tr-TR" dirty="0"/>
            <a:t>PCB </a:t>
          </a:r>
          <a:r>
            <a:rPr lang="tr-TR" dirty="0" err="1"/>
            <a:t>design</a:t>
          </a:r>
          <a:endParaRPr lang="en-US" dirty="0"/>
        </a:p>
      </dgm:t>
    </dgm:pt>
    <dgm:pt modelId="{943A76E9-7F80-4132-B478-9FCE4B9BC7B9}" type="parTrans" cxnId="{BDC19692-2633-4AF4-B8DE-A04E6BF20396}">
      <dgm:prSet/>
      <dgm:spPr/>
      <dgm:t>
        <a:bodyPr/>
        <a:lstStyle/>
        <a:p>
          <a:endParaRPr lang="en-US"/>
        </a:p>
      </dgm:t>
    </dgm:pt>
    <dgm:pt modelId="{E05DBC8F-D2C2-4535-B92A-E648A96993CF}" type="sibTrans" cxnId="{BDC19692-2633-4AF4-B8DE-A04E6BF20396}">
      <dgm:prSet/>
      <dgm:spPr/>
      <dgm:t>
        <a:bodyPr/>
        <a:lstStyle/>
        <a:p>
          <a:endParaRPr lang="en-US"/>
        </a:p>
      </dgm:t>
    </dgm:pt>
    <dgm:pt modelId="{6695DD34-D64C-41EF-8CA6-E080E1441DB6}">
      <dgm:prSet phldrT="[Metin]"/>
      <dgm:spPr/>
      <dgm:t>
        <a:bodyPr/>
        <a:lstStyle/>
        <a:p>
          <a:r>
            <a:rPr lang="tr-TR" dirty="0" err="1"/>
            <a:t>Magnetic</a:t>
          </a:r>
          <a:r>
            <a:rPr lang="tr-TR" dirty="0"/>
            <a:t> </a:t>
          </a:r>
          <a:r>
            <a:rPr lang="tr-TR" dirty="0" err="1"/>
            <a:t>design</a:t>
          </a:r>
          <a:endParaRPr lang="en-US" dirty="0"/>
        </a:p>
      </dgm:t>
    </dgm:pt>
    <dgm:pt modelId="{5484CF22-2271-45E2-8355-FC1C9761D55A}" type="sibTrans" cxnId="{8DE10469-3206-4467-BCB0-DAA5F994E47B}">
      <dgm:prSet/>
      <dgm:spPr/>
      <dgm:t>
        <a:bodyPr/>
        <a:lstStyle/>
        <a:p>
          <a:endParaRPr lang="en-US"/>
        </a:p>
      </dgm:t>
    </dgm:pt>
    <dgm:pt modelId="{B8B96B8F-D283-428A-828C-2DDA7358C609}" type="parTrans" cxnId="{8DE10469-3206-4467-BCB0-DAA5F994E47B}">
      <dgm:prSet/>
      <dgm:spPr/>
      <dgm:t>
        <a:bodyPr/>
        <a:lstStyle/>
        <a:p>
          <a:endParaRPr lang="en-US"/>
        </a:p>
      </dgm:t>
    </dgm:pt>
    <dgm:pt modelId="{73895ED3-1570-4634-85A0-BD89A4B5C49C}" type="pres">
      <dgm:prSet presAssocID="{A87CBE85-FA28-4ACF-874C-4D0A0CBA159E}" presName="linearFlow" presStyleCnt="0">
        <dgm:presLayoutVars>
          <dgm:dir/>
          <dgm:animLvl val="lvl"/>
          <dgm:resizeHandles val="exact"/>
        </dgm:presLayoutVars>
      </dgm:prSet>
      <dgm:spPr/>
    </dgm:pt>
    <dgm:pt modelId="{29DFEA4E-4F74-476C-9C9C-E1FB7FFF6C7A}" type="pres">
      <dgm:prSet presAssocID="{10354C56-A454-4AED-8DC4-6C813E183F1D}" presName="composite" presStyleCnt="0"/>
      <dgm:spPr/>
    </dgm:pt>
    <dgm:pt modelId="{179439C4-8028-4BCF-8DB8-7CB78191C3B4}" type="pres">
      <dgm:prSet presAssocID="{10354C56-A454-4AED-8DC4-6C813E183F1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856F650-2FCE-4956-8313-EA9AFBB23901}" type="pres">
      <dgm:prSet presAssocID="{10354C56-A454-4AED-8DC4-6C813E183F1D}" presName="descendantText" presStyleLbl="alignAcc1" presStyleIdx="0" presStyleCnt="5">
        <dgm:presLayoutVars>
          <dgm:bulletEnabled val="1"/>
        </dgm:presLayoutVars>
      </dgm:prSet>
      <dgm:spPr/>
    </dgm:pt>
    <dgm:pt modelId="{33F24A61-82DA-469B-8183-3EA8043FCC20}" type="pres">
      <dgm:prSet presAssocID="{D1765F39-A83A-4F77-B287-2A1BC20D1391}" presName="sp" presStyleCnt="0"/>
      <dgm:spPr/>
    </dgm:pt>
    <dgm:pt modelId="{CD7A0505-348A-4529-B807-E1F0C9F9079A}" type="pres">
      <dgm:prSet presAssocID="{53638A30-4519-4465-9129-12ED44CE7A15}" presName="composite" presStyleCnt="0"/>
      <dgm:spPr/>
    </dgm:pt>
    <dgm:pt modelId="{EF48A7C1-1A3D-4136-8958-7A50F1BE7EF1}" type="pres">
      <dgm:prSet presAssocID="{53638A30-4519-4465-9129-12ED44CE7A1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8E3A7501-C9AA-4DA4-8375-BF5B251581B5}" type="pres">
      <dgm:prSet presAssocID="{53638A30-4519-4465-9129-12ED44CE7A15}" presName="descendantText" presStyleLbl="alignAcc1" presStyleIdx="1" presStyleCnt="5">
        <dgm:presLayoutVars>
          <dgm:bulletEnabled val="1"/>
        </dgm:presLayoutVars>
      </dgm:prSet>
      <dgm:spPr/>
    </dgm:pt>
    <dgm:pt modelId="{60A5371D-B6E0-489C-857F-365F960A0882}" type="pres">
      <dgm:prSet presAssocID="{A3EA595B-0A80-480B-AD63-A37C9EA0ECFD}" presName="sp" presStyleCnt="0"/>
      <dgm:spPr/>
    </dgm:pt>
    <dgm:pt modelId="{FF2D6DF4-0D77-49D6-B7BA-77AF84A15B1A}" type="pres">
      <dgm:prSet presAssocID="{5B709980-D857-42E4-BA98-1BEB0900B08B}" presName="composite" presStyleCnt="0"/>
      <dgm:spPr/>
    </dgm:pt>
    <dgm:pt modelId="{DDFA9597-28E1-491A-9164-194FBD4C4B14}" type="pres">
      <dgm:prSet presAssocID="{5B709980-D857-42E4-BA98-1BEB0900B08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D3EFECB-C236-4129-BD33-1C1D38B52213}" type="pres">
      <dgm:prSet presAssocID="{5B709980-D857-42E4-BA98-1BEB0900B08B}" presName="descendantText" presStyleLbl="alignAcc1" presStyleIdx="2" presStyleCnt="5">
        <dgm:presLayoutVars>
          <dgm:bulletEnabled val="1"/>
        </dgm:presLayoutVars>
      </dgm:prSet>
      <dgm:spPr/>
    </dgm:pt>
    <dgm:pt modelId="{7C5EA5BE-B52B-4709-AEA2-898AC2427FBC}" type="pres">
      <dgm:prSet presAssocID="{2A016D60-0CA2-4915-BAF0-C66ACD255938}" presName="sp" presStyleCnt="0"/>
      <dgm:spPr/>
    </dgm:pt>
    <dgm:pt modelId="{5BB18ED1-0270-48E8-A60C-B289BBF313B7}" type="pres">
      <dgm:prSet presAssocID="{EC0F5FBC-D656-4B24-AC92-BA4582C07CFB}" presName="composite" presStyleCnt="0"/>
      <dgm:spPr/>
    </dgm:pt>
    <dgm:pt modelId="{07CE9556-44C4-4878-B3C7-63C7B1995141}" type="pres">
      <dgm:prSet presAssocID="{EC0F5FBC-D656-4B24-AC92-BA4582C07CF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9C83228-984A-447C-B89B-00CA3B232D70}" type="pres">
      <dgm:prSet presAssocID="{EC0F5FBC-D656-4B24-AC92-BA4582C07CFB}" presName="descendantText" presStyleLbl="alignAcc1" presStyleIdx="3" presStyleCnt="5">
        <dgm:presLayoutVars>
          <dgm:bulletEnabled val="1"/>
        </dgm:presLayoutVars>
      </dgm:prSet>
      <dgm:spPr/>
    </dgm:pt>
    <dgm:pt modelId="{6315DDB2-01FF-44D8-B8C9-F03E551BDE94}" type="pres">
      <dgm:prSet presAssocID="{C531348A-E9D4-4766-B40F-4E5B9B547844}" presName="sp" presStyleCnt="0"/>
      <dgm:spPr/>
    </dgm:pt>
    <dgm:pt modelId="{9C729AE6-B91A-48CC-B838-324DD1E2EB2D}" type="pres">
      <dgm:prSet presAssocID="{C7C1E5B0-B849-4DAD-BA08-589148EC939C}" presName="composite" presStyleCnt="0"/>
      <dgm:spPr/>
    </dgm:pt>
    <dgm:pt modelId="{F89AF593-B4F0-4F03-BBA9-C0790D51D738}" type="pres">
      <dgm:prSet presAssocID="{C7C1E5B0-B849-4DAD-BA08-589148EC939C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231222F-16DA-4713-81B7-068498D9703A}" type="pres">
      <dgm:prSet presAssocID="{C7C1E5B0-B849-4DAD-BA08-589148EC939C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CA7B60B-A98E-45C1-9E05-5C643E5B270C}" srcId="{A87CBE85-FA28-4ACF-874C-4D0A0CBA159E}" destId="{EC0F5FBC-D656-4B24-AC92-BA4582C07CFB}" srcOrd="3" destOrd="0" parTransId="{DB37B95C-2680-4665-B58C-A4A15090C6C7}" sibTransId="{C531348A-E9D4-4766-B40F-4E5B9B547844}"/>
    <dgm:cxn modelId="{4AB47B1A-5F48-4460-B72F-A600D53B302C}" srcId="{A87CBE85-FA28-4ACF-874C-4D0A0CBA159E}" destId="{53638A30-4519-4465-9129-12ED44CE7A15}" srcOrd="1" destOrd="0" parTransId="{FA2CED3E-7D56-4457-B1CD-7E24D00E2F58}" sibTransId="{A3EA595B-0A80-480B-AD63-A37C9EA0ECFD}"/>
    <dgm:cxn modelId="{7741F244-26FC-495D-B5DD-59ECC6F1EFF6}" type="presOf" srcId="{EC0F5FBC-D656-4B24-AC92-BA4582C07CFB}" destId="{07CE9556-44C4-4878-B3C7-63C7B1995141}" srcOrd="0" destOrd="0" presId="urn:microsoft.com/office/officeart/2005/8/layout/chevron2"/>
    <dgm:cxn modelId="{8DE10469-3206-4467-BCB0-DAA5F994E47B}" srcId="{53638A30-4519-4465-9129-12ED44CE7A15}" destId="{6695DD34-D64C-41EF-8CA6-E080E1441DB6}" srcOrd="0" destOrd="0" parTransId="{B8B96B8F-D283-428A-828C-2DDA7358C609}" sibTransId="{5484CF22-2271-45E2-8355-FC1C9761D55A}"/>
    <dgm:cxn modelId="{C1E8E14F-9230-4A02-8F6E-6BEA71D4B4A6}" type="presOf" srcId="{53638A30-4519-4465-9129-12ED44CE7A15}" destId="{EF48A7C1-1A3D-4136-8958-7A50F1BE7EF1}" srcOrd="0" destOrd="0" presId="urn:microsoft.com/office/officeart/2005/8/layout/chevron2"/>
    <dgm:cxn modelId="{43105950-04E0-4900-BF05-FF25F83331FE}" type="presOf" srcId="{10354C56-A454-4AED-8DC4-6C813E183F1D}" destId="{179439C4-8028-4BCF-8DB8-7CB78191C3B4}" srcOrd="0" destOrd="0" presId="urn:microsoft.com/office/officeart/2005/8/layout/chevron2"/>
    <dgm:cxn modelId="{2BE63952-DA7B-4537-812B-60F375C731ED}" type="presOf" srcId="{4B431CEC-A35C-404F-B332-C759E77B707D}" destId="{C856F650-2FCE-4956-8313-EA9AFBB23901}" srcOrd="0" destOrd="0" presId="urn:microsoft.com/office/officeart/2005/8/layout/chevron2"/>
    <dgm:cxn modelId="{5F2BD675-1012-40F8-88E2-8905728094CD}" type="presOf" srcId="{FAC7B528-8CED-4A9F-9DA0-506EDD4C4B75}" destId="{BD3EFECB-C236-4129-BD33-1C1D38B52213}" srcOrd="0" destOrd="0" presId="urn:microsoft.com/office/officeart/2005/8/layout/chevron2"/>
    <dgm:cxn modelId="{79FED77C-8F63-4523-B3F6-DDB1D15C5CD7}" srcId="{A87CBE85-FA28-4ACF-874C-4D0A0CBA159E}" destId="{10354C56-A454-4AED-8DC4-6C813E183F1D}" srcOrd="0" destOrd="0" parTransId="{DCB7CD81-25D1-40C1-A717-0E9204587CE6}" sibTransId="{D1765F39-A83A-4F77-B287-2A1BC20D1391}"/>
    <dgm:cxn modelId="{43A2E68A-C6FB-490D-B60F-CCDB900ACFA8}" srcId="{5B709980-D857-42E4-BA98-1BEB0900B08B}" destId="{FAC7B528-8CED-4A9F-9DA0-506EDD4C4B75}" srcOrd="0" destOrd="0" parTransId="{B83ACA24-32E3-4725-B68C-AA0A48667C8F}" sibTransId="{DCC87278-258A-4B01-98D3-60865A540204}"/>
    <dgm:cxn modelId="{9ADA7592-C450-40AA-AADF-3952223CA1B0}" srcId="{A87CBE85-FA28-4ACF-874C-4D0A0CBA159E}" destId="{C7C1E5B0-B849-4DAD-BA08-589148EC939C}" srcOrd="4" destOrd="0" parTransId="{24507F79-8D64-47CC-A982-BE4246BB1B22}" sibTransId="{3AE8C7BB-EB78-4D4B-BBF4-164211C71106}"/>
    <dgm:cxn modelId="{BDC19692-2633-4AF4-B8DE-A04E6BF20396}" srcId="{C7C1E5B0-B849-4DAD-BA08-589148EC939C}" destId="{32EAE2E2-F590-4E2E-A4D0-65C1973C3FD9}" srcOrd="0" destOrd="0" parTransId="{943A76E9-7F80-4132-B478-9FCE4B9BC7B9}" sibTransId="{E05DBC8F-D2C2-4535-B92A-E648A96993CF}"/>
    <dgm:cxn modelId="{16D9B89E-FF5D-4444-A871-A2065AF3AE39}" type="presOf" srcId="{4D4B7B15-1AD7-4296-AA10-F2BB266A6977}" destId="{A9C83228-984A-447C-B89B-00CA3B232D70}" srcOrd="0" destOrd="0" presId="urn:microsoft.com/office/officeart/2005/8/layout/chevron2"/>
    <dgm:cxn modelId="{07780CC2-B849-41A3-8870-DBC904487AA2}" type="presOf" srcId="{32EAE2E2-F590-4E2E-A4D0-65C1973C3FD9}" destId="{A231222F-16DA-4713-81B7-068498D9703A}" srcOrd="0" destOrd="0" presId="urn:microsoft.com/office/officeart/2005/8/layout/chevron2"/>
    <dgm:cxn modelId="{388C54C3-1AE3-4BCC-BA3E-95C344F2D914}" srcId="{A87CBE85-FA28-4ACF-874C-4D0A0CBA159E}" destId="{5B709980-D857-42E4-BA98-1BEB0900B08B}" srcOrd="2" destOrd="0" parTransId="{7A5F0A0E-F65C-434C-973F-275EF90A039F}" sibTransId="{2A016D60-0CA2-4915-BAF0-C66ACD255938}"/>
    <dgm:cxn modelId="{3A75A8D2-14A9-4B2F-9950-06B82BA06B67}" type="presOf" srcId="{6695DD34-D64C-41EF-8CA6-E080E1441DB6}" destId="{8E3A7501-C9AA-4DA4-8375-BF5B251581B5}" srcOrd="0" destOrd="0" presId="urn:microsoft.com/office/officeart/2005/8/layout/chevron2"/>
    <dgm:cxn modelId="{9AFFA2D8-CAB4-4118-B572-70251648B55C}" type="presOf" srcId="{C7C1E5B0-B849-4DAD-BA08-589148EC939C}" destId="{F89AF593-B4F0-4F03-BBA9-C0790D51D738}" srcOrd="0" destOrd="0" presId="urn:microsoft.com/office/officeart/2005/8/layout/chevron2"/>
    <dgm:cxn modelId="{EA0C61DF-BC1F-402A-8E8E-8FB31F5C46C9}" srcId="{EC0F5FBC-D656-4B24-AC92-BA4582C07CFB}" destId="{4D4B7B15-1AD7-4296-AA10-F2BB266A6977}" srcOrd="0" destOrd="0" parTransId="{01B87144-F89E-4C5E-9F91-C5C75E12C005}" sibTransId="{282C954F-2956-4FB4-96DA-033998BB554D}"/>
    <dgm:cxn modelId="{599A44E8-84D5-40DC-8F82-806A9F1446DD}" type="presOf" srcId="{A87CBE85-FA28-4ACF-874C-4D0A0CBA159E}" destId="{73895ED3-1570-4634-85A0-BD89A4B5C49C}" srcOrd="0" destOrd="0" presId="urn:microsoft.com/office/officeart/2005/8/layout/chevron2"/>
    <dgm:cxn modelId="{AD4BE4E9-D8BF-4427-BC68-3C70535F9BEA}" type="presOf" srcId="{5B709980-D857-42E4-BA98-1BEB0900B08B}" destId="{DDFA9597-28E1-491A-9164-194FBD4C4B14}" srcOrd="0" destOrd="0" presId="urn:microsoft.com/office/officeart/2005/8/layout/chevron2"/>
    <dgm:cxn modelId="{C608A2EC-4C31-49FB-A6AB-77D15279BD5E}" srcId="{10354C56-A454-4AED-8DC4-6C813E183F1D}" destId="{4B431CEC-A35C-404F-B332-C759E77B707D}" srcOrd="0" destOrd="0" parTransId="{C4125A80-7AA0-4337-9843-DC8866E67080}" sibTransId="{12C9A4B8-A235-4ACC-AAD5-AF92FB6A1F8B}"/>
    <dgm:cxn modelId="{87CA86E0-14A2-4110-B4ED-70E275404CA3}" type="presParOf" srcId="{73895ED3-1570-4634-85A0-BD89A4B5C49C}" destId="{29DFEA4E-4F74-476C-9C9C-E1FB7FFF6C7A}" srcOrd="0" destOrd="0" presId="urn:microsoft.com/office/officeart/2005/8/layout/chevron2"/>
    <dgm:cxn modelId="{FC1D535D-A9A2-4EF2-8232-9AB7111BCAE1}" type="presParOf" srcId="{29DFEA4E-4F74-476C-9C9C-E1FB7FFF6C7A}" destId="{179439C4-8028-4BCF-8DB8-7CB78191C3B4}" srcOrd="0" destOrd="0" presId="urn:microsoft.com/office/officeart/2005/8/layout/chevron2"/>
    <dgm:cxn modelId="{3AEEA06C-AD8B-4AF0-84A4-4AB81C8AA43D}" type="presParOf" srcId="{29DFEA4E-4F74-476C-9C9C-E1FB7FFF6C7A}" destId="{C856F650-2FCE-4956-8313-EA9AFBB23901}" srcOrd="1" destOrd="0" presId="urn:microsoft.com/office/officeart/2005/8/layout/chevron2"/>
    <dgm:cxn modelId="{F710BEFE-1DC7-43A1-A4E6-4FDAA63AA38E}" type="presParOf" srcId="{73895ED3-1570-4634-85A0-BD89A4B5C49C}" destId="{33F24A61-82DA-469B-8183-3EA8043FCC20}" srcOrd="1" destOrd="0" presId="urn:microsoft.com/office/officeart/2005/8/layout/chevron2"/>
    <dgm:cxn modelId="{246B74F9-B790-4801-B6EB-71448E4FD015}" type="presParOf" srcId="{73895ED3-1570-4634-85A0-BD89A4B5C49C}" destId="{CD7A0505-348A-4529-B807-E1F0C9F9079A}" srcOrd="2" destOrd="0" presId="urn:microsoft.com/office/officeart/2005/8/layout/chevron2"/>
    <dgm:cxn modelId="{C87EFDE6-519F-4F3A-8D5F-90266E0FBB4F}" type="presParOf" srcId="{CD7A0505-348A-4529-B807-E1F0C9F9079A}" destId="{EF48A7C1-1A3D-4136-8958-7A50F1BE7EF1}" srcOrd="0" destOrd="0" presId="urn:microsoft.com/office/officeart/2005/8/layout/chevron2"/>
    <dgm:cxn modelId="{F858FC99-2FF7-488B-B81F-56446817777E}" type="presParOf" srcId="{CD7A0505-348A-4529-B807-E1F0C9F9079A}" destId="{8E3A7501-C9AA-4DA4-8375-BF5B251581B5}" srcOrd="1" destOrd="0" presId="urn:microsoft.com/office/officeart/2005/8/layout/chevron2"/>
    <dgm:cxn modelId="{1C234222-AE3D-448A-ABEB-7A56EFBA9822}" type="presParOf" srcId="{73895ED3-1570-4634-85A0-BD89A4B5C49C}" destId="{60A5371D-B6E0-489C-857F-365F960A0882}" srcOrd="3" destOrd="0" presId="urn:microsoft.com/office/officeart/2005/8/layout/chevron2"/>
    <dgm:cxn modelId="{EFF419C4-9895-4289-811E-8DCC89079459}" type="presParOf" srcId="{73895ED3-1570-4634-85A0-BD89A4B5C49C}" destId="{FF2D6DF4-0D77-49D6-B7BA-77AF84A15B1A}" srcOrd="4" destOrd="0" presId="urn:microsoft.com/office/officeart/2005/8/layout/chevron2"/>
    <dgm:cxn modelId="{BEB9E450-01A4-4CB9-B893-6262625AA082}" type="presParOf" srcId="{FF2D6DF4-0D77-49D6-B7BA-77AF84A15B1A}" destId="{DDFA9597-28E1-491A-9164-194FBD4C4B14}" srcOrd="0" destOrd="0" presId="urn:microsoft.com/office/officeart/2005/8/layout/chevron2"/>
    <dgm:cxn modelId="{1449209C-8643-4C91-A837-BB1459B71106}" type="presParOf" srcId="{FF2D6DF4-0D77-49D6-B7BA-77AF84A15B1A}" destId="{BD3EFECB-C236-4129-BD33-1C1D38B52213}" srcOrd="1" destOrd="0" presId="urn:microsoft.com/office/officeart/2005/8/layout/chevron2"/>
    <dgm:cxn modelId="{9A3153DB-1B87-49FA-8203-FA40B26B3922}" type="presParOf" srcId="{73895ED3-1570-4634-85A0-BD89A4B5C49C}" destId="{7C5EA5BE-B52B-4709-AEA2-898AC2427FBC}" srcOrd="5" destOrd="0" presId="urn:microsoft.com/office/officeart/2005/8/layout/chevron2"/>
    <dgm:cxn modelId="{A5C68615-24A4-46A6-9CE3-BFA6009217C3}" type="presParOf" srcId="{73895ED3-1570-4634-85A0-BD89A4B5C49C}" destId="{5BB18ED1-0270-48E8-A60C-B289BBF313B7}" srcOrd="6" destOrd="0" presId="urn:microsoft.com/office/officeart/2005/8/layout/chevron2"/>
    <dgm:cxn modelId="{0F244EDB-AD64-4389-9124-5B1A281CCF65}" type="presParOf" srcId="{5BB18ED1-0270-48E8-A60C-B289BBF313B7}" destId="{07CE9556-44C4-4878-B3C7-63C7B1995141}" srcOrd="0" destOrd="0" presId="urn:microsoft.com/office/officeart/2005/8/layout/chevron2"/>
    <dgm:cxn modelId="{1ECC4D0E-21AB-4B85-90FB-1F947B93D9DC}" type="presParOf" srcId="{5BB18ED1-0270-48E8-A60C-B289BBF313B7}" destId="{A9C83228-984A-447C-B89B-00CA3B232D70}" srcOrd="1" destOrd="0" presId="urn:microsoft.com/office/officeart/2005/8/layout/chevron2"/>
    <dgm:cxn modelId="{5F78827C-AC96-4189-8732-F4B6D2F87047}" type="presParOf" srcId="{73895ED3-1570-4634-85A0-BD89A4B5C49C}" destId="{6315DDB2-01FF-44D8-B8C9-F03E551BDE94}" srcOrd="7" destOrd="0" presId="urn:microsoft.com/office/officeart/2005/8/layout/chevron2"/>
    <dgm:cxn modelId="{8EA1F919-675A-43D9-8E0D-10D2A4081F0B}" type="presParOf" srcId="{73895ED3-1570-4634-85A0-BD89A4B5C49C}" destId="{9C729AE6-B91A-48CC-B838-324DD1E2EB2D}" srcOrd="8" destOrd="0" presId="urn:microsoft.com/office/officeart/2005/8/layout/chevron2"/>
    <dgm:cxn modelId="{058E0D0F-BF3D-4EE7-B40C-734F86ADB086}" type="presParOf" srcId="{9C729AE6-B91A-48CC-B838-324DD1E2EB2D}" destId="{F89AF593-B4F0-4F03-BBA9-C0790D51D738}" srcOrd="0" destOrd="0" presId="urn:microsoft.com/office/officeart/2005/8/layout/chevron2"/>
    <dgm:cxn modelId="{64A78D69-6ED6-4B67-9D40-C643702D93F9}" type="presParOf" srcId="{9C729AE6-B91A-48CC-B838-324DD1E2EB2D}" destId="{A231222F-16DA-4713-81B7-068498D9703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439C4-8028-4BCF-8DB8-7CB78191C3B4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319448"/>
        <a:ext cx="635496" cy="272355"/>
      </dsp:txXfrm>
    </dsp:sp>
    <dsp:sp modelId="{C856F650-2FCE-4956-8313-EA9AFBB23901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Topology</a:t>
          </a:r>
          <a:r>
            <a:rPr lang="tr-TR" sz="3400" kern="1200" dirty="0"/>
            <a:t>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30507"/>
        <a:ext cx="5431697" cy="532491"/>
      </dsp:txXfrm>
    </dsp:sp>
    <dsp:sp modelId="{EF48A7C1-1A3D-4136-8958-7A50F1BE7EF1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5400000">
        <a:off x="1" y="1107635"/>
        <a:ext cx="635496" cy="272355"/>
      </dsp:txXfrm>
    </dsp:sp>
    <dsp:sp modelId="{8E3A7501-C9AA-4DA4-8375-BF5B251581B5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Magnetic</a:t>
          </a:r>
          <a:r>
            <a:rPr lang="tr-TR" sz="3400" kern="1200" dirty="0"/>
            <a:t>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818694"/>
        <a:ext cx="5431697" cy="532491"/>
      </dsp:txXfrm>
    </dsp:sp>
    <dsp:sp modelId="{DDFA9597-28E1-491A-9164-194FBD4C4B14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1895821"/>
        <a:ext cx="635496" cy="272355"/>
      </dsp:txXfrm>
    </dsp:sp>
    <dsp:sp modelId="{BD3EFECB-C236-4129-BD33-1C1D38B52213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Component </a:t>
          </a:r>
          <a:r>
            <a:rPr lang="tr-TR" sz="3400" kern="1200" dirty="0" err="1"/>
            <a:t>selection</a:t>
          </a:r>
          <a:endParaRPr lang="en-US" sz="3400" kern="1200" dirty="0"/>
        </a:p>
      </dsp:txBody>
      <dsp:txXfrm rot="-5400000">
        <a:off x="635496" y="1606881"/>
        <a:ext cx="5431697" cy="532491"/>
      </dsp:txXfrm>
    </dsp:sp>
    <dsp:sp modelId="{07CE9556-44C4-4878-B3C7-63C7B1995141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2684008"/>
        <a:ext cx="635496" cy="272355"/>
      </dsp:txXfrm>
    </dsp:sp>
    <dsp:sp modelId="{A9C83228-984A-447C-B89B-00CA3B232D70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 err="1"/>
            <a:t>Simulation</a:t>
          </a:r>
          <a:r>
            <a:rPr lang="tr-TR" sz="3400" kern="1200" dirty="0"/>
            <a:t> </a:t>
          </a:r>
          <a:r>
            <a:rPr lang="tr-TR" sz="3400" kern="1200" dirty="0" err="1"/>
            <a:t>results</a:t>
          </a:r>
          <a:endParaRPr lang="en-US" sz="3400" kern="1200" dirty="0"/>
        </a:p>
      </dsp:txBody>
      <dsp:txXfrm rot="-5400000">
        <a:off x="635496" y="2395067"/>
        <a:ext cx="5431697" cy="532491"/>
      </dsp:txXfrm>
    </dsp:sp>
    <dsp:sp modelId="{F89AF593-B4F0-4F03-BBA9-C0790D51D738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hade val="25000"/>
                <a:satMod val="250000"/>
              </a:schemeClr>
            </a:gs>
            <a:gs pos="68000">
              <a:schemeClr val="lt1">
                <a:hueOff val="0"/>
                <a:satOff val="0"/>
                <a:lumOff val="0"/>
                <a:alphaOff val="0"/>
                <a:tint val="860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l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" y="3472195"/>
        <a:ext cx="635496" cy="272355"/>
      </dsp:txXfrm>
    </dsp:sp>
    <dsp:sp modelId="{A231222F-16DA-4713-81B7-068498D9703A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dk1">
              <a:alpha val="90000"/>
              <a:tint val="40000"/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3400" kern="1200" dirty="0"/>
            <a:t>PCB </a:t>
          </a:r>
          <a:r>
            <a:rPr lang="tr-TR" sz="3400" kern="1200" dirty="0" err="1"/>
            <a:t>design</a:t>
          </a:r>
          <a:endParaRPr lang="en-US" sz="3400" kern="1200" dirty="0"/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184D6-414C-4079-A8E9-CF042533179D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FA0BCA-FC10-49BE-A2F8-BA289E01C4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4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744B1B0-25C3-42D6-ACEC-11FE153FC81F}" type="datetimeFigureOut">
              <a:rPr lang="en-US"/>
              <a:pPr>
                <a:defRPr/>
              </a:pPr>
              <a:t>5/8/2021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03AAD37-8495-4358-975D-7F228E51A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6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fld id="{0B0C1EA2-0501-4755-8F2E-43AE1F036A88}" type="slidenum">
              <a:rPr lang="en-US">
                <a:latin typeface="Calibri" panose="020F0502020204030204" pitchFamily="34" charset="0"/>
              </a:rPr>
              <a:pPr/>
              <a:t>7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8313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4763"/>
            <a:ext cx="9153526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/>
          <p:cNvSpPr txBox="1">
            <a:spLocks noChangeArrowheads="1"/>
          </p:cNvSpPr>
          <p:nvPr userDrawn="1"/>
        </p:nvSpPr>
        <p:spPr bwMode="auto">
          <a:xfrm>
            <a:off x="4953000" y="2179796"/>
            <a:ext cx="396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defRPr/>
            </a:pP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TITLE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CENTURY GOTHIC</a:t>
            </a:r>
            <a:r>
              <a:rPr lang="tr-TR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BOLD 18 PUNTO</a:t>
            </a: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Presenter or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METU EEE Century Gothic</a:t>
            </a:r>
            <a:r>
              <a:rPr lang="tr-TR" sz="1400" b="1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Regular 14 Punto</a:t>
            </a: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tr-TR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April 29, 2014</a:t>
            </a:r>
          </a:p>
          <a:p>
            <a:pPr eaLnBrk="1" hangingPunct="1">
              <a:defRPr/>
            </a:pPr>
            <a:r>
              <a:rPr lang="tr-TR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Place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eaLnBrk="1" hangingPunct="1">
              <a:defRPr/>
            </a:pPr>
            <a:endParaRPr lang="en-US" dirty="0">
              <a:latin typeface="BentonSansTRUReg"/>
            </a:endParaRP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797-6006-4DDA-AFE9-456F280FE6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4FCBF-405F-4A2C-9F91-3B58965D5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2164-718A-4733-A653-425A1A482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3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2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B82CF-D217-463E-A20B-B8F45CA88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25A4F-61D9-44C1-AA71-D696DB2FF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95800" y="5162550"/>
            <a:ext cx="4851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/>
            <a:r>
              <a:rPr lang="tr-TR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 you for your attention</a:t>
            </a:r>
            <a:r>
              <a:rPr lang="en-US" sz="2200" b="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50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8"/>
          <p:cNvGrpSpPr>
            <a:grpSpLocks/>
          </p:cNvGrpSpPr>
          <p:nvPr userDrawn="1"/>
        </p:nvGrpSpPr>
        <p:grpSpPr bwMode="auto">
          <a:xfrm>
            <a:off x="0" y="6523038"/>
            <a:ext cx="9144000" cy="334962"/>
            <a:chOff x="0" y="6522510"/>
            <a:chExt cx="9144000" cy="335489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6522510"/>
              <a:ext cx="9144000" cy="335489"/>
            </a:xfrm>
            <a:prstGeom prst="rect">
              <a:avLst/>
            </a:prstGeom>
            <a:solidFill>
              <a:srgbClr val="C2002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034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0597" y="6573313"/>
              <a:ext cx="40767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Freeform 6"/>
          <p:cNvSpPr>
            <a:spLocks/>
          </p:cNvSpPr>
          <p:nvPr userDrawn="1"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 userDrawn="1">
            <p:ph type="title"/>
          </p:nvPr>
        </p:nvSpPr>
        <p:spPr bwMode="auto">
          <a:xfrm>
            <a:off x="457200" y="338138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title</a:t>
            </a:r>
            <a:r>
              <a:rPr lang="tr-TR" dirty="0"/>
              <a:t> </a:t>
            </a:r>
            <a:r>
              <a:rPr lang="tr-TR" dirty="0" err="1"/>
              <a:t>style</a:t>
            </a:r>
            <a:endParaRPr lang="en-US" dirty="0"/>
          </a:p>
        </p:txBody>
      </p:sp>
      <p:sp>
        <p:nvSpPr>
          <p:cNvPr id="1029" name="Text Placeholder 29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430338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/>
              <a:t>Click to edit Master text styles</a:t>
            </a:r>
          </a:p>
          <a:p>
            <a:pPr lvl="1"/>
            <a:r>
              <a:rPr lang="tr-TR" dirty="0"/>
              <a:t>Second level</a:t>
            </a:r>
          </a:p>
          <a:p>
            <a:pPr lvl="2"/>
            <a:r>
              <a:rPr lang="tr-TR" dirty="0"/>
              <a:t>Third level</a:t>
            </a:r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457199" y="6523038"/>
            <a:ext cx="4000501" cy="2667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50">
                <a:solidFill>
                  <a:srgbClr val="F2F2F2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tr-TR" dirty="0"/>
              <a:t>METU Electrical &amp; Electronics Engineering Department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8110538" y="6523038"/>
            <a:ext cx="576262" cy="2667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8C510B8-6146-408D-9D98-5CB776400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6" r:id="rId7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595959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595959"/>
          </a:solidFill>
          <a:latin typeface="Calibri (Headings)"/>
          <a:ea typeface="Calibri (Headings)"/>
          <a:cs typeface="Calibri (Headings)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1pPr>
      <a:lvl2pPr marL="639763" indent="-457200" algn="l" rtl="0" eaLnBrk="0" fontAlgn="base" hangingPunct="0">
        <a:spcBef>
          <a:spcPts val="438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2pPr>
      <a:lvl3pPr marL="9144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3pPr>
      <a:lvl4pPr marL="1187450" indent="-4572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4pPr>
      <a:lvl5pPr marL="1462088" indent="-4572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entury Gothic" panose="020B0502020202020204" pitchFamily="34" charset="0"/>
          <a:ea typeface="+mn-ea"/>
          <a:cs typeface="Arial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07764"/>
            <a:ext cx="4040188" cy="3845720"/>
          </a:xfrm>
        </p:spPr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2801" y="1797490"/>
            <a:ext cx="4951199" cy="29095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00114EC-7089-4A71-B36B-C49A52A2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556" y="5060510"/>
            <a:ext cx="2071688" cy="7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79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4822"/>
            <a:ext cx="8229600" cy="654843"/>
          </a:xfrm>
        </p:spPr>
        <p:txBody>
          <a:bodyPr/>
          <a:lstStyle/>
          <a:p>
            <a:pPr algn="ctr"/>
            <a:r>
              <a:rPr lang="tr-TR" b="1" dirty="0"/>
              <a:t>Operating </a:t>
            </a:r>
            <a:r>
              <a:rPr lang="tr-TR" b="1" dirty="0" err="1"/>
              <a:t>Values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103812" y="1759163"/>
                <a:ext cx="4040188" cy="450056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𝑑𝑤𝑒𝑒𝑙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≅100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b="0" dirty="0">
                    <a:ea typeface="Cambria Math" panose="02040503050406030204" pitchFamily="18" charset="0"/>
                  </a:rPr>
                  <a:t>AWG #26 (skin </a:t>
                </a:r>
                <a:r>
                  <a:rPr lang="tr-TR" b="0" dirty="0" err="1">
                    <a:ea typeface="Cambria Math" panose="02040503050406030204" pitchFamily="18" charset="0"/>
                  </a:rPr>
                  <a:t>effect</a:t>
                </a:r>
                <a:r>
                  <a:rPr lang="tr-TR" b="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F20CC543-FD13-4B90-BED3-02F5FE620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103812" y="1759163"/>
                <a:ext cx="4040188" cy="4500563"/>
              </a:xfrm>
              <a:blipFill>
                <a:blip r:embed="rId2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225" y="2086585"/>
            <a:ext cx="4041775" cy="3845720"/>
          </a:xfrm>
        </p:spPr>
        <p:txBody>
          <a:bodyPr/>
          <a:lstStyle/>
          <a:p>
            <a:r>
              <a:rPr lang="tr-TR" b="1" dirty="0"/>
              <a:t>DCM </a:t>
            </a:r>
            <a:r>
              <a:rPr lang="tr-TR" b="1" dirty="0" err="1"/>
              <a:t>operation</a:t>
            </a:r>
            <a:r>
              <a:rPr lang="tr-TR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Limits</a:t>
            </a:r>
            <a:r>
              <a:rPr lang="tr-TR" dirty="0"/>
              <a:t> </a:t>
            </a:r>
            <a:r>
              <a:rPr lang="tr-TR" dirty="0" err="1"/>
              <a:t>flux</a:t>
            </a:r>
            <a:r>
              <a:rPr lang="tr-TR" dirty="0"/>
              <a:t> </a:t>
            </a:r>
            <a:r>
              <a:rPr lang="tr-TR" dirty="0" err="1"/>
              <a:t>density</a:t>
            </a:r>
            <a:endParaRPr lang="tr-TR" dirty="0"/>
          </a:p>
          <a:p>
            <a:pPr marL="982663" lvl="1" indent="-342900">
              <a:buFont typeface="Wingdings" panose="05000000000000000000" pitchFamily="2" charset="2"/>
              <a:buChar char="ü"/>
            </a:pPr>
            <a:r>
              <a:rPr lang="tr-TR" dirty="0" err="1"/>
              <a:t>Smaller</a:t>
            </a:r>
            <a:r>
              <a:rPr lang="tr-TR" dirty="0"/>
              <a:t> </a:t>
            </a:r>
            <a:r>
              <a:rPr lang="tr-TR" dirty="0" err="1"/>
              <a:t>core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losses</a:t>
            </a: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tr-T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tr-TR" dirty="0" err="1"/>
              <a:t>Smooth</a:t>
            </a:r>
            <a:r>
              <a:rPr lang="tr-TR" dirty="0"/>
              <a:t> start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4125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191973"/>
                <a:ext cx="8229600" cy="6593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tr-TR" dirty="0"/>
                  <a:t> Method</a:t>
                </a:r>
                <a:endParaRPr lang="en-US" dirty="0"/>
              </a:p>
            </p:txBody>
          </p:sp>
        </mc:Choice>
        <mc:Fallback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191973"/>
                <a:ext cx="8229600" cy="659352"/>
              </a:xfrm>
              <a:blipFill>
                <a:blip r:embed="rId2"/>
                <a:stretch>
                  <a:fillRect l="-741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57200" y="1836092"/>
                <a:ext cx="4040188" cy="465778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𝑝𝑟𝑖</m:t>
                        </m:r>
                      </m:sub>
                    </m:sSub>
                  </m:oMath>
                </a14:m>
                <a:r>
                  <a:rPr lang="tr-TR" sz="2000" dirty="0"/>
                  <a:t> (80µH)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Energy</a:t>
                </a:r>
                <a:r>
                  <a:rPr lang="tr-TR" sz="2000" dirty="0"/>
                  <a:t> </a:t>
                </a:r>
                <a:r>
                  <a:rPr lang="tr-TR" sz="2000" dirty="0" err="1"/>
                  <a:t>handling</a:t>
                </a:r>
                <a:r>
                  <a:rPr lang="tr-TR" sz="2000" dirty="0"/>
                  <a:t> </a:t>
                </a:r>
                <a:r>
                  <a:rPr lang="tr-TR" sz="2000" dirty="0" err="1"/>
                  <a:t>capability</a:t>
                </a:r>
                <a:r>
                  <a:rPr lang="tr-TR" sz="2000" dirty="0"/>
                  <a:t> (1.2 </a:t>
                </a:r>
                <a:r>
                  <a:rPr lang="tr-TR" sz="2000" dirty="0" err="1"/>
                  <a:t>mJ</a:t>
                </a:r>
                <a:r>
                  <a:rPr lang="tr-TR" sz="2000" dirty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tr-TR" sz="2000" dirty="0"/>
                  <a:t>, </a:t>
                </a:r>
                <a:r>
                  <a:rPr lang="tr-TR" sz="2000" dirty="0" err="1"/>
                  <a:t>core</a:t>
                </a:r>
                <a:r>
                  <a:rPr lang="tr-TR" sz="2000" dirty="0"/>
                  <a:t> </a:t>
                </a:r>
                <a:r>
                  <a:rPr lang="tr-TR" sz="2000" dirty="0" err="1"/>
                  <a:t>geometry</a:t>
                </a:r>
                <a:r>
                  <a:rPr lang="tr-TR" sz="2000" dirty="0"/>
                  <a:t> (0.0148)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Select </a:t>
                </a:r>
                <a:r>
                  <a:rPr lang="tr-TR" sz="2000" dirty="0" err="1"/>
                  <a:t>core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Current</a:t>
                </a:r>
                <a:r>
                  <a:rPr lang="tr-TR" sz="2000" dirty="0"/>
                  <a:t> </a:t>
                </a:r>
                <a:r>
                  <a:rPr lang="tr-TR" sz="2000" dirty="0" err="1"/>
                  <a:t>density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Window</a:t>
                </a:r>
                <a:r>
                  <a:rPr lang="tr-TR" sz="2000" dirty="0"/>
                  <a:t> </a:t>
                </a:r>
                <a:r>
                  <a:rPr lang="tr-TR" sz="2000" dirty="0" err="1"/>
                  <a:t>area</a:t>
                </a:r>
                <a:endParaRPr lang="tr-TR" sz="2000" dirty="0"/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57200" y="1836092"/>
                <a:ext cx="4040188" cy="4657783"/>
              </a:xfrm>
              <a:blipFill>
                <a:blip r:embed="rId3"/>
                <a:stretch>
                  <a:fillRect l="-1056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E6DF04B7-7E6A-4DF9-B28E-C468C4063BF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213167"/>
                <a:ext cx="4041775" cy="414715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# of </a:t>
                </a:r>
                <a:r>
                  <a:rPr lang="tr-TR" sz="2000" dirty="0" err="1"/>
                  <a:t>strands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# of </a:t>
                </a:r>
                <a:r>
                  <a:rPr lang="tr-TR" sz="2000" dirty="0" err="1"/>
                  <a:t>turns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Air</a:t>
                </a:r>
                <a:r>
                  <a:rPr lang="tr-TR" sz="2000" dirty="0"/>
                  <a:t> </a:t>
                </a:r>
                <a:r>
                  <a:rPr lang="tr-TR" sz="2000" dirty="0" err="1"/>
                  <a:t>gap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Fringing</a:t>
                </a:r>
                <a:r>
                  <a:rPr lang="tr-TR" sz="2000" dirty="0"/>
                  <a:t> </a:t>
                </a:r>
                <a:r>
                  <a:rPr lang="tr-TR" sz="2000" dirty="0" err="1"/>
                  <a:t>flux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New # of </a:t>
                </a:r>
                <a:r>
                  <a:rPr lang="tr-TR" sz="2000" dirty="0" err="1"/>
                  <a:t>turns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endParaRPr lang="tr-TR" sz="2000" dirty="0"/>
              </a:p>
            </p:txBody>
          </p:sp>
        </mc:Choice>
        <mc:Fallback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E6DF04B7-7E6A-4DF9-B28E-C468C4063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213167"/>
                <a:ext cx="4041775" cy="4147153"/>
              </a:xfrm>
              <a:blipFill>
                <a:blip r:embed="rId4"/>
                <a:stretch>
                  <a:fillRect l="-1207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3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1CBD12-66A3-4DF8-925A-7B880CD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19502"/>
            <a:ext cx="8229600" cy="654843"/>
          </a:xfrm>
        </p:spPr>
        <p:txBody>
          <a:bodyPr/>
          <a:lstStyle/>
          <a:p>
            <a:pPr algn="ctr"/>
            <a:r>
              <a:rPr lang="tr-TR" b="1" dirty="0" err="1"/>
              <a:t>Magnetic</a:t>
            </a:r>
            <a:r>
              <a:rPr lang="tr-TR" b="1" dirty="0"/>
              <a:t> Design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126697"/>
                <a:ext cx="8229600" cy="6593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Method</a:t>
                </a:r>
                <a:r>
                  <a:rPr lang="tr-TR" dirty="0"/>
                  <a:t> </a:t>
                </a:r>
                <a:r>
                  <a:rPr lang="tr-TR" dirty="0" err="1"/>
                  <a:t>cont</a:t>
                </a:r>
                <a:r>
                  <a:rPr lang="tr-TR" dirty="0"/>
                  <a:t>’</a:t>
                </a:r>
                <a:endParaRPr lang="en-US" dirty="0"/>
              </a:p>
            </p:txBody>
          </p:sp>
        </mc:Choice>
        <mc:Fallback>
          <p:sp>
            <p:nvSpPr>
              <p:cNvPr id="3" name="Metin Yer Tutucusu 2">
                <a:extLst>
                  <a:ext uri="{FF2B5EF4-FFF2-40B4-BE49-F238E27FC236}">
                    <a16:creationId xmlns:a16="http://schemas.microsoft.com/office/drawing/2014/main" id="{73E21B94-B74B-4447-A8C2-24F40BCE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126697"/>
                <a:ext cx="8229600" cy="659352"/>
              </a:xfrm>
              <a:blipFill>
                <a:blip r:embed="rId2"/>
                <a:stretch>
                  <a:fillRect l="-74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57200" y="2424938"/>
                <a:ext cx="4040188" cy="2976689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/>
                  <a:t>Winding </a:t>
                </a:r>
                <a:r>
                  <a:rPr lang="tr-TR" sz="2000" dirty="0" err="1"/>
                  <a:t>resistance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Copper</a:t>
                </a:r>
                <a:r>
                  <a:rPr lang="tr-TR" sz="2000" dirty="0"/>
                  <a:t> </a:t>
                </a:r>
                <a:r>
                  <a:rPr lang="tr-TR" sz="2000" dirty="0" err="1"/>
                  <a:t>loss</a:t>
                </a:r>
                <a:r>
                  <a:rPr lang="tr-TR" sz="2000" dirty="0"/>
                  <a:t> (0.0360 W)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tr-TR" sz="2000" dirty="0"/>
                  <a:t>, </a:t>
                </a:r>
                <a:r>
                  <a:rPr lang="tr-TR" sz="2000" dirty="0" err="1"/>
                  <a:t>window</a:t>
                </a:r>
                <a:r>
                  <a:rPr lang="tr-TR" sz="2000" dirty="0"/>
                  <a:t> </a:t>
                </a:r>
                <a:r>
                  <a:rPr lang="tr-TR" sz="2000" dirty="0" err="1"/>
                  <a:t>utilization</a:t>
                </a: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tr-TR" sz="2000" dirty="0" err="1"/>
                  <a:t>Regulation</a:t>
                </a:r>
                <a:r>
                  <a:rPr lang="tr-TR" sz="2000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tr-TR" sz="2000" dirty="0"/>
              </a:p>
            </p:txBody>
          </p:sp>
        </mc:Choice>
        <mc:Fallback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8D8A96EC-85DF-4D29-855C-0EE1054CA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57200" y="2424938"/>
                <a:ext cx="4040188" cy="2976689"/>
              </a:xfrm>
              <a:blipFill>
                <a:blip r:embed="rId3"/>
                <a:stretch>
                  <a:fillRect l="-1056" t="-2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6DF04B7-7E6A-4DF9-B28E-C468C4063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6614" y="2660747"/>
            <a:ext cx="4041775" cy="252910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000" dirty="0" err="1"/>
              <a:t>Flux</a:t>
            </a:r>
            <a:r>
              <a:rPr lang="tr-TR" sz="2000" dirty="0"/>
              <a:t> </a:t>
            </a:r>
            <a:r>
              <a:rPr lang="tr-TR" sz="2000" dirty="0" err="1"/>
              <a:t>density</a:t>
            </a: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000" dirty="0" err="1"/>
              <a:t>Core</a:t>
            </a:r>
            <a:r>
              <a:rPr lang="tr-TR" sz="2000" dirty="0"/>
              <a:t> </a:t>
            </a:r>
            <a:r>
              <a:rPr lang="tr-TR" sz="2000" dirty="0" err="1"/>
              <a:t>loss</a:t>
            </a:r>
            <a:r>
              <a:rPr lang="tr-TR" sz="2000" dirty="0"/>
              <a:t> (5.38 W)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tr-TR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tr-TR" sz="2000" dirty="0" err="1"/>
              <a:t>Temperature</a:t>
            </a:r>
            <a:r>
              <a:rPr lang="tr-TR" sz="2000" dirty="0"/>
              <a:t> </a:t>
            </a:r>
            <a:r>
              <a:rPr lang="tr-TR" sz="2000" dirty="0" err="1"/>
              <a:t>rise</a:t>
            </a:r>
            <a:r>
              <a:rPr lang="tr-TR" sz="2000" dirty="0"/>
              <a:t> (61 ºC)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18C852-86B8-42DD-9EB5-1F4A3FB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A52956CA-2AD8-4276-9A2B-A75A768306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E7B0A06D-D9C2-4925-BFDE-23CEE4B5AEB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5114924"/>
            <a:ext cx="8115300" cy="124539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F8FECD-7B5E-4ED3-9091-B0F80880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C94F98CF-A4E9-4CFC-ADC8-D199693421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0706FCD-6A58-4541-9FD7-266DB9FD9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6245" y="1381125"/>
            <a:ext cx="8150555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1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İçerik Yer Tutucusu 1">
                <a:extLst>
                  <a:ext uri="{FF2B5EF4-FFF2-40B4-BE49-F238E27FC236}">
                    <a16:creationId xmlns:a16="http://schemas.microsoft.com/office/drawing/2014/main" id="{A17771BA-DA96-477E-AB60-383CB5060708}"/>
                  </a:ext>
                </a:extLst>
              </p:cNvPr>
              <p:cNvGraphicFramePr>
                <a:graphicFrameLocks noGrp="1"/>
              </p:cNvGraphicFramePr>
              <p:nvPr>
                <p:ph sz="quarter" idx="2"/>
              </p:nvPr>
            </p:nvGraphicFramePr>
            <p:xfrm>
              <a:off x="486489" y="2178271"/>
              <a:ext cx="8171022" cy="18650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1986">
                      <a:extLst>
                        <a:ext uri="{9D8B030D-6E8A-4147-A177-3AD203B41FA5}">
                          <a16:colId xmlns:a16="http://schemas.microsoft.com/office/drawing/2014/main" val="3685404915"/>
                        </a:ext>
                      </a:extLst>
                    </a:gridCol>
                    <a:gridCol w="1610437">
                      <a:extLst>
                        <a:ext uri="{9D8B030D-6E8A-4147-A177-3AD203B41FA5}">
                          <a16:colId xmlns:a16="http://schemas.microsoft.com/office/drawing/2014/main" val="3488946879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3300560765"/>
                        </a:ext>
                      </a:extLst>
                    </a:gridCol>
                    <a:gridCol w="1609563">
                      <a:extLst>
                        <a:ext uri="{9D8B030D-6E8A-4147-A177-3AD203B41FA5}">
                          <a16:colId xmlns:a16="http://schemas.microsoft.com/office/drawing/2014/main" val="3627724785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4168850053"/>
                        </a:ext>
                      </a:extLst>
                    </a:gridCol>
                  </a:tblGrid>
                  <a:tr h="104050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Turns ratio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sz="1800" b="1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𝐩𝐫𝐢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(primary strands)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effectLst/>
                            </a:rPr>
                            <a:t>(secondary strands)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</a:rPr>
                            <a:t>(window utilization)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4318231"/>
                      </a:ext>
                    </a:extLst>
                  </a:tr>
                  <a:tr h="8245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80µH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67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39988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İçerik Yer Tutucusu 1">
                <a:extLst>
                  <a:ext uri="{FF2B5EF4-FFF2-40B4-BE49-F238E27FC236}">
                    <a16:creationId xmlns:a16="http://schemas.microsoft.com/office/drawing/2014/main" id="{A17771BA-DA96-477E-AB60-383CB5060708}"/>
                  </a:ext>
                </a:extLst>
              </p:cNvPr>
              <p:cNvGraphicFramePr>
                <a:graphicFrameLocks noGrp="1"/>
              </p:cNvGraphicFramePr>
              <p:nvPr>
                <p:ph sz="quarter" idx="2"/>
              </p:nvPr>
            </p:nvGraphicFramePr>
            <p:xfrm>
              <a:off x="486489" y="2178271"/>
              <a:ext cx="8171022" cy="186509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81986">
                      <a:extLst>
                        <a:ext uri="{9D8B030D-6E8A-4147-A177-3AD203B41FA5}">
                          <a16:colId xmlns:a16="http://schemas.microsoft.com/office/drawing/2014/main" val="3685404915"/>
                        </a:ext>
                      </a:extLst>
                    </a:gridCol>
                    <a:gridCol w="1610437">
                      <a:extLst>
                        <a:ext uri="{9D8B030D-6E8A-4147-A177-3AD203B41FA5}">
                          <a16:colId xmlns:a16="http://schemas.microsoft.com/office/drawing/2014/main" val="3488946879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3300560765"/>
                        </a:ext>
                      </a:extLst>
                    </a:gridCol>
                    <a:gridCol w="1609563">
                      <a:extLst>
                        <a:ext uri="{9D8B030D-6E8A-4147-A177-3AD203B41FA5}">
                          <a16:colId xmlns:a16="http://schemas.microsoft.com/office/drawing/2014/main" val="3627724785"/>
                        </a:ext>
                      </a:extLst>
                    </a:gridCol>
                    <a:gridCol w="1734518">
                      <a:extLst>
                        <a:ext uri="{9D8B030D-6E8A-4147-A177-3AD203B41FA5}">
                          <a16:colId xmlns:a16="http://schemas.microsoft.com/office/drawing/2014/main" val="4168850053"/>
                        </a:ext>
                      </a:extLst>
                    </a:gridCol>
                  </a:tblGrid>
                  <a:tr h="104050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Turns ratio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92075" t="-7018" r="-316226" b="-80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8596" t="-7018" r="-194035" b="-80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00758" t="-7018" r="-109470" b="-80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371228" t="-7018" r="-1404" b="-80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4318231"/>
                      </a:ext>
                    </a:extLst>
                  </a:tr>
                  <a:tr h="82458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6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80µH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67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0.1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39988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F8FECD-7B5E-4ED3-9091-B0F80880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C94F98CF-A4E9-4CFC-ADC8-D199693421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87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66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0F42DCC-4728-442F-AF0B-C97EA83B1960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51DD77E-261B-4DD4-AF42-E26F4A5E5AF9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CC01C10-C188-4BAD-A28D-F3DF456FE98C}"/>
              </a:ext>
            </a:extLst>
          </p:cNvPr>
          <p:cNvSpPr txBox="1"/>
          <p:nvPr/>
        </p:nvSpPr>
        <p:spPr>
          <a:xfrm>
            <a:off x="4795837" y="5625053"/>
            <a:ext cx="4086225" cy="738664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May 9,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should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Topology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Project </a:t>
            </a:r>
            <a:r>
              <a:rPr lang="tr-TR" dirty="0" err="1"/>
              <a:t>design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How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critical</a:t>
            </a:r>
            <a:r>
              <a:rPr lang="tr-TR" dirty="0"/>
              <a:t> </a:t>
            </a:r>
            <a:r>
              <a:rPr lang="tr-TR" dirty="0" err="1"/>
              <a:t>components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Our</a:t>
            </a:r>
            <a:r>
              <a:rPr lang="tr-TR" dirty="0"/>
              <a:t> plan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manufacturing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Magnetic</a:t>
            </a:r>
            <a:r>
              <a:rPr lang="tr-TR" dirty="0"/>
              <a:t> </a:t>
            </a:r>
            <a:r>
              <a:rPr lang="tr-TR" dirty="0" err="1"/>
              <a:t>design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Controller </a:t>
            </a:r>
            <a:r>
              <a:rPr lang="tr-TR" dirty="0" err="1"/>
              <a:t>selection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ideas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even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it is not </a:t>
            </a:r>
            <a:r>
              <a:rPr lang="tr-TR" dirty="0" err="1"/>
              <a:t>completed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PCB </a:t>
            </a:r>
            <a:r>
              <a:rPr lang="tr-TR" dirty="0" err="1"/>
              <a:t>design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880485"/>
            <a:ext cx="8229600" cy="614499"/>
          </a:xfrm>
        </p:spPr>
        <p:txBody>
          <a:bodyPr/>
          <a:lstStyle/>
          <a:p>
            <a:pPr algn="ctr"/>
            <a:r>
              <a:rPr lang="tr-TR" sz="2800" b="1" dirty="0">
                <a:solidFill>
                  <a:schemeClr val="tx1"/>
                </a:solidFill>
              </a:rPr>
              <a:t>TOPOLOGY SELECTION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b="1" dirty="0"/>
              <a:t>FLYBACK CONVERTER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 algn="ctr" rtl="0">
              <a:lnSpc>
                <a:spcPct val="110000"/>
              </a:lnSpc>
              <a:buNone/>
            </a:pPr>
            <a:endParaRPr lang="tr-TR" sz="2000" b="1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Better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 of </a:t>
            </a:r>
            <a:r>
              <a:rPr lang="tr-TR" sz="2000" dirty="0" err="1"/>
              <a:t>transformer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Continuous</a:t>
            </a:r>
            <a:r>
              <a:rPr lang="tr-TR" sz="2000" dirty="0"/>
              <a:t> </a:t>
            </a:r>
            <a:r>
              <a:rPr lang="tr-TR" sz="2000" dirty="0" err="1"/>
              <a:t>output</a:t>
            </a:r>
            <a:r>
              <a:rPr lang="tr-TR" sz="2000" dirty="0"/>
              <a:t> </a:t>
            </a:r>
            <a:r>
              <a:rPr lang="tr-TR" sz="2000" dirty="0" err="1"/>
              <a:t>current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 err="1"/>
              <a:t>Easier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control</a:t>
            </a:r>
            <a:endParaRPr lang="tr-TR" sz="2000" dirty="0"/>
          </a:p>
          <a:p>
            <a:pPr marL="342900" indent="-342900" rtl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DCM </a:t>
            </a:r>
            <a:r>
              <a:rPr lang="tr-TR" sz="2000" dirty="0" err="1"/>
              <a:t>operation</a:t>
            </a:r>
            <a:endParaRPr lang="tr-TR" sz="20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dirty="0" err="1"/>
              <a:t>Smaller</a:t>
            </a:r>
            <a:r>
              <a:rPr lang="tr-TR" sz="1600" dirty="0"/>
              <a:t> </a:t>
            </a:r>
            <a:r>
              <a:rPr lang="tr-TR" sz="1600" dirty="0" err="1"/>
              <a:t>transformer</a:t>
            </a:r>
            <a:endParaRPr lang="tr-TR" sz="1600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sz="1600" dirty="0" err="1"/>
              <a:t>Reduce</a:t>
            </a:r>
            <a:r>
              <a:rPr lang="tr-TR" sz="1600" dirty="0"/>
              <a:t> </a:t>
            </a:r>
            <a:r>
              <a:rPr lang="tr-TR" sz="1600" dirty="0" err="1"/>
              <a:t>switching</a:t>
            </a:r>
            <a:r>
              <a:rPr lang="tr-TR" sz="1600" dirty="0"/>
              <a:t> </a:t>
            </a:r>
            <a:r>
              <a:rPr lang="tr-TR" sz="1600" dirty="0" err="1"/>
              <a:t>losses</a:t>
            </a:r>
            <a:endParaRPr lang="tr-TR" sz="1600" dirty="0"/>
          </a:p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492CAD1-57B0-492F-8870-8040436626F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2393051"/>
            <a:ext cx="4041775" cy="23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2899-E44A-47D4-973B-0A9F252C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55F989-0DEB-4611-9316-8D9174D19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E2BD829-2EC9-41AF-BF2D-942C402E834A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20CC543-FD13-4B90-BED3-02F5FE6200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0DA43D4-B187-4F1B-A53E-735E181DDC7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8AB0CD-F6CB-48CB-A8B7-5D70D25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12164-718A-4733-A653-425A1A482A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Veri Yer Tutucusu 7">
            <a:extLst>
              <a:ext uri="{FF2B5EF4-FFF2-40B4-BE49-F238E27FC236}">
                <a16:creationId xmlns:a16="http://schemas.microsoft.com/office/drawing/2014/main" id="{028B9517-6BCE-415B-A19E-5C8E6B2E52B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6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47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0F42DCC-4728-442F-AF0B-C97EA83B1960}"/>
              </a:ext>
            </a:extLst>
          </p:cNvPr>
          <p:cNvSpPr txBox="1"/>
          <p:nvPr/>
        </p:nvSpPr>
        <p:spPr>
          <a:xfrm>
            <a:off x="4572000" y="2271711"/>
            <a:ext cx="4086225" cy="52322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r>
              <a:rPr lang="tr-TR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EE464- TERM PROJECT</a:t>
            </a: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51DD77E-261B-4DD4-AF42-E26F4A5E5AF9}"/>
              </a:ext>
            </a:extLst>
          </p:cNvPr>
          <p:cNvSpPr txBox="1"/>
          <p:nvPr/>
        </p:nvSpPr>
        <p:spPr>
          <a:xfrm>
            <a:off x="4724400" y="3563661"/>
            <a:ext cx="4086225" cy="923330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Büşra Nur Koçak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Defne Nur Korkmaz</a:t>
            </a:r>
          </a:p>
          <a:p>
            <a:pPr rtl="0">
              <a:lnSpc>
                <a:spcPct val="100000"/>
              </a:lnSpc>
            </a:pPr>
            <a:r>
              <a:rPr lang="tr-TR" dirty="0">
                <a:solidFill>
                  <a:schemeClr val="bg1"/>
                </a:solidFill>
                <a:latin typeface="Century Gothic" panose="020B0502020202020204" pitchFamily="34" charset="0"/>
              </a:rPr>
              <a:t>Mustafa Mert Sarıkaya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CC01C10-C188-4BAD-A28D-F3DF456FE98C}"/>
              </a:ext>
            </a:extLst>
          </p:cNvPr>
          <p:cNvSpPr txBox="1"/>
          <p:nvPr/>
        </p:nvSpPr>
        <p:spPr>
          <a:xfrm>
            <a:off x="4795837" y="5625053"/>
            <a:ext cx="4086225" cy="738664"/>
          </a:xfrm>
          <a:prstGeom prst="rect">
            <a:avLst/>
          </a:prstGeom>
          <a:solidFill>
            <a:srgbClr val="D0112B"/>
          </a:solidFill>
        </p:spPr>
        <p:txBody>
          <a:bodyPr wrap="square" rtlCol="0">
            <a:spAutoFit/>
          </a:bodyPr>
          <a:lstStyle/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rtl="0">
              <a:lnSpc>
                <a:spcPct val="100000"/>
              </a:lnSpc>
            </a:pPr>
            <a:r>
              <a:rPr lang="tr-T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May 9, 2021</a:t>
            </a:r>
          </a:p>
          <a:p>
            <a:pPr rtl="0">
              <a:lnSpc>
                <a:spcPct val="100000"/>
              </a:lnSpc>
            </a:pPr>
            <a:endParaRPr lang="tr-TR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0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8F797-6006-4DDA-AFE9-456F280FE6C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METU Electrical &amp; Electronics Engineering Department</a:t>
            </a:r>
            <a:endParaRPr lang="en-US" dirty="0"/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C487B960-6B19-42F7-9B48-7F5DB0E16788}"/>
              </a:ext>
            </a:extLst>
          </p:cNvPr>
          <p:cNvGraphicFramePr/>
          <p:nvPr/>
        </p:nvGraphicFramePr>
        <p:xfrm>
          <a:off x="1542288" y="13383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87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4782</TotalTime>
  <Words>318</Words>
  <Application>Microsoft Office PowerPoint</Application>
  <PresentationFormat>Ekran Gösterisi (4:3)</PresentationFormat>
  <Paragraphs>130</Paragraphs>
  <Slides>16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7" baseType="lpstr">
      <vt:lpstr>Arial</vt:lpstr>
      <vt:lpstr>BentonSansTRUReg</vt:lpstr>
      <vt:lpstr>Calibri</vt:lpstr>
      <vt:lpstr>Calibri (Headings)</vt:lpstr>
      <vt:lpstr>Cambria Math</vt:lpstr>
      <vt:lpstr>Century Gothic</vt:lpstr>
      <vt:lpstr>Constantia</vt:lpstr>
      <vt:lpstr>Times New Roman</vt:lpstr>
      <vt:lpstr>Wingdings</vt:lpstr>
      <vt:lpstr>Wingdings 2</vt:lpstr>
      <vt:lpstr>Flow</vt:lpstr>
      <vt:lpstr>PowerPoint Sunusu</vt:lpstr>
      <vt:lpstr>PowerPoint Sunusu</vt:lpstr>
      <vt:lpstr>What should the presentation include?</vt:lpstr>
      <vt:lpstr>TOPOLOGY SELECTION</vt:lpstr>
      <vt:lpstr>PowerPoint Sunusu</vt:lpstr>
      <vt:lpstr>PowerPoint Sunusu</vt:lpstr>
      <vt:lpstr>PowerPoint Sunusu</vt:lpstr>
      <vt:lpstr>PowerPoint Sunusu</vt:lpstr>
      <vt:lpstr>PowerPoint Sunusu</vt:lpstr>
      <vt:lpstr>TOPOLOGY SELECTION</vt:lpstr>
      <vt:lpstr>Operating Values</vt:lpstr>
      <vt:lpstr>Magnetic Design </vt:lpstr>
      <vt:lpstr>Magnetic Design </vt:lpstr>
      <vt:lpstr>PowerPoint Sunusu</vt:lpstr>
      <vt:lpstr>PowerPoint Sunusu</vt:lpstr>
      <vt:lpstr>PowerPoint Sunusu</vt:lpstr>
    </vt:vector>
  </TitlesOfParts>
  <Company>METU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DOKU BENZERLİĞİ ANALİZİ</dc:title>
  <dc:creator>Uğur HALICI</dc:creator>
  <cp:lastModifiedBy>Büşra Koçak</cp:lastModifiedBy>
  <cp:revision>302</cp:revision>
  <cp:lastPrinted>2013-02-15T02:19:28Z</cp:lastPrinted>
  <dcterms:created xsi:type="dcterms:W3CDTF">2013-02-15T04:31:56Z</dcterms:created>
  <dcterms:modified xsi:type="dcterms:W3CDTF">2021-05-08T05:37:03Z</dcterms:modified>
</cp:coreProperties>
</file>