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25"/>
  </p:notesMasterIdLst>
  <p:handoutMasterIdLst>
    <p:handoutMasterId r:id="rId26"/>
  </p:handoutMasterIdLst>
  <p:sldIdLst>
    <p:sldId id="299" r:id="rId2"/>
    <p:sldId id="300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7" r:id="rId22"/>
    <p:sldId id="328" r:id="rId23"/>
    <p:sldId id="314" r:id="rId2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46" autoAdjust="0"/>
    <p:restoredTop sz="91736" autoAdjust="0"/>
  </p:normalViewPr>
  <p:slideViewPr>
    <p:cSldViewPr snapToGrid="0" snapToObjects="1">
      <p:cViewPr varScale="1">
        <p:scale>
          <a:sx n="67" d="100"/>
          <a:sy n="67" d="100"/>
        </p:scale>
        <p:origin x="84" y="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7CBE85-FA28-4ACF-874C-4D0A0CBA159E}" type="doc">
      <dgm:prSet loTypeId="urn:microsoft.com/office/officeart/2005/8/layout/chevron2" loCatId="list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354C56-A454-4AED-8DC4-6C813E183F1D}">
      <dgm:prSet phldrT="[Metin]" phldr="1"/>
      <dgm:spPr/>
      <dgm:t>
        <a:bodyPr/>
        <a:lstStyle/>
        <a:p>
          <a:endParaRPr lang="en-US" dirty="0"/>
        </a:p>
      </dgm:t>
    </dgm:pt>
    <dgm:pt modelId="{DCB7CD81-25D1-40C1-A717-0E9204587CE6}" type="parTrans" cxnId="{79FED77C-8F63-4523-B3F6-DDB1D15C5CD7}">
      <dgm:prSet/>
      <dgm:spPr/>
      <dgm:t>
        <a:bodyPr/>
        <a:lstStyle/>
        <a:p>
          <a:endParaRPr lang="en-US"/>
        </a:p>
      </dgm:t>
    </dgm:pt>
    <dgm:pt modelId="{D1765F39-A83A-4F77-B287-2A1BC20D1391}" type="sibTrans" cxnId="{79FED77C-8F63-4523-B3F6-DDB1D15C5CD7}">
      <dgm:prSet/>
      <dgm:spPr/>
      <dgm:t>
        <a:bodyPr/>
        <a:lstStyle/>
        <a:p>
          <a:endParaRPr lang="en-US"/>
        </a:p>
      </dgm:t>
    </dgm:pt>
    <dgm:pt modelId="{4B431CEC-A35C-404F-B332-C759E77B707D}">
      <dgm:prSet phldrT="[Metin]"/>
      <dgm:spPr/>
      <dgm:t>
        <a:bodyPr/>
        <a:lstStyle/>
        <a:p>
          <a:r>
            <a:rPr lang="tr-TR" dirty="0" err="1"/>
            <a:t>Topology</a:t>
          </a:r>
          <a:r>
            <a:rPr lang="tr-TR" dirty="0"/>
            <a:t> </a:t>
          </a:r>
          <a:r>
            <a:rPr lang="tr-TR" dirty="0" err="1"/>
            <a:t>selection</a:t>
          </a:r>
          <a:endParaRPr lang="en-US" dirty="0"/>
        </a:p>
      </dgm:t>
    </dgm:pt>
    <dgm:pt modelId="{C4125A80-7AA0-4337-9843-DC8866E67080}" type="parTrans" cxnId="{C608A2EC-4C31-49FB-A6AB-77D15279BD5E}">
      <dgm:prSet/>
      <dgm:spPr/>
      <dgm:t>
        <a:bodyPr/>
        <a:lstStyle/>
        <a:p>
          <a:endParaRPr lang="en-US"/>
        </a:p>
      </dgm:t>
    </dgm:pt>
    <dgm:pt modelId="{12C9A4B8-A235-4ACC-AAD5-AF92FB6A1F8B}" type="sibTrans" cxnId="{C608A2EC-4C31-49FB-A6AB-77D15279BD5E}">
      <dgm:prSet/>
      <dgm:spPr/>
      <dgm:t>
        <a:bodyPr/>
        <a:lstStyle/>
        <a:p>
          <a:endParaRPr lang="en-US"/>
        </a:p>
      </dgm:t>
    </dgm:pt>
    <dgm:pt modelId="{53638A30-4519-4465-9129-12ED44CE7A15}">
      <dgm:prSet phldrT="[Metin]" phldr="1"/>
      <dgm:spPr/>
      <dgm:t>
        <a:bodyPr/>
        <a:lstStyle/>
        <a:p>
          <a:endParaRPr lang="en-US" dirty="0"/>
        </a:p>
      </dgm:t>
    </dgm:pt>
    <dgm:pt modelId="{FA2CED3E-7D56-4457-B1CD-7E24D00E2F58}" type="parTrans" cxnId="{4AB47B1A-5F48-4460-B72F-A600D53B302C}">
      <dgm:prSet/>
      <dgm:spPr/>
      <dgm:t>
        <a:bodyPr/>
        <a:lstStyle/>
        <a:p>
          <a:endParaRPr lang="en-US"/>
        </a:p>
      </dgm:t>
    </dgm:pt>
    <dgm:pt modelId="{A3EA595B-0A80-480B-AD63-A37C9EA0ECFD}" type="sibTrans" cxnId="{4AB47B1A-5F48-4460-B72F-A600D53B302C}">
      <dgm:prSet/>
      <dgm:spPr/>
      <dgm:t>
        <a:bodyPr/>
        <a:lstStyle/>
        <a:p>
          <a:endParaRPr lang="en-US"/>
        </a:p>
      </dgm:t>
    </dgm:pt>
    <dgm:pt modelId="{5B709980-D857-42E4-BA98-1BEB0900B08B}">
      <dgm:prSet phldrT="[Metin]" phldr="1"/>
      <dgm:spPr/>
      <dgm:t>
        <a:bodyPr/>
        <a:lstStyle/>
        <a:p>
          <a:endParaRPr lang="en-US"/>
        </a:p>
      </dgm:t>
    </dgm:pt>
    <dgm:pt modelId="{7A5F0A0E-F65C-434C-973F-275EF90A039F}" type="parTrans" cxnId="{388C54C3-1AE3-4BCC-BA3E-95C344F2D914}">
      <dgm:prSet/>
      <dgm:spPr/>
      <dgm:t>
        <a:bodyPr/>
        <a:lstStyle/>
        <a:p>
          <a:endParaRPr lang="en-US"/>
        </a:p>
      </dgm:t>
    </dgm:pt>
    <dgm:pt modelId="{2A016D60-0CA2-4915-BAF0-C66ACD255938}" type="sibTrans" cxnId="{388C54C3-1AE3-4BCC-BA3E-95C344F2D914}">
      <dgm:prSet/>
      <dgm:spPr/>
      <dgm:t>
        <a:bodyPr/>
        <a:lstStyle/>
        <a:p>
          <a:endParaRPr lang="en-US"/>
        </a:p>
      </dgm:t>
    </dgm:pt>
    <dgm:pt modelId="{FAC7B528-8CED-4A9F-9DA0-506EDD4C4B75}">
      <dgm:prSet phldrT="[Metin]"/>
      <dgm:spPr/>
      <dgm:t>
        <a:bodyPr/>
        <a:lstStyle/>
        <a:p>
          <a:r>
            <a:rPr lang="tr-TR" dirty="0"/>
            <a:t>Component </a:t>
          </a:r>
          <a:r>
            <a:rPr lang="tr-TR" dirty="0" err="1"/>
            <a:t>selection</a:t>
          </a:r>
          <a:endParaRPr lang="en-US" dirty="0"/>
        </a:p>
      </dgm:t>
    </dgm:pt>
    <dgm:pt modelId="{B83ACA24-32E3-4725-B68C-AA0A48667C8F}" type="parTrans" cxnId="{43A2E68A-C6FB-490D-B60F-CCDB900ACFA8}">
      <dgm:prSet/>
      <dgm:spPr/>
      <dgm:t>
        <a:bodyPr/>
        <a:lstStyle/>
        <a:p>
          <a:endParaRPr lang="en-US"/>
        </a:p>
      </dgm:t>
    </dgm:pt>
    <dgm:pt modelId="{DCC87278-258A-4B01-98D3-60865A540204}" type="sibTrans" cxnId="{43A2E68A-C6FB-490D-B60F-CCDB900ACFA8}">
      <dgm:prSet/>
      <dgm:spPr/>
      <dgm:t>
        <a:bodyPr/>
        <a:lstStyle/>
        <a:p>
          <a:endParaRPr lang="en-US"/>
        </a:p>
      </dgm:t>
    </dgm:pt>
    <dgm:pt modelId="{EC0F5FBC-D656-4B24-AC92-BA4582C07CFB}">
      <dgm:prSet phldrT="[Metin]" phldr="1"/>
      <dgm:spPr/>
      <dgm:t>
        <a:bodyPr/>
        <a:lstStyle/>
        <a:p>
          <a:endParaRPr lang="en-US"/>
        </a:p>
      </dgm:t>
    </dgm:pt>
    <dgm:pt modelId="{DB37B95C-2680-4665-B58C-A4A15090C6C7}" type="parTrans" cxnId="{9CA7B60B-A98E-45C1-9E05-5C643E5B270C}">
      <dgm:prSet/>
      <dgm:spPr/>
      <dgm:t>
        <a:bodyPr/>
        <a:lstStyle/>
        <a:p>
          <a:endParaRPr lang="en-US"/>
        </a:p>
      </dgm:t>
    </dgm:pt>
    <dgm:pt modelId="{C531348A-E9D4-4766-B40F-4E5B9B547844}" type="sibTrans" cxnId="{9CA7B60B-A98E-45C1-9E05-5C643E5B270C}">
      <dgm:prSet/>
      <dgm:spPr/>
      <dgm:t>
        <a:bodyPr/>
        <a:lstStyle/>
        <a:p>
          <a:endParaRPr lang="en-US"/>
        </a:p>
      </dgm:t>
    </dgm:pt>
    <dgm:pt modelId="{4D4B7B15-1AD7-4296-AA10-F2BB266A6977}">
      <dgm:prSet phldrT="[Metin]"/>
      <dgm:spPr/>
      <dgm:t>
        <a:bodyPr/>
        <a:lstStyle/>
        <a:p>
          <a:r>
            <a:rPr lang="tr-TR" dirty="0" err="1"/>
            <a:t>Simulation</a:t>
          </a:r>
          <a:r>
            <a:rPr lang="tr-TR" dirty="0"/>
            <a:t> </a:t>
          </a:r>
          <a:r>
            <a:rPr lang="tr-TR" dirty="0" err="1"/>
            <a:t>results</a:t>
          </a:r>
          <a:endParaRPr lang="en-US" dirty="0"/>
        </a:p>
      </dgm:t>
    </dgm:pt>
    <dgm:pt modelId="{01B87144-F89E-4C5E-9F91-C5C75E12C005}" type="parTrans" cxnId="{EA0C61DF-BC1F-402A-8E8E-8FB31F5C46C9}">
      <dgm:prSet/>
      <dgm:spPr/>
      <dgm:t>
        <a:bodyPr/>
        <a:lstStyle/>
        <a:p>
          <a:endParaRPr lang="en-US"/>
        </a:p>
      </dgm:t>
    </dgm:pt>
    <dgm:pt modelId="{282C954F-2956-4FB4-96DA-033998BB554D}" type="sibTrans" cxnId="{EA0C61DF-BC1F-402A-8E8E-8FB31F5C46C9}">
      <dgm:prSet/>
      <dgm:spPr/>
      <dgm:t>
        <a:bodyPr/>
        <a:lstStyle/>
        <a:p>
          <a:endParaRPr lang="en-US"/>
        </a:p>
      </dgm:t>
    </dgm:pt>
    <dgm:pt modelId="{C7C1E5B0-B849-4DAD-BA08-589148EC939C}">
      <dgm:prSet phldrT="[Metin]" phldr="1"/>
      <dgm:spPr/>
      <dgm:t>
        <a:bodyPr/>
        <a:lstStyle/>
        <a:p>
          <a:endParaRPr lang="en-US"/>
        </a:p>
      </dgm:t>
    </dgm:pt>
    <dgm:pt modelId="{24507F79-8D64-47CC-A982-BE4246BB1B22}" type="parTrans" cxnId="{9ADA7592-C450-40AA-AADF-3952223CA1B0}">
      <dgm:prSet/>
      <dgm:spPr/>
      <dgm:t>
        <a:bodyPr/>
        <a:lstStyle/>
        <a:p>
          <a:endParaRPr lang="en-US"/>
        </a:p>
      </dgm:t>
    </dgm:pt>
    <dgm:pt modelId="{3AE8C7BB-EB78-4D4B-BBF4-164211C71106}" type="sibTrans" cxnId="{9ADA7592-C450-40AA-AADF-3952223CA1B0}">
      <dgm:prSet/>
      <dgm:spPr/>
      <dgm:t>
        <a:bodyPr/>
        <a:lstStyle/>
        <a:p>
          <a:endParaRPr lang="en-US"/>
        </a:p>
      </dgm:t>
    </dgm:pt>
    <dgm:pt modelId="{32EAE2E2-F590-4E2E-A4D0-65C1973C3FD9}">
      <dgm:prSet phldrT="[Metin]"/>
      <dgm:spPr/>
      <dgm:t>
        <a:bodyPr/>
        <a:lstStyle/>
        <a:p>
          <a:r>
            <a:rPr lang="tr-TR" dirty="0"/>
            <a:t>PCB </a:t>
          </a:r>
          <a:r>
            <a:rPr lang="tr-TR" dirty="0" err="1"/>
            <a:t>design</a:t>
          </a:r>
          <a:endParaRPr lang="en-US" dirty="0"/>
        </a:p>
      </dgm:t>
    </dgm:pt>
    <dgm:pt modelId="{943A76E9-7F80-4132-B478-9FCE4B9BC7B9}" type="parTrans" cxnId="{BDC19692-2633-4AF4-B8DE-A04E6BF20396}">
      <dgm:prSet/>
      <dgm:spPr/>
      <dgm:t>
        <a:bodyPr/>
        <a:lstStyle/>
        <a:p>
          <a:endParaRPr lang="en-US"/>
        </a:p>
      </dgm:t>
    </dgm:pt>
    <dgm:pt modelId="{E05DBC8F-D2C2-4535-B92A-E648A96993CF}" type="sibTrans" cxnId="{BDC19692-2633-4AF4-B8DE-A04E6BF20396}">
      <dgm:prSet/>
      <dgm:spPr/>
      <dgm:t>
        <a:bodyPr/>
        <a:lstStyle/>
        <a:p>
          <a:endParaRPr lang="en-US"/>
        </a:p>
      </dgm:t>
    </dgm:pt>
    <dgm:pt modelId="{6695DD34-D64C-41EF-8CA6-E080E1441DB6}">
      <dgm:prSet phldrT="[Metin]"/>
      <dgm:spPr/>
      <dgm:t>
        <a:bodyPr/>
        <a:lstStyle/>
        <a:p>
          <a:r>
            <a:rPr lang="tr-TR" dirty="0" err="1"/>
            <a:t>Magnetic</a:t>
          </a:r>
          <a:r>
            <a:rPr lang="tr-TR" dirty="0"/>
            <a:t> </a:t>
          </a:r>
          <a:r>
            <a:rPr lang="tr-TR" dirty="0" err="1"/>
            <a:t>design</a:t>
          </a:r>
          <a:endParaRPr lang="en-US" dirty="0"/>
        </a:p>
      </dgm:t>
    </dgm:pt>
    <dgm:pt modelId="{5484CF22-2271-45E2-8355-FC1C9761D55A}" type="sibTrans" cxnId="{8DE10469-3206-4467-BCB0-DAA5F994E47B}">
      <dgm:prSet/>
      <dgm:spPr/>
      <dgm:t>
        <a:bodyPr/>
        <a:lstStyle/>
        <a:p>
          <a:endParaRPr lang="en-US"/>
        </a:p>
      </dgm:t>
    </dgm:pt>
    <dgm:pt modelId="{B8B96B8F-D283-428A-828C-2DDA7358C609}" type="parTrans" cxnId="{8DE10469-3206-4467-BCB0-DAA5F994E47B}">
      <dgm:prSet/>
      <dgm:spPr/>
      <dgm:t>
        <a:bodyPr/>
        <a:lstStyle/>
        <a:p>
          <a:endParaRPr lang="en-US"/>
        </a:p>
      </dgm:t>
    </dgm:pt>
    <dgm:pt modelId="{73895ED3-1570-4634-85A0-BD89A4B5C49C}" type="pres">
      <dgm:prSet presAssocID="{A87CBE85-FA28-4ACF-874C-4D0A0CBA159E}" presName="linearFlow" presStyleCnt="0">
        <dgm:presLayoutVars>
          <dgm:dir/>
          <dgm:animLvl val="lvl"/>
          <dgm:resizeHandles val="exact"/>
        </dgm:presLayoutVars>
      </dgm:prSet>
      <dgm:spPr/>
    </dgm:pt>
    <dgm:pt modelId="{29DFEA4E-4F74-476C-9C9C-E1FB7FFF6C7A}" type="pres">
      <dgm:prSet presAssocID="{10354C56-A454-4AED-8DC4-6C813E183F1D}" presName="composite" presStyleCnt="0"/>
      <dgm:spPr/>
    </dgm:pt>
    <dgm:pt modelId="{179439C4-8028-4BCF-8DB8-7CB78191C3B4}" type="pres">
      <dgm:prSet presAssocID="{10354C56-A454-4AED-8DC4-6C813E183F1D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C856F650-2FCE-4956-8313-EA9AFBB23901}" type="pres">
      <dgm:prSet presAssocID="{10354C56-A454-4AED-8DC4-6C813E183F1D}" presName="descendantText" presStyleLbl="alignAcc1" presStyleIdx="0" presStyleCnt="5">
        <dgm:presLayoutVars>
          <dgm:bulletEnabled val="1"/>
        </dgm:presLayoutVars>
      </dgm:prSet>
      <dgm:spPr/>
    </dgm:pt>
    <dgm:pt modelId="{33F24A61-82DA-469B-8183-3EA8043FCC20}" type="pres">
      <dgm:prSet presAssocID="{D1765F39-A83A-4F77-B287-2A1BC20D1391}" presName="sp" presStyleCnt="0"/>
      <dgm:spPr/>
    </dgm:pt>
    <dgm:pt modelId="{CD7A0505-348A-4529-B807-E1F0C9F9079A}" type="pres">
      <dgm:prSet presAssocID="{53638A30-4519-4465-9129-12ED44CE7A15}" presName="composite" presStyleCnt="0"/>
      <dgm:spPr/>
    </dgm:pt>
    <dgm:pt modelId="{EF48A7C1-1A3D-4136-8958-7A50F1BE7EF1}" type="pres">
      <dgm:prSet presAssocID="{53638A30-4519-4465-9129-12ED44CE7A15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8E3A7501-C9AA-4DA4-8375-BF5B251581B5}" type="pres">
      <dgm:prSet presAssocID="{53638A30-4519-4465-9129-12ED44CE7A15}" presName="descendantText" presStyleLbl="alignAcc1" presStyleIdx="1" presStyleCnt="5">
        <dgm:presLayoutVars>
          <dgm:bulletEnabled val="1"/>
        </dgm:presLayoutVars>
      </dgm:prSet>
      <dgm:spPr/>
    </dgm:pt>
    <dgm:pt modelId="{60A5371D-B6E0-489C-857F-365F960A0882}" type="pres">
      <dgm:prSet presAssocID="{A3EA595B-0A80-480B-AD63-A37C9EA0ECFD}" presName="sp" presStyleCnt="0"/>
      <dgm:spPr/>
    </dgm:pt>
    <dgm:pt modelId="{FF2D6DF4-0D77-49D6-B7BA-77AF84A15B1A}" type="pres">
      <dgm:prSet presAssocID="{5B709980-D857-42E4-BA98-1BEB0900B08B}" presName="composite" presStyleCnt="0"/>
      <dgm:spPr/>
    </dgm:pt>
    <dgm:pt modelId="{DDFA9597-28E1-491A-9164-194FBD4C4B14}" type="pres">
      <dgm:prSet presAssocID="{5B709980-D857-42E4-BA98-1BEB0900B08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D3EFECB-C236-4129-BD33-1C1D38B52213}" type="pres">
      <dgm:prSet presAssocID="{5B709980-D857-42E4-BA98-1BEB0900B08B}" presName="descendantText" presStyleLbl="alignAcc1" presStyleIdx="2" presStyleCnt="5">
        <dgm:presLayoutVars>
          <dgm:bulletEnabled val="1"/>
        </dgm:presLayoutVars>
      </dgm:prSet>
      <dgm:spPr/>
    </dgm:pt>
    <dgm:pt modelId="{7C5EA5BE-B52B-4709-AEA2-898AC2427FBC}" type="pres">
      <dgm:prSet presAssocID="{2A016D60-0CA2-4915-BAF0-C66ACD255938}" presName="sp" presStyleCnt="0"/>
      <dgm:spPr/>
    </dgm:pt>
    <dgm:pt modelId="{5BB18ED1-0270-48E8-A60C-B289BBF313B7}" type="pres">
      <dgm:prSet presAssocID="{EC0F5FBC-D656-4B24-AC92-BA4582C07CFB}" presName="composite" presStyleCnt="0"/>
      <dgm:spPr/>
    </dgm:pt>
    <dgm:pt modelId="{07CE9556-44C4-4878-B3C7-63C7B1995141}" type="pres">
      <dgm:prSet presAssocID="{EC0F5FBC-D656-4B24-AC92-BA4582C07CFB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A9C83228-984A-447C-B89B-00CA3B232D70}" type="pres">
      <dgm:prSet presAssocID="{EC0F5FBC-D656-4B24-AC92-BA4582C07CFB}" presName="descendantText" presStyleLbl="alignAcc1" presStyleIdx="3" presStyleCnt="5">
        <dgm:presLayoutVars>
          <dgm:bulletEnabled val="1"/>
        </dgm:presLayoutVars>
      </dgm:prSet>
      <dgm:spPr/>
    </dgm:pt>
    <dgm:pt modelId="{6315DDB2-01FF-44D8-B8C9-F03E551BDE94}" type="pres">
      <dgm:prSet presAssocID="{C531348A-E9D4-4766-B40F-4E5B9B547844}" presName="sp" presStyleCnt="0"/>
      <dgm:spPr/>
    </dgm:pt>
    <dgm:pt modelId="{9C729AE6-B91A-48CC-B838-324DD1E2EB2D}" type="pres">
      <dgm:prSet presAssocID="{C7C1E5B0-B849-4DAD-BA08-589148EC939C}" presName="composite" presStyleCnt="0"/>
      <dgm:spPr/>
    </dgm:pt>
    <dgm:pt modelId="{F89AF593-B4F0-4F03-BBA9-C0790D51D738}" type="pres">
      <dgm:prSet presAssocID="{C7C1E5B0-B849-4DAD-BA08-589148EC939C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A231222F-16DA-4713-81B7-068498D9703A}" type="pres">
      <dgm:prSet presAssocID="{C7C1E5B0-B849-4DAD-BA08-589148EC939C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9CA7B60B-A98E-45C1-9E05-5C643E5B270C}" srcId="{A87CBE85-FA28-4ACF-874C-4D0A0CBA159E}" destId="{EC0F5FBC-D656-4B24-AC92-BA4582C07CFB}" srcOrd="3" destOrd="0" parTransId="{DB37B95C-2680-4665-B58C-A4A15090C6C7}" sibTransId="{C531348A-E9D4-4766-B40F-4E5B9B547844}"/>
    <dgm:cxn modelId="{4AB47B1A-5F48-4460-B72F-A600D53B302C}" srcId="{A87CBE85-FA28-4ACF-874C-4D0A0CBA159E}" destId="{53638A30-4519-4465-9129-12ED44CE7A15}" srcOrd="1" destOrd="0" parTransId="{FA2CED3E-7D56-4457-B1CD-7E24D00E2F58}" sibTransId="{A3EA595B-0A80-480B-AD63-A37C9EA0ECFD}"/>
    <dgm:cxn modelId="{7741F244-26FC-495D-B5DD-59ECC6F1EFF6}" type="presOf" srcId="{EC0F5FBC-D656-4B24-AC92-BA4582C07CFB}" destId="{07CE9556-44C4-4878-B3C7-63C7B1995141}" srcOrd="0" destOrd="0" presId="urn:microsoft.com/office/officeart/2005/8/layout/chevron2"/>
    <dgm:cxn modelId="{8DE10469-3206-4467-BCB0-DAA5F994E47B}" srcId="{53638A30-4519-4465-9129-12ED44CE7A15}" destId="{6695DD34-D64C-41EF-8CA6-E080E1441DB6}" srcOrd="0" destOrd="0" parTransId="{B8B96B8F-D283-428A-828C-2DDA7358C609}" sibTransId="{5484CF22-2271-45E2-8355-FC1C9761D55A}"/>
    <dgm:cxn modelId="{C1E8E14F-9230-4A02-8F6E-6BEA71D4B4A6}" type="presOf" srcId="{53638A30-4519-4465-9129-12ED44CE7A15}" destId="{EF48A7C1-1A3D-4136-8958-7A50F1BE7EF1}" srcOrd="0" destOrd="0" presId="urn:microsoft.com/office/officeart/2005/8/layout/chevron2"/>
    <dgm:cxn modelId="{43105950-04E0-4900-BF05-FF25F83331FE}" type="presOf" srcId="{10354C56-A454-4AED-8DC4-6C813E183F1D}" destId="{179439C4-8028-4BCF-8DB8-7CB78191C3B4}" srcOrd="0" destOrd="0" presId="urn:microsoft.com/office/officeart/2005/8/layout/chevron2"/>
    <dgm:cxn modelId="{2BE63952-DA7B-4537-812B-60F375C731ED}" type="presOf" srcId="{4B431CEC-A35C-404F-B332-C759E77B707D}" destId="{C856F650-2FCE-4956-8313-EA9AFBB23901}" srcOrd="0" destOrd="0" presId="urn:microsoft.com/office/officeart/2005/8/layout/chevron2"/>
    <dgm:cxn modelId="{5F2BD675-1012-40F8-88E2-8905728094CD}" type="presOf" srcId="{FAC7B528-8CED-4A9F-9DA0-506EDD4C4B75}" destId="{BD3EFECB-C236-4129-BD33-1C1D38B52213}" srcOrd="0" destOrd="0" presId="urn:microsoft.com/office/officeart/2005/8/layout/chevron2"/>
    <dgm:cxn modelId="{79FED77C-8F63-4523-B3F6-DDB1D15C5CD7}" srcId="{A87CBE85-FA28-4ACF-874C-4D0A0CBA159E}" destId="{10354C56-A454-4AED-8DC4-6C813E183F1D}" srcOrd="0" destOrd="0" parTransId="{DCB7CD81-25D1-40C1-A717-0E9204587CE6}" sibTransId="{D1765F39-A83A-4F77-B287-2A1BC20D1391}"/>
    <dgm:cxn modelId="{43A2E68A-C6FB-490D-B60F-CCDB900ACFA8}" srcId="{5B709980-D857-42E4-BA98-1BEB0900B08B}" destId="{FAC7B528-8CED-4A9F-9DA0-506EDD4C4B75}" srcOrd="0" destOrd="0" parTransId="{B83ACA24-32E3-4725-B68C-AA0A48667C8F}" sibTransId="{DCC87278-258A-4B01-98D3-60865A540204}"/>
    <dgm:cxn modelId="{9ADA7592-C450-40AA-AADF-3952223CA1B0}" srcId="{A87CBE85-FA28-4ACF-874C-4D0A0CBA159E}" destId="{C7C1E5B0-B849-4DAD-BA08-589148EC939C}" srcOrd="4" destOrd="0" parTransId="{24507F79-8D64-47CC-A982-BE4246BB1B22}" sibTransId="{3AE8C7BB-EB78-4D4B-BBF4-164211C71106}"/>
    <dgm:cxn modelId="{BDC19692-2633-4AF4-B8DE-A04E6BF20396}" srcId="{C7C1E5B0-B849-4DAD-BA08-589148EC939C}" destId="{32EAE2E2-F590-4E2E-A4D0-65C1973C3FD9}" srcOrd="0" destOrd="0" parTransId="{943A76E9-7F80-4132-B478-9FCE4B9BC7B9}" sibTransId="{E05DBC8F-D2C2-4535-B92A-E648A96993CF}"/>
    <dgm:cxn modelId="{16D9B89E-FF5D-4444-A871-A2065AF3AE39}" type="presOf" srcId="{4D4B7B15-1AD7-4296-AA10-F2BB266A6977}" destId="{A9C83228-984A-447C-B89B-00CA3B232D70}" srcOrd="0" destOrd="0" presId="urn:microsoft.com/office/officeart/2005/8/layout/chevron2"/>
    <dgm:cxn modelId="{07780CC2-B849-41A3-8870-DBC904487AA2}" type="presOf" srcId="{32EAE2E2-F590-4E2E-A4D0-65C1973C3FD9}" destId="{A231222F-16DA-4713-81B7-068498D9703A}" srcOrd="0" destOrd="0" presId="urn:microsoft.com/office/officeart/2005/8/layout/chevron2"/>
    <dgm:cxn modelId="{388C54C3-1AE3-4BCC-BA3E-95C344F2D914}" srcId="{A87CBE85-FA28-4ACF-874C-4D0A0CBA159E}" destId="{5B709980-D857-42E4-BA98-1BEB0900B08B}" srcOrd="2" destOrd="0" parTransId="{7A5F0A0E-F65C-434C-973F-275EF90A039F}" sibTransId="{2A016D60-0CA2-4915-BAF0-C66ACD255938}"/>
    <dgm:cxn modelId="{3A75A8D2-14A9-4B2F-9950-06B82BA06B67}" type="presOf" srcId="{6695DD34-D64C-41EF-8CA6-E080E1441DB6}" destId="{8E3A7501-C9AA-4DA4-8375-BF5B251581B5}" srcOrd="0" destOrd="0" presId="urn:microsoft.com/office/officeart/2005/8/layout/chevron2"/>
    <dgm:cxn modelId="{9AFFA2D8-CAB4-4118-B572-70251648B55C}" type="presOf" srcId="{C7C1E5B0-B849-4DAD-BA08-589148EC939C}" destId="{F89AF593-B4F0-4F03-BBA9-C0790D51D738}" srcOrd="0" destOrd="0" presId="urn:microsoft.com/office/officeart/2005/8/layout/chevron2"/>
    <dgm:cxn modelId="{EA0C61DF-BC1F-402A-8E8E-8FB31F5C46C9}" srcId="{EC0F5FBC-D656-4B24-AC92-BA4582C07CFB}" destId="{4D4B7B15-1AD7-4296-AA10-F2BB266A6977}" srcOrd="0" destOrd="0" parTransId="{01B87144-F89E-4C5E-9F91-C5C75E12C005}" sibTransId="{282C954F-2956-4FB4-96DA-033998BB554D}"/>
    <dgm:cxn modelId="{599A44E8-84D5-40DC-8F82-806A9F1446DD}" type="presOf" srcId="{A87CBE85-FA28-4ACF-874C-4D0A0CBA159E}" destId="{73895ED3-1570-4634-85A0-BD89A4B5C49C}" srcOrd="0" destOrd="0" presId="urn:microsoft.com/office/officeart/2005/8/layout/chevron2"/>
    <dgm:cxn modelId="{AD4BE4E9-D8BF-4427-BC68-3C70535F9BEA}" type="presOf" srcId="{5B709980-D857-42E4-BA98-1BEB0900B08B}" destId="{DDFA9597-28E1-491A-9164-194FBD4C4B14}" srcOrd="0" destOrd="0" presId="urn:microsoft.com/office/officeart/2005/8/layout/chevron2"/>
    <dgm:cxn modelId="{C608A2EC-4C31-49FB-A6AB-77D15279BD5E}" srcId="{10354C56-A454-4AED-8DC4-6C813E183F1D}" destId="{4B431CEC-A35C-404F-B332-C759E77B707D}" srcOrd="0" destOrd="0" parTransId="{C4125A80-7AA0-4337-9843-DC8866E67080}" sibTransId="{12C9A4B8-A235-4ACC-AAD5-AF92FB6A1F8B}"/>
    <dgm:cxn modelId="{87CA86E0-14A2-4110-B4ED-70E275404CA3}" type="presParOf" srcId="{73895ED3-1570-4634-85A0-BD89A4B5C49C}" destId="{29DFEA4E-4F74-476C-9C9C-E1FB7FFF6C7A}" srcOrd="0" destOrd="0" presId="urn:microsoft.com/office/officeart/2005/8/layout/chevron2"/>
    <dgm:cxn modelId="{FC1D535D-A9A2-4EF2-8232-9AB7111BCAE1}" type="presParOf" srcId="{29DFEA4E-4F74-476C-9C9C-E1FB7FFF6C7A}" destId="{179439C4-8028-4BCF-8DB8-7CB78191C3B4}" srcOrd="0" destOrd="0" presId="urn:microsoft.com/office/officeart/2005/8/layout/chevron2"/>
    <dgm:cxn modelId="{3AEEA06C-AD8B-4AF0-84A4-4AB81C8AA43D}" type="presParOf" srcId="{29DFEA4E-4F74-476C-9C9C-E1FB7FFF6C7A}" destId="{C856F650-2FCE-4956-8313-EA9AFBB23901}" srcOrd="1" destOrd="0" presId="urn:microsoft.com/office/officeart/2005/8/layout/chevron2"/>
    <dgm:cxn modelId="{F710BEFE-1DC7-43A1-A4E6-4FDAA63AA38E}" type="presParOf" srcId="{73895ED3-1570-4634-85A0-BD89A4B5C49C}" destId="{33F24A61-82DA-469B-8183-3EA8043FCC20}" srcOrd="1" destOrd="0" presId="urn:microsoft.com/office/officeart/2005/8/layout/chevron2"/>
    <dgm:cxn modelId="{246B74F9-B790-4801-B6EB-71448E4FD015}" type="presParOf" srcId="{73895ED3-1570-4634-85A0-BD89A4B5C49C}" destId="{CD7A0505-348A-4529-B807-E1F0C9F9079A}" srcOrd="2" destOrd="0" presId="urn:microsoft.com/office/officeart/2005/8/layout/chevron2"/>
    <dgm:cxn modelId="{C87EFDE6-519F-4F3A-8D5F-90266E0FBB4F}" type="presParOf" srcId="{CD7A0505-348A-4529-B807-E1F0C9F9079A}" destId="{EF48A7C1-1A3D-4136-8958-7A50F1BE7EF1}" srcOrd="0" destOrd="0" presId="urn:microsoft.com/office/officeart/2005/8/layout/chevron2"/>
    <dgm:cxn modelId="{F858FC99-2FF7-488B-B81F-56446817777E}" type="presParOf" srcId="{CD7A0505-348A-4529-B807-E1F0C9F9079A}" destId="{8E3A7501-C9AA-4DA4-8375-BF5B251581B5}" srcOrd="1" destOrd="0" presId="urn:microsoft.com/office/officeart/2005/8/layout/chevron2"/>
    <dgm:cxn modelId="{1C234222-AE3D-448A-ABEB-7A56EFBA9822}" type="presParOf" srcId="{73895ED3-1570-4634-85A0-BD89A4B5C49C}" destId="{60A5371D-B6E0-489C-857F-365F960A0882}" srcOrd="3" destOrd="0" presId="urn:microsoft.com/office/officeart/2005/8/layout/chevron2"/>
    <dgm:cxn modelId="{EFF419C4-9895-4289-811E-8DCC89079459}" type="presParOf" srcId="{73895ED3-1570-4634-85A0-BD89A4B5C49C}" destId="{FF2D6DF4-0D77-49D6-B7BA-77AF84A15B1A}" srcOrd="4" destOrd="0" presId="urn:microsoft.com/office/officeart/2005/8/layout/chevron2"/>
    <dgm:cxn modelId="{BEB9E450-01A4-4CB9-B893-6262625AA082}" type="presParOf" srcId="{FF2D6DF4-0D77-49D6-B7BA-77AF84A15B1A}" destId="{DDFA9597-28E1-491A-9164-194FBD4C4B14}" srcOrd="0" destOrd="0" presId="urn:microsoft.com/office/officeart/2005/8/layout/chevron2"/>
    <dgm:cxn modelId="{1449209C-8643-4C91-A837-BB1459B71106}" type="presParOf" srcId="{FF2D6DF4-0D77-49D6-B7BA-77AF84A15B1A}" destId="{BD3EFECB-C236-4129-BD33-1C1D38B52213}" srcOrd="1" destOrd="0" presId="urn:microsoft.com/office/officeart/2005/8/layout/chevron2"/>
    <dgm:cxn modelId="{9A3153DB-1B87-49FA-8203-FA40B26B3922}" type="presParOf" srcId="{73895ED3-1570-4634-85A0-BD89A4B5C49C}" destId="{7C5EA5BE-B52B-4709-AEA2-898AC2427FBC}" srcOrd="5" destOrd="0" presId="urn:microsoft.com/office/officeart/2005/8/layout/chevron2"/>
    <dgm:cxn modelId="{A5C68615-24A4-46A6-9CE3-BFA6009217C3}" type="presParOf" srcId="{73895ED3-1570-4634-85A0-BD89A4B5C49C}" destId="{5BB18ED1-0270-48E8-A60C-B289BBF313B7}" srcOrd="6" destOrd="0" presId="urn:microsoft.com/office/officeart/2005/8/layout/chevron2"/>
    <dgm:cxn modelId="{0F244EDB-AD64-4389-9124-5B1A281CCF65}" type="presParOf" srcId="{5BB18ED1-0270-48E8-A60C-B289BBF313B7}" destId="{07CE9556-44C4-4878-B3C7-63C7B1995141}" srcOrd="0" destOrd="0" presId="urn:microsoft.com/office/officeart/2005/8/layout/chevron2"/>
    <dgm:cxn modelId="{1ECC4D0E-21AB-4B85-90FB-1F947B93D9DC}" type="presParOf" srcId="{5BB18ED1-0270-48E8-A60C-B289BBF313B7}" destId="{A9C83228-984A-447C-B89B-00CA3B232D70}" srcOrd="1" destOrd="0" presId="urn:microsoft.com/office/officeart/2005/8/layout/chevron2"/>
    <dgm:cxn modelId="{5F78827C-AC96-4189-8732-F4B6D2F87047}" type="presParOf" srcId="{73895ED3-1570-4634-85A0-BD89A4B5C49C}" destId="{6315DDB2-01FF-44D8-B8C9-F03E551BDE94}" srcOrd="7" destOrd="0" presId="urn:microsoft.com/office/officeart/2005/8/layout/chevron2"/>
    <dgm:cxn modelId="{8EA1F919-675A-43D9-8E0D-10D2A4081F0B}" type="presParOf" srcId="{73895ED3-1570-4634-85A0-BD89A4B5C49C}" destId="{9C729AE6-B91A-48CC-B838-324DD1E2EB2D}" srcOrd="8" destOrd="0" presId="urn:microsoft.com/office/officeart/2005/8/layout/chevron2"/>
    <dgm:cxn modelId="{058E0D0F-BF3D-4EE7-B40C-734F86ADB086}" type="presParOf" srcId="{9C729AE6-B91A-48CC-B838-324DD1E2EB2D}" destId="{F89AF593-B4F0-4F03-BBA9-C0790D51D738}" srcOrd="0" destOrd="0" presId="urn:microsoft.com/office/officeart/2005/8/layout/chevron2"/>
    <dgm:cxn modelId="{64A78D69-6ED6-4B67-9D40-C643702D93F9}" type="presParOf" srcId="{9C729AE6-B91A-48CC-B838-324DD1E2EB2D}" destId="{A231222F-16DA-4713-81B7-068498D9703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439C4-8028-4BCF-8DB8-7CB78191C3B4}">
      <dsp:nvSpPr>
        <dsp:cNvPr id="0" name=""/>
        <dsp:cNvSpPr/>
      </dsp:nvSpPr>
      <dsp:spPr>
        <a:xfrm rot="5400000">
          <a:off x="-136177" y="137878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319448"/>
        <a:ext cx="635496" cy="272355"/>
      </dsp:txXfrm>
    </dsp:sp>
    <dsp:sp modelId="{C856F650-2FCE-4956-8313-EA9AFBB23901}">
      <dsp:nvSpPr>
        <dsp:cNvPr id="0" name=""/>
        <dsp:cNvSpPr/>
      </dsp:nvSpPr>
      <dsp:spPr>
        <a:xfrm rot="5400000">
          <a:off x="3070696" y="-2433499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 err="1"/>
            <a:t>Topology</a:t>
          </a:r>
          <a:r>
            <a:rPr lang="tr-TR" sz="3400" kern="1200" dirty="0"/>
            <a:t> </a:t>
          </a:r>
          <a:r>
            <a:rPr lang="tr-TR" sz="3400" kern="1200" dirty="0" err="1"/>
            <a:t>selection</a:t>
          </a:r>
          <a:endParaRPr lang="en-US" sz="3400" kern="1200" dirty="0"/>
        </a:p>
      </dsp:txBody>
      <dsp:txXfrm rot="-5400000">
        <a:off x="635496" y="30507"/>
        <a:ext cx="5431697" cy="532491"/>
      </dsp:txXfrm>
    </dsp:sp>
    <dsp:sp modelId="{EF48A7C1-1A3D-4136-8958-7A50F1BE7EF1}">
      <dsp:nvSpPr>
        <dsp:cNvPr id="0" name=""/>
        <dsp:cNvSpPr/>
      </dsp:nvSpPr>
      <dsp:spPr>
        <a:xfrm rot="5400000">
          <a:off x="-136177" y="926065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1107635"/>
        <a:ext cx="635496" cy="272355"/>
      </dsp:txXfrm>
    </dsp:sp>
    <dsp:sp modelId="{8E3A7501-C9AA-4DA4-8375-BF5B251581B5}">
      <dsp:nvSpPr>
        <dsp:cNvPr id="0" name=""/>
        <dsp:cNvSpPr/>
      </dsp:nvSpPr>
      <dsp:spPr>
        <a:xfrm rot="5400000">
          <a:off x="3070696" y="-1645312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 err="1"/>
            <a:t>Magnetic</a:t>
          </a:r>
          <a:r>
            <a:rPr lang="tr-TR" sz="3400" kern="1200" dirty="0"/>
            <a:t> </a:t>
          </a:r>
          <a:r>
            <a:rPr lang="tr-TR" sz="3400" kern="1200" dirty="0" err="1"/>
            <a:t>design</a:t>
          </a:r>
          <a:endParaRPr lang="en-US" sz="3400" kern="1200" dirty="0"/>
        </a:p>
      </dsp:txBody>
      <dsp:txXfrm rot="-5400000">
        <a:off x="635496" y="818694"/>
        <a:ext cx="5431697" cy="532491"/>
      </dsp:txXfrm>
    </dsp:sp>
    <dsp:sp modelId="{DDFA9597-28E1-491A-9164-194FBD4C4B14}">
      <dsp:nvSpPr>
        <dsp:cNvPr id="0" name=""/>
        <dsp:cNvSpPr/>
      </dsp:nvSpPr>
      <dsp:spPr>
        <a:xfrm rot="5400000">
          <a:off x="-136177" y="1714251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" y="1895821"/>
        <a:ext cx="635496" cy="272355"/>
      </dsp:txXfrm>
    </dsp:sp>
    <dsp:sp modelId="{BD3EFECB-C236-4129-BD33-1C1D38B52213}">
      <dsp:nvSpPr>
        <dsp:cNvPr id="0" name=""/>
        <dsp:cNvSpPr/>
      </dsp:nvSpPr>
      <dsp:spPr>
        <a:xfrm rot="5400000">
          <a:off x="3070696" y="-857125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/>
            <a:t>Component </a:t>
          </a:r>
          <a:r>
            <a:rPr lang="tr-TR" sz="3400" kern="1200" dirty="0" err="1"/>
            <a:t>selection</a:t>
          </a:r>
          <a:endParaRPr lang="en-US" sz="3400" kern="1200" dirty="0"/>
        </a:p>
      </dsp:txBody>
      <dsp:txXfrm rot="-5400000">
        <a:off x="635496" y="1606881"/>
        <a:ext cx="5431697" cy="532491"/>
      </dsp:txXfrm>
    </dsp:sp>
    <dsp:sp modelId="{07CE9556-44C4-4878-B3C7-63C7B1995141}">
      <dsp:nvSpPr>
        <dsp:cNvPr id="0" name=""/>
        <dsp:cNvSpPr/>
      </dsp:nvSpPr>
      <dsp:spPr>
        <a:xfrm rot="5400000">
          <a:off x="-136177" y="2502438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" y="2684008"/>
        <a:ext cx="635496" cy="272355"/>
      </dsp:txXfrm>
    </dsp:sp>
    <dsp:sp modelId="{A9C83228-984A-447C-B89B-00CA3B232D70}">
      <dsp:nvSpPr>
        <dsp:cNvPr id="0" name=""/>
        <dsp:cNvSpPr/>
      </dsp:nvSpPr>
      <dsp:spPr>
        <a:xfrm rot="5400000">
          <a:off x="3070696" y="-68939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 err="1"/>
            <a:t>Simulation</a:t>
          </a:r>
          <a:r>
            <a:rPr lang="tr-TR" sz="3400" kern="1200" dirty="0"/>
            <a:t> </a:t>
          </a:r>
          <a:r>
            <a:rPr lang="tr-TR" sz="3400" kern="1200" dirty="0" err="1"/>
            <a:t>results</a:t>
          </a:r>
          <a:endParaRPr lang="en-US" sz="3400" kern="1200" dirty="0"/>
        </a:p>
      </dsp:txBody>
      <dsp:txXfrm rot="-5400000">
        <a:off x="635496" y="2395067"/>
        <a:ext cx="5431697" cy="532491"/>
      </dsp:txXfrm>
    </dsp:sp>
    <dsp:sp modelId="{F89AF593-B4F0-4F03-BBA9-C0790D51D738}">
      <dsp:nvSpPr>
        <dsp:cNvPr id="0" name=""/>
        <dsp:cNvSpPr/>
      </dsp:nvSpPr>
      <dsp:spPr>
        <a:xfrm rot="5400000">
          <a:off x="-136177" y="3290625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" y="3472195"/>
        <a:ext cx="635496" cy="272355"/>
      </dsp:txXfrm>
    </dsp:sp>
    <dsp:sp modelId="{A231222F-16DA-4713-81B7-068498D9703A}">
      <dsp:nvSpPr>
        <dsp:cNvPr id="0" name=""/>
        <dsp:cNvSpPr/>
      </dsp:nvSpPr>
      <dsp:spPr>
        <a:xfrm rot="5400000">
          <a:off x="3070696" y="719247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/>
            <a:t>PCB </a:t>
          </a:r>
          <a:r>
            <a:rPr lang="tr-TR" sz="3400" kern="1200" dirty="0" err="1"/>
            <a:t>design</a:t>
          </a:r>
          <a:endParaRPr lang="en-US" sz="3400" kern="1200" dirty="0"/>
        </a:p>
      </dsp:txBody>
      <dsp:txXfrm rot="-5400000">
        <a:off x="635496" y="3183253"/>
        <a:ext cx="5431697" cy="532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eb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Selection and Simulations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8" name="İçerik Yer Tutucusu 67">
            <a:extLst>
              <a:ext uri="{FF2B5EF4-FFF2-40B4-BE49-F238E27FC236}">
                <a16:creationId xmlns:a16="http://schemas.microsoft.com/office/drawing/2014/main" id="{7FA42AA6-28D8-4CAB-B470-22A40D45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2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7E048815-5933-4AD8-B5B6-6C3E4D53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663"/>
            <a:ext cx="9144000" cy="432877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2C39CEA-CDAA-41D1-8450-9DC9E2B7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FBD1CD1B-7E07-4146-B165-1F179204CE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7274" y="4694681"/>
          <a:ext cx="6648140" cy="1302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4070">
                  <a:extLst>
                    <a:ext uri="{9D8B030D-6E8A-4147-A177-3AD203B41FA5}">
                      <a16:colId xmlns:a16="http://schemas.microsoft.com/office/drawing/2014/main" val="261398621"/>
                    </a:ext>
                  </a:extLst>
                </a:gridCol>
                <a:gridCol w="3324070">
                  <a:extLst>
                    <a:ext uri="{9D8B030D-6E8A-4147-A177-3AD203B41FA5}">
                      <a16:colId xmlns:a16="http://schemas.microsoft.com/office/drawing/2014/main" val="564804672"/>
                    </a:ext>
                  </a:extLst>
                </a:gridCol>
              </a:tblGrid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Parameter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Value - Description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665039419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</a:t>
                      </a:r>
                      <a:r>
                        <a:rPr lang="en-US" sz="1400" baseline="-25000">
                          <a:effectLst/>
                        </a:rPr>
                        <a:t>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16V – 600V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3572624395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F</a:t>
                      </a:r>
                      <a:r>
                        <a:rPr lang="tr-TR" sz="1400" baseline="-25000">
                          <a:effectLst/>
                        </a:rPr>
                        <a:t>SW(Min)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 kHz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303465840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F</a:t>
                      </a:r>
                      <a:r>
                        <a:rPr lang="tr-TR" sz="1400" baseline="-25000">
                          <a:effectLst/>
                        </a:rPr>
                        <a:t>SW(Max)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140 kHz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762626419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Operating Junction Temperature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-40 – 125</a:t>
                      </a:r>
                      <a:r>
                        <a:rPr lang="en-US" sz="1400" baseline="30000">
                          <a:effectLst/>
                        </a:rPr>
                        <a:t>o</a:t>
                      </a: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803669439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$2.18</a:t>
                      </a:r>
                      <a:r>
                        <a:rPr lang="en-US" sz="1400" dirty="0">
                          <a:effectLst/>
                        </a:rPr>
                        <a:t> (1000+ order)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303432576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F5E7CC6-A653-49A3-A423-965EC878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DB1BA8-DE0D-4DF1-B5E5-EEFCA2FA58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1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>
            <a:extLst>
              <a:ext uri="{FF2B5EF4-FFF2-40B4-BE49-F238E27FC236}">
                <a16:creationId xmlns:a16="http://schemas.microsoft.com/office/drawing/2014/main" id="{A4DD9004-7807-411D-81C3-3DD522C4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699" y="1363663"/>
            <a:ext cx="2828925" cy="4212638"/>
          </a:xfrm>
          <a:prstGeom prst="rect">
            <a:avLst/>
          </a:prstGeom>
          <a:effectLst/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E40FD8D-5CA0-4AF1-B278-47594B6A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Mosfet</a:t>
            </a:r>
            <a:r>
              <a:rPr lang="en-US" dirty="0"/>
              <a:t>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IPAN70R450P7S</a:t>
            </a:r>
            <a:r>
              <a:rPr lang="en-US" dirty="0"/>
              <a:t>)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7DCD406F-D63D-4494-B146-D357D85988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3697796"/>
          <a:ext cx="5762626" cy="1979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1313">
                  <a:extLst>
                    <a:ext uri="{9D8B030D-6E8A-4147-A177-3AD203B41FA5}">
                      <a16:colId xmlns:a16="http://schemas.microsoft.com/office/drawing/2014/main" val="86902463"/>
                    </a:ext>
                  </a:extLst>
                </a:gridCol>
                <a:gridCol w="2881313">
                  <a:extLst>
                    <a:ext uri="{9D8B030D-6E8A-4147-A177-3AD203B41FA5}">
                      <a16:colId xmlns:a16="http://schemas.microsoft.com/office/drawing/2014/main" val="514158778"/>
                    </a:ext>
                  </a:extLst>
                </a:gridCol>
              </a:tblGrid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Parameter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Value - Description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758037178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</a:t>
                      </a:r>
                      <a:r>
                        <a:rPr lang="en-US" sz="1400" baseline="-25000">
                          <a:effectLst/>
                        </a:rPr>
                        <a:t>DS</a:t>
                      </a:r>
                      <a:r>
                        <a:rPr lang="en-US" sz="1400">
                          <a:effectLst/>
                        </a:rPr>
                        <a:t> , Breakdown voltage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700V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1487305928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</a:t>
                      </a:r>
                      <a:r>
                        <a:rPr lang="en-US" sz="1400" baseline="-25000">
                          <a:effectLst/>
                        </a:rPr>
                        <a:t>D</a:t>
                      </a:r>
                      <a:r>
                        <a:rPr lang="en-US" sz="1400">
                          <a:effectLst/>
                        </a:rPr>
                        <a:t>, Continuous current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10A at T</a:t>
                      </a:r>
                      <a:r>
                        <a:rPr lang="en-US" sz="1400" baseline="-25000">
                          <a:effectLst/>
                        </a:rPr>
                        <a:t>C</a:t>
                      </a:r>
                      <a:r>
                        <a:rPr lang="en-US" sz="1400">
                          <a:effectLst/>
                        </a:rPr>
                        <a:t> =20 </a:t>
                      </a:r>
                      <a:r>
                        <a:rPr lang="en-US" sz="1400" baseline="30000">
                          <a:effectLst/>
                        </a:rPr>
                        <a:t>o</a:t>
                      </a: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2220241553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baseline="-25000" dirty="0" err="1">
                          <a:effectLst/>
                        </a:rPr>
                        <a:t>D,pulse</a:t>
                      </a:r>
                      <a:r>
                        <a:rPr lang="en-US" sz="1400" baseline="-250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Pulsed Drain current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25.9 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3906143085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r>
                        <a:rPr lang="en-US" sz="1400" baseline="-25000">
                          <a:effectLst/>
                        </a:rPr>
                        <a:t>DS,ON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450mΩ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3146103967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</a:t>
                      </a:r>
                      <a:r>
                        <a:rPr lang="en-US" sz="1400" baseline="-25000">
                          <a:effectLst/>
                        </a:rPr>
                        <a:t>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13.1nC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698539648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$1.05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1685652323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5C21076-E51C-4A55-8671-E9D2ABBB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21C755B-1DF6-452C-BF8D-90B2EFAED6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4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79D758-4FF9-425F-BBC5-C6E0A78F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5313"/>
          </a:xfrm>
        </p:spPr>
        <p:txBody>
          <a:bodyPr/>
          <a:lstStyle/>
          <a:p>
            <a:r>
              <a:rPr lang="en-US" dirty="0" err="1"/>
              <a:t>Mosfet</a:t>
            </a:r>
            <a:r>
              <a:rPr lang="en-US" dirty="0"/>
              <a:t> Voltage Waveform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718345B-EDE7-490D-A0DF-CD51CD13A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95313"/>
            <a:ext cx="8229600" cy="2765412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020EAC4-7C32-4CBB-AE2E-E2D58091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78BBCAC-EF30-4F62-B16F-C6BF06C616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F3713FA-5361-4A19-A729-624FA51BD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97276"/>
            <a:ext cx="8229600" cy="27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7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C711A5-3C61-4D14-8E75-278505F2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82613"/>
          </a:xfrm>
        </p:spPr>
        <p:txBody>
          <a:bodyPr/>
          <a:lstStyle/>
          <a:p>
            <a:r>
              <a:rPr lang="en-US" dirty="0" err="1"/>
              <a:t>Mosfet</a:t>
            </a:r>
            <a:r>
              <a:rPr lang="en-US" dirty="0"/>
              <a:t> Current Waveform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9D4BCB7E-8BF6-410A-8302-F1ECBB987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67278"/>
            <a:ext cx="8229600" cy="2761722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8AE48EE-63D1-4377-BCCE-46858C19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C229A5-C2D9-4167-A72C-902572E351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2E17AD2-31E3-4EE2-90E2-089AA9CE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448284"/>
            <a:ext cx="8229600" cy="27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13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C254CA0A-024E-407C-9999-523584F7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290637"/>
            <a:ext cx="4276725" cy="4276725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71CA4D0-6F31-4170-AC38-3CEBEDF5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MBR40250G</a:t>
            </a:r>
            <a:r>
              <a:rPr lang="en-US" dirty="0"/>
              <a:t>)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FC26142C-D07E-47A6-A005-5C5FDDEA92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3508122"/>
          <a:ext cx="7488560" cy="1749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4280">
                  <a:extLst>
                    <a:ext uri="{9D8B030D-6E8A-4147-A177-3AD203B41FA5}">
                      <a16:colId xmlns:a16="http://schemas.microsoft.com/office/drawing/2014/main" val="3529571127"/>
                    </a:ext>
                  </a:extLst>
                </a:gridCol>
                <a:gridCol w="3744280">
                  <a:extLst>
                    <a:ext uri="{9D8B030D-6E8A-4147-A177-3AD203B41FA5}">
                      <a16:colId xmlns:a16="http://schemas.microsoft.com/office/drawing/2014/main" val="1956368134"/>
                    </a:ext>
                  </a:extLst>
                </a:gridCol>
              </a:tblGrid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Parameter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- Description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953637220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r>
                        <a:rPr lang="en-US" sz="1600" baseline="-25000">
                          <a:effectLst/>
                        </a:rPr>
                        <a:t>R</a:t>
                      </a:r>
                      <a:r>
                        <a:rPr lang="en-US" sz="1600">
                          <a:effectLst/>
                        </a:rPr>
                        <a:t> , Blocking voltage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250V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713205420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en-US" sz="1600" baseline="-25000">
                          <a:effectLst/>
                        </a:rPr>
                        <a:t>RMS</a:t>
                      </a:r>
                      <a:r>
                        <a:rPr lang="en-US" sz="1600">
                          <a:effectLst/>
                        </a:rPr>
                        <a:t>, Continuous current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40A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4178350979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en-US" sz="1600" baseline="-25000">
                          <a:effectLst/>
                        </a:rPr>
                        <a:t>FRM</a:t>
                      </a:r>
                      <a:r>
                        <a:rPr lang="en-US" sz="1600">
                          <a:effectLst/>
                        </a:rPr>
                        <a:t>, Peak Repetitive Forward Current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3461350293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r>
                        <a:rPr lang="en-US" sz="1600" baseline="-25000">
                          <a:effectLst/>
                        </a:rPr>
                        <a:t>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0.86V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4081763651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Price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$1.82000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3909529176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C158882-1347-4ADC-92CC-FE4F8881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597D179-AC10-4069-86EA-AFF6D1F90B9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65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39C062-AD6F-449B-A8CD-72A83DBB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73088"/>
          </a:xfrm>
        </p:spPr>
        <p:txBody>
          <a:bodyPr/>
          <a:lstStyle/>
          <a:p>
            <a:r>
              <a:rPr lang="en-US" dirty="0"/>
              <a:t>Diode Voltage Waveform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BC8259FC-6213-4859-AA08-C0F186B24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73088"/>
            <a:ext cx="8229600" cy="2765457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6526125-9D96-424F-81FA-2A243B4F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CADF872-5771-49C7-A458-ED9204D7F2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EE416F4-A150-4355-B173-6B1D072B0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89286"/>
            <a:ext cx="8229600" cy="27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6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F175CF-56AC-4B11-882F-B75D9644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90537"/>
          </a:xfrm>
        </p:spPr>
        <p:txBody>
          <a:bodyPr/>
          <a:lstStyle/>
          <a:p>
            <a:r>
              <a:rPr lang="en-US" dirty="0"/>
              <a:t>Diode Current Waveform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4AE203EE-04B9-4910-AF86-92BF49D97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578511"/>
            <a:ext cx="8229600" cy="2767279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F250E9-F5B2-4AD1-BE6F-20510D33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4C02A7-862C-41D1-8DE7-7AFB2FCA97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666990F-ED53-4E39-84C8-2EF5D9FD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45791"/>
            <a:ext cx="8191149" cy="27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95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DB2EA458-D49A-45C3-8625-90C95C63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10081" y="0"/>
            <a:ext cx="6095238" cy="6095238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30DB9ED-9552-4BF7-8571-9A027EC9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Capacitor(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RNL1C681MDS1</a:t>
            </a:r>
            <a:r>
              <a:rPr lang="en-US" dirty="0"/>
              <a:t>)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2BA550A4-5EB9-47AC-9D06-A8F052FC88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198" y="4162425"/>
          <a:ext cx="7516516" cy="1767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8258">
                  <a:extLst>
                    <a:ext uri="{9D8B030D-6E8A-4147-A177-3AD203B41FA5}">
                      <a16:colId xmlns:a16="http://schemas.microsoft.com/office/drawing/2014/main" val="2485478797"/>
                    </a:ext>
                  </a:extLst>
                </a:gridCol>
                <a:gridCol w="3758258">
                  <a:extLst>
                    <a:ext uri="{9D8B030D-6E8A-4147-A177-3AD203B41FA5}">
                      <a16:colId xmlns:a16="http://schemas.microsoft.com/office/drawing/2014/main" val="87507381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Parameter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Value - Description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39455578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C, Capacitance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680 </a:t>
                      </a:r>
                      <a:r>
                        <a:rPr lang="en-US" sz="1900" dirty="0" err="1">
                          <a:effectLst/>
                        </a:rPr>
                        <a:t>uF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7901123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V</a:t>
                      </a:r>
                      <a:r>
                        <a:rPr lang="en-US" sz="1900" baseline="-25000">
                          <a:effectLst/>
                        </a:rPr>
                        <a:t>C,MAX</a:t>
                      </a:r>
                      <a:r>
                        <a:rPr lang="en-US" sz="1900">
                          <a:effectLst/>
                        </a:rPr>
                        <a:t> Rating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25V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71035929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I</a:t>
                      </a:r>
                      <a:r>
                        <a:rPr lang="en-US" sz="1900" baseline="-25000">
                          <a:effectLst/>
                        </a:rPr>
                        <a:t>C,ripple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7A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262440474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ESR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8mΩ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299955823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Price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1.50$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3757303752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D01F210-822F-44F7-9CD5-9762363F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6BA13A9-6D75-4841-94D3-E09011881E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0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FE092B-8D70-4E38-82BF-482419A4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1"/>
            <a:ext cx="8229600" cy="439738"/>
          </a:xfrm>
        </p:spPr>
        <p:txBody>
          <a:bodyPr/>
          <a:lstStyle/>
          <a:p>
            <a:r>
              <a:rPr lang="en-US" dirty="0"/>
              <a:t>Output Voltage Waveform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0BE6FC6B-14CE-452C-91AF-2B56F3C07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65271"/>
            <a:ext cx="8229600" cy="2774709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5379905-9030-44C3-9C41-BBD9BAA0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A1685E7-53A4-439C-A7A7-75B4D33221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EF7340E-382E-452A-B3CC-D29DEBF9A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38395"/>
            <a:ext cx="8235162" cy="277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3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0F42DCC-4728-442F-AF0B-C97EA83B1960}"/>
              </a:ext>
            </a:extLst>
          </p:cNvPr>
          <p:cNvSpPr txBox="1"/>
          <p:nvPr/>
        </p:nvSpPr>
        <p:spPr>
          <a:xfrm>
            <a:off x="4572000" y="2271711"/>
            <a:ext cx="4086225" cy="52322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EE464- TERM PROJECT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51DD77E-261B-4DD4-AF42-E26F4A5E5AF9}"/>
              </a:ext>
            </a:extLst>
          </p:cNvPr>
          <p:cNvSpPr txBox="1"/>
          <p:nvPr/>
        </p:nvSpPr>
        <p:spPr>
          <a:xfrm>
            <a:off x="4724400" y="3563661"/>
            <a:ext cx="4086225" cy="92333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Büşra Nur Koçak</a:t>
            </a:r>
          </a:p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Defne Nur Korkmaz</a:t>
            </a:r>
          </a:p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Mustafa Mert Sarıkaya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CC01C10-C188-4BAD-A28D-F3DF456FE98C}"/>
              </a:ext>
            </a:extLst>
          </p:cNvPr>
          <p:cNvSpPr txBox="1"/>
          <p:nvPr/>
        </p:nvSpPr>
        <p:spPr>
          <a:xfrm>
            <a:off x="4795837" y="5625053"/>
            <a:ext cx="4086225" cy="738664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rtl="0">
              <a:lnSpc>
                <a:spcPct val="100000"/>
              </a:lnSpc>
            </a:pPr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May 9, 2021</a:t>
            </a:r>
          </a:p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9C8D8A-BEBF-408C-98CC-6AC4757D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49263"/>
          </a:xfrm>
        </p:spPr>
        <p:txBody>
          <a:bodyPr/>
          <a:lstStyle/>
          <a:p>
            <a:r>
              <a:rPr lang="en-US" dirty="0"/>
              <a:t>Output Current Waveform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DE350577-A9F0-456F-AD28-B22A733C5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569919"/>
            <a:ext cx="8229600" cy="2765412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FFA712-70B7-499A-84B1-81CA9824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A806543-78A7-4EE5-AE08-ECB8CF0899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3BC2D1F-4A58-493C-9518-471EC9170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335331"/>
            <a:ext cx="8235153" cy="27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51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322FED-B097-4B08-893C-3ADB41E4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581026"/>
          </a:xfrm>
        </p:spPr>
        <p:txBody>
          <a:bodyPr/>
          <a:lstStyle/>
          <a:p>
            <a:r>
              <a:rPr lang="en-US" dirty="0"/>
              <a:t>Primary Inductor Current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C2E2BBC-F650-41F6-B5DD-317BECE5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44C022E-0479-4776-914C-60AEE02CE8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57C64BB9-1761-48D8-9B9E-1FB531397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63588"/>
            <a:ext cx="8229600" cy="2765412"/>
          </a:xfr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F977A326-AEC2-4915-A216-4BC1C8146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519427"/>
            <a:ext cx="8229600" cy="278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4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23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66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C487B960-6B19-42F7-9B48-7F5DB0E16788}"/>
              </a:ext>
            </a:extLst>
          </p:cNvPr>
          <p:cNvGraphicFramePr/>
          <p:nvPr/>
        </p:nvGraphicFramePr>
        <p:xfrm>
          <a:off x="1542288" y="133839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87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880485"/>
            <a:ext cx="8229600" cy="614499"/>
          </a:xfrm>
        </p:spPr>
        <p:txBody>
          <a:bodyPr/>
          <a:lstStyle/>
          <a:p>
            <a:pPr algn="ctr"/>
            <a:r>
              <a:rPr lang="tr-TR" sz="2800" b="1" dirty="0">
                <a:solidFill>
                  <a:schemeClr val="tx1"/>
                </a:solidFill>
              </a:rPr>
              <a:t>TOPOLOGY SELECTION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400" b="1" dirty="0"/>
              <a:t>FLYBACK CONVERTER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07764"/>
            <a:ext cx="4040188" cy="3845720"/>
          </a:xfrm>
        </p:spPr>
        <p:txBody>
          <a:bodyPr/>
          <a:lstStyle/>
          <a:p>
            <a:pPr marL="0" indent="0" algn="ctr" rtl="0">
              <a:lnSpc>
                <a:spcPct val="110000"/>
              </a:lnSpc>
              <a:buNone/>
            </a:pPr>
            <a:endParaRPr lang="tr-TR" sz="2000" b="1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Better</a:t>
            </a:r>
            <a:r>
              <a:rPr lang="tr-TR" sz="2000" dirty="0"/>
              <a:t> </a:t>
            </a:r>
            <a:r>
              <a:rPr lang="tr-TR" sz="2000" dirty="0" err="1"/>
              <a:t>utilization</a:t>
            </a:r>
            <a:r>
              <a:rPr lang="tr-TR" sz="2000" dirty="0"/>
              <a:t> of </a:t>
            </a:r>
            <a:r>
              <a:rPr lang="tr-TR" sz="2000" dirty="0" err="1"/>
              <a:t>transformer</a:t>
            </a: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Easier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control</a:t>
            </a: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/>
              <a:t>DCM </a:t>
            </a:r>
            <a:r>
              <a:rPr lang="tr-TR" sz="2000" dirty="0" err="1"/>
              <a:t>operation</a:t>
            </a:r>
            <a:endParaRPr lang="tr-TR" sz="1600" dirty="0"/>
          </a:p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C492CAD1-57B0-492F-8870-8040436626F8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192801" y="1797490"/>
            <a:ext cx="4951199" cy="290952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00114EC-7089-4A71-B36B-C49A52A2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556" y="5060510"/>
            <a:ext cx="2071688" cy="7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7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B02899-E44A-47D4-973B-0A9F252C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4822"/>
            <a:ext cx="8229600" cy="654843"/>
          </a:xfrm>
        </p:spPr>
        <p:txBody>
          <a:bodyPr/>
          <a:lstStyle/>
          <a:p>
            <a:pPr algn="ctr"/>
            <a:r>
              <a:rPr lang="tr-TR" b="1" dirty="0"/>
              <a:t>Operating </a:t>
            </a:r>
            <a:r>
              <a:rPr lang="tr-TR" b="1" dirty="0" err="1"/>
              <a:t>Values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F20CC543-FD13-4B90-BED3-02F5FE62003F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103812" y="1759163"/>
                <a:ext cx="4040188" cy="4500563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𝑑𝑤𝑒𝑒𝑙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≅100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𝑘𝐻𝑧</m:t>
                    </m:r>
                  </m:oMath>
                </a14:m>
                <a:endParaRPr lang="tr-TR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b="0" dirty="0">
                    <a:ea typeface="Cambria Math" panose="02040503050406030204" pitchFamily="18" charset="0"/>
                  </a:rPr>
                  <a:t>AWG #26 (skin </a:t>
                </a:r>
                <a:r>
                  <a:rPr lang="tr-TR" b="0" dirty="0" err="1">
                    <a:ea typeface="Cambria Math" panose="02040503050406030204" pitchFamily="18" charset="0"/>
                  </a:rPr>
                  <a:t>effect</a:t>
                </a:r>
                <a:r>
                  <a:rPr lang="tr-TR" b="0" dirty="0">
                    <a:ea typeface="Cambria Math" panose="02040503050406030204" pitchFamily="18" charset="0"/>
                  </a:rPr>
                  <a:t>)</a:t>
                </a: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F20CC543-FD13-4B90-BED3-02F5FE620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103812" y="1759163"/>
                <a:ext cx="4040188" cy="4500563"/>
              </a:xfrm>
              <a:blipFill>
                <a:blip r:embed="rId2"/>
                <a:stretch>
                  <a:fillRect l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0DA43D4-B187-4F1B-A53E-735E181DD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0225" y="2086585"/>
            <a:ext cx="4041775" cy="3845720"/>
          </a:xfrm>
        </p:spPr>
        <p:txBody>
          <a:bodyPr/>
          <a:lstStyle/>
          <a:p>
            <a:r>
              <a:rPr lang="tr-TR" b="1" dirty="0"/>
              <a:t>DCM </a:t>
            </a:r>
            <a:r>
              <a:rPr lang="tr-TR" b="1" dirty="0" err="1"/>
              <a:t>operation</a:t>
            </a:r>
            <a:r>
              <a:rPr lang="tr-TR" b="1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/>
              <a:t>Limits</a:t>
            </a:r>
            <a:r>
              <a:rPr lang="tr-TR" dirty="0"/>
              <a:t> </a:t>
            </a:r>
            <a:r>
              <a:rPr lang="tr-TR" dirty="0" err="1"/>
              <a:t>flux</a:t>
            </a:r>
            <a:r>
              <a:rPr lang="tr-TR" dirty="0"/>
              <a:t> </a:t>
            </a:r>
            <a:r>
              <a:rPr lang="tr-TR" dirty="0" err="1"/>
              <a:t>density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ü"/>
            </a:pP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core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losses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/>
              <a:t>Smooth</a:t>
            </a:r>
            <a:r>
              <a:rPr lang="tr-TR" dirty="0"/>
              <a:t> start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8AB0CD-F6CB-48CB-A8B7-5D70D258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028B9517-6BCE-415B-A19E-5C8E6B2E52B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0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1CBD12-66A3-4DF8-925A-7B880CD7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4125"/>
            <a:ext cx="8229600" cy="654843"/>
          </a:xfrm>
        </p:spPr>
        <p:txBody>
          <a:bodyPr/>
          <a:lstStyle/>
          <a:p>
            <a:pPr algn="ctr"/>
            <a:r>
              <a:rPr lang="tr-TR" b="1" dirty="0" err="1"/>
              <a:t>Magnetic</a:t>
            </a:r>
            <a:r>
              <a:rPr lang="tr-TR" b="1" dirty="0"/>
              <a:t> Design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Yer Tutucusu 2">
                <a:extLst>
                  <a:ext uri="{FF2B5EF4-FFF2-40B4-BE49-F238E27FC236}">
                    <a16:creationId xmlns:a16="http://schemas.microsoft.com/office/drawing/2014/main" id="{73E21B94-B74B-4447-A8C2-24F40BCEEA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199" y="1191973"/>
                <a:ext cx="8229600" cy="65935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tr-T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tr-TR" dirty="0"/>
                  <a:t> Method</a:t>
                </a:r>
                <a:endParaRPr lang="en-US" dirty="0"/>
              </a:p>
            </p:txBody>
          </p:sp>
        </mc:Choice>
        <mc:Fallback xmlns="">
          <p:sp>
            <p:nvSpPr>
              <p:cNvPr id="3" name="Metin Yer Tutucusu 2">
                <a:extLst>
                  <a:ext uri="{FF2B5EF4-FFF2-40B4-BE49-F238E27FC236}">
                    <a16:creationId xmlns:a16="http://schemas.microsoft.com/office/drawing/2014/main" id="{73E21B94-B74B-4447-A8C2-24F40BCEE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191973"/>
                <a:ext cx="8229600" cy="659352"/>
              </a:xfrm>
              <a:blipFill>
                <a:blip r:embed="rId2"/>
                <a:stretch>
                  <a:fillRect l="-741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8D8A96EC-85DF-4D29-855C-0EE1054CA763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457200" y="1836092"/>
                <a:ext cx="4040188" cy="4657783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𝑝𝑟𝑖</m:t>
                        </m:r>
                      </m:sub>
                    </m:sSub>
                  </m:oMath>
                </a14:m>
                <a:r>
                  <a:rPr lang="tr-TR" sz="2000" dirty="0"/>
                  <a:t> (80µH)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 err="1"/>
                  <a:t>Energy</a:t>
                </a:r>
                <a:r>
                  <a:rPr lang="tr-TR" sz="2000" dirty="0"/>
                  <a:t> </a:t>
                </a:r>
                <a:r>
                  <a:rPr lang="tr-TR" sz="2000" dirty="0" err="1"/>
                  <a:t>handling</a:t>
                </a:r>
                <a:r>
                  <a:rPr lang="tr-TR" sz="2000" dirty="0"/>
                  <a:t> </a:t>
                </a:r>
                <a:r>
                  <a:rPr lang="tr-TR" sz="2000" dirty="0" err="1"/>
                  <a:t>capability</a:t>
                </a:r>
                <a:r>
                  <a:rPr lang="tr-TR" sz="2000" dirty="0"/>
                  <a:t> (1.2 </a:t>
                </a:r>
                <a:r>
                  <a:rPr lang="tr-TR" sz="2000" dirty="0" err="1"/>
                  <a:t>mJ</a:t>
                </a:r>
                <a:r>
                  <a:rPr lang="tr-TR" sz="2000" dirty="0"/>
                  <a:t>)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tr-TR" sz="2000" dirty="0"/>
                  <a:t>, </a:t>
                </a:r>
                <a:r>
                  <a:rPr lang="tr-TR" sz="2000" dirty="0" err="1"/>
                  <a:t>core</a:t>
                </a:r>
                <a:r>
                  <a:rPr lang="tr-TR" sz="2000" dirty="0"/>
                  <a:t> </a:t>
                </a:r>
                <a:r>
                  <a:rPr lang="tr-TR" sz="2000" dirty="0" err="1"/>
                  <a:t>geometry</a:t>
                </a:r>
                <a:r>
                  <a:rPr lang="tr-TR" sz="2000" dirty="0"/>
                  <a:t> (0.0148)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/>
                  <a:t>Select </a:t>
                </a:r>
                <a:r>
                  <a:rPr lang="tr-TR" sz="2000" dirty="0" err="1"/>
                  <a:t>core</a:t>
                </a:r>
                <a:r>
                  <a:rPr lang="tr-TR" sz="2000" dirty="0"/>
                  <a:t> (EE-21)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 err="1"/>
                  <a:t>Current</a:t>
                </a:r>
                <a:r>
                  <a:rPr lang="tr-TR" sz="2000" dirty="0"/>
                  <a:t> </a:t>
                </a:r>
                <a:r>
                  <a:rPr lang="tr-TR" sz="2000" dirty="0" err="1"/>
                  <a:t>density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 err="1"/>
                  <a:t>Window</a:t>
                </a:r>
                <a:r>
                  <a:rPr lang="tr-TR" sz="2000" dirty="0"/>
                  <a:t> </a:t>
                </a:r>
                <a:r>
                  <a:rPr lang="tr-TR" sz="2000" dirty="0" err="1"/>
                  <a:t>area</a:t>
                </a:r>
                <a:endParaRPr lang="tr-TR" sz="2000" dirty="0"/>
              </a:p>
            </p:txBody>
          </p:sp>
        </mc:Choice>
        <mc:Fallback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8D8A96EC-85DF-4D29-855C-0EE1054CA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457200" y="1836092"/>
                <a:ext cx="4040188" cy="4657783"/>
              </a:xfrm>
              <a:blipFill>
                <a:blip r:embed="rId3"/>
                <a:stretch>
                  <a:fillRect l="-1056" t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İçerik Yer Tutucusu 5">
                <a:extLst>
                  <a:ext uri="{FF2B5EF4-FFF2-40B4-BE49-F238E27FC236}">
                    <a16:creationId xmlns:a16="http://schemas.microsoft.com/office/drawing/2014/main" id="{E6DF04B7-7E6A-4DF9-B28E-C468C4063BF5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213167"/>
                <a:ext cx="4041775" cy="4147153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/>
                  <a:t># of </a:t>
                </a:r>
                <a:r>
                  <a:rPr lang="tr-TR" sz="2000" dirty="0" err="1"/>
                  <a:t>strands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/>
                  <a:t># of </a:t>
                </a:r>
                <a:r>
                  <a:rPr lang="tr-TR" sz="2000" dirty="0" err="1"/>
                  <a:t>turns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 err="1"/>
                  <a:t>Air</a:t>
                </a:r>
                <a:r>
                  <a:rPr lang="tr-TR" sz="2000" dirty="0"/>
                  <a:t> </a:t>
                </a:r>
                <a:r>
                  <a:rPr lang="tr-TR" sz="2000" dirty="0" err="1"/>
                  <a:t>gap</a:t>
                </a:r>
                <a:r>
                  <a:rPr lang="tr-TR" sz="2000" dirty="0"/>
                  <a:t> (0.0079 cm)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 err="1"/>
                  <a:t>Fringing</a:t>
                </a:r>
                <a:r>
                  <a:rPr lang="tr-TR" sz="2000" dirty="0"/>
                  <a:t> </a:t>
                </a:r>
                <a:r>
                  <a:rPr lang="tr-TR" sz="2000" dirty="0" err="1"/>
                  <a:t>flux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/>
                  <a:t>New # of </a:t>
                </a:r>
                <a:r>
                  <a:rPr lang="tr-TR" sz="2000" dirty="0" err="1"/>
                  <a:t>turns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</m:oMath>
                </a14:m>
                <a:r>
                  <a:rPr lang="tr-TR" sz="2000" dirty="0"/>
                  <a:t> (0.39 T)</a:t>
                </a:r>
              </a:p>
            </p:txBody>
          </p:sp>
        </mc:Choice>
        <mc:Fallback>
          <p:sp>
            <p:nvSpPr>
              <p:cNvPr id="6" name="İçerik Yer Tutucusu 5">
                <a:extLst>
                  <a:ext uri="{FF2B5EF4-FFF2-40B4-BE49-F238E27FC236}">
                    <a16:creationId xmlns:a16="http://schemas.microsoft.com/office/drawing/2014/main" id="{E6DF04B7-7E6A-4DF9-B28E-C468C4063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213167"/>
                <a:ext cx="4041775" cy="4147153"/>
              </a:xfrm>
              <a:blipFill>
                <a:blip r:embed="rId4"/>
                <a:stretch>
                  <a:fillRect l="-1207" t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18C852-86B8-42DD-9EB5-1F4A3FB2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A52956CA-2AD8-4276-9A2B-A75A768306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3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1CBD12-66A3-4DF8-925A-7B880CD7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19502"/>
            <a:ext cx="8229600" cy="654843"/>
          </a:xfrm>
        </p:spPr>
        <p:txBody>
          <a:bodyPr/>
          <a:lstStyle/>
          <a:p>
            <a:pPr algn="ctr"/>
            <a:r>
              <a:rPr lang="tr-TR" b="1" dirty="0" err="1"/>
              <a:t>Magnetic</a:t>
            </a:r>
            <a:r>
              <a:rPr lang="tr-TR" b="1" dirty="0"/>
              <a:t> Design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Yer Tutucusu 2">
                <a:extLst>
                  <a:ext uri="{FF2B5EF4-FFF2-40B4-BE49-F238E27FC236}">
                    <a16:creationId xmlns:a16="http://schemas.microsoft.com/office/drawing/2014/main" id="{73E21B94-B74B-4447-A8C2-24F40BCEEA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199" y="1126697"/>
                <a:ext cx="8229600" cy="65935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tr-T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Method</a:t>
                </a:r>
                <a:r>
                  <a:rPr lang="tr-TR" dirty="0"/>
                  <a:t> </a:t>
                </a:r>
                <a:r>
                  <a:rPr lang="tr-TR" dirty="0" err="1"/>
                  <a:t>cont</a:t>
                </a:r>
                <a:r>
                  <a:rPr lang="tr-TR" dirty="0"/>
                  <a:t>’</a:t>
                </a:r>
                <a:endParaRPr lang="en-US" dirty="0"/>
              </a:p>
            </p:txBody>
          </p:sp>
        </mc:Choice>
        <mc:Fallback xmlns="">
          <p:sp>
            <p:nvSpPr>
              <p:cNvPr id="3" name="Metin Yer Tutucusu 2">
                <a:extLst>
                  <a:ext uri="{FF2B5EF4-FFF2-40B4-BE49-F238E27FC236}">
                    <a16:creationId xmlns:a16="http://schemas.microsoft.com/office/drawing/2014/main" id="{73E21B94-B74B-4447-A8C2-24F40BCEE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126697"/>
                <a:ext cx="8229600" cy="659352"/>
              </a:xfrm>
              <a:blipFill>
                <a:blip r:embed="rId2"/>
                <a:stretch>
                  <a:fillRect l="-741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8D8A96EC-85DF-4D29-855C-0EE1054CA763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457200" y="2424938"/>
                <a:ext cx="4040188" cy="2976689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/>
                  <a:t>Winding </a:t>
                </a:r>
                <a:r>
                  <a:rPr lang="tr-TR" sz="2000" dirty="0" err="1"/>
                  <a:t>resistance</a:t>
                </a:r>
                <a:r>
                  <a:rPr lang="tr-TR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=7.3</m:t>
                    </m:r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=0.137</m:t>
                    </m:r>
                    <m:r>
                      <a:rPr 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tr-TR" sz="2000" dirty="0"/>
                  <a:t>)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 err="1"/>
                  <a:t>Copper</a:t>
                </a:r>
                <a:r>
                  <a:rPr lang="tr-TR" sz="2000" dirty="0"/>
                  <a:t> </a:t>
                </a:r>
                <a:r>
                  <a:rPr lang="tr-TR" sz="2000" dirty="0" err="1"/>
                  <a:t>loss</a:t>
                </a:r>
                <a:r>
                  <a:rPr lang="tr-TR" sz="2000" dirty="0"/>
                  <a:t> (0.0360 W)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tr-TR" sz="2000" dirty="0"/>
                  <a:t>, </a:t>
                </a:r>
                <a:r>
                  <a:rPr lang="tr-TR" sz="2000" dirty="0" err="1"/>
                  <a:t>window</a:t>
                </a:r>
                <a:r>
                  <a:rPr lang="tr-TR" sz="2000" dirty="0"/>
                  <a:t> </a:t>
                </a:r>
                <a:r>
                  <a:rPr lang="tr-TR" sz="2000" dirty="0" err="1"/>
                  <a:t>utilization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 err="1"/>
                  <a:t>Regulation</a:t>
                </a:r>
                <a:r>
                  <a:rPr lang="tr-TR" sz="2000" dirty="0"/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</p:txBody>
          </p:sp>
        </mc:Choice>
        <mc:Fallback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8D8A96EC-85DF-4D29-855C-0EE1054CA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457200" y="2424938"/>
                <a:ext cx="4040188" cy="2976689"/>
              </a:xfrm>
              <a:blipFill>
                <a:blip r:embed="rId3"/>
                <a:stretch>
                  <a:fillRect l="-1056" t="-2869" b="-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6DF04B7-7E6A-4DF9-B28E-C468C4063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6614" y="2660747"/>
            <a:ext cx="4041775" cy="25291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000" dirty="0" err="1"/>
              <a:t>Flux</a:t>
            </a:r>
            <a:r>
              <a:rPr lang="tr-TR" sz="2000" dirty="0"/>
              <a:t> </a:t>
            </a:r>
            <a:r>
              <a:rPr lang="tr-TR" sz="2000" dirty="0" err="1"/>
              <a:t>density</a:t>
            </a:r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000" dirty="0" err="1"/>
              <a:t>Core</a:t>
            </a:r>
            <a:r>
              <a:rPr lang="tr-TR" sz="2000" dirty="0"/>
              <a:t> </a:t>
            </a:r>
            <a:r>
              <a:rPr lang="tr-TR" sz="2000" dirty="0" err="1"/>
              <a:t>loss</a:t>
            </a:r>
            <a:r>
              <a:rPr lang="tr-TR" sz="2000" dirty="0"/>
              <a:t> (5.38 W)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000" dirty="0" err="1"/>
              <a:t>Temperature</a:t>
            </a:r>
            <a:r>
              <a:rPr lang="tr-TR" sz="2000" dirty="0"/>
              <a:t> </a:t>
            </a:r>
            <a:r>
              <a:rPr lang="tr-TR" sz="2000" dirty="0" err="1"/>
              <a:t>rise</a:t>
            </a:r>
            <a:r>
              <a:rPr lang="tr-TR" sz="2000" dirty="0"/>
              <a:t> (61 ºC)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18C852-86B8-42DD-9EB5-1F4A3FB2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A52956CA-2AD8-4276-9A2B-A75A768306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5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E7B0A06D-D9C2-4925-BFDE-23CEE4B5AEB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7200" y="5114924"/>
            <a:ext cx="8115300" cy="124539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F8FECD-7B5E-4ED3-9091-B0F80880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C94F98CF-A4E9-4CFC-ADC8-D199693421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0706FCD-6A58-4541-9FD7-266DB9FD97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6245" y="1381125"/>
            <a:ext cx="8150555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1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İçerik Yer Tutucusu 1">
                <a:extLst>
                  <a:ext uri="{FF2B5EF4-FFF2-40B4-BE49-F238E27FC236}">
                    <a16:creationId xmlns:a16="http://schemas.microsoft.com/office/drawing/2014/main" id="{A17771BA-DA96-477E-AB60-383CB5060708}"/>
                  </a:ext>
                </a:extLst>
              </p:cNvPr>
              <p:cNvGraphicFramePr>
                <a:graphicFrameLocks noGrp="1"/>
              </p:cNvGraphicFramePr>
              <p:nvPr>
                <p:ph sz="quarter" idx="2"/>
              </p:nvPr>
            </p:nvGraphicFramePr>
            <p:xfrm>
              <a:off x="486489" y="2178271"/>
              <a:ext cx="8171022" cy="186509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81986">
                      <a:extLst>
                        <a:ext uri="{9D8B030D-6E8A-4147-A177-3AD203B41FA5}">
                          <a16:colId xmlns:a16="http://schemas.microsoft.com/office/drawing/2014/main" val="3685404915"/>
                        </a:ext>
                      </a:extLst>
                    </a:gridCol>
                    <a:gridCol w="1610437">
                      <a:extLst>
                        <a:ext uri="{9D8B030D-6E8A-4147-A177-3AD203B41FA5}">
                          <a16:colId xmlns:a16="http://schemas.microsoft.com/office/drawing/2014/main" val="3488946879"/>
                        </a:ext>
                      </a:extLst>
                    </a:gridCol>
                    <a:gridCol w="1734518">
                      <a:extLst>
                        <a:ext uri="{9D8B030D-6E8A-4147-A177-3AD203B41FA5}">
                          <a16:colId xmlns:a16="http://schemas.microsoft.com/office/drawing/2014/main" val="3300560765"/>
                        </a:ext>
                      </a:extLst>
                    </a:gridCol>
                    <a:gridCol w="1609563">
                      <a:extLst>
                        <a:ext uri="{9D8B030D-6E8A-4147-A177-3AD203B41FA5}">
                          <a16:colId xmlns:a16="http://schemas.microsoft.com/office/drawing/2014/main" val="3627724785"/>
                        </a:ext>
                      </a:extLst>
                    </a:gridCol>
                    <a:gridCol w="1734518">
                      <a:extLst>
                        <a:ext uri="{9D8B030D-6E8A-4147-A177-3AD203B41FA5}">
                          <a16:colId xmlns:a16="http://schemas.microsoft.com/office/drawing/2014/main" val="4168850053"/>
                        </a:ext>
                      </a:extLst>
                    </a:gridCol>
                  </a:tblGrid>
                  <a:tr h="104050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Turns ratio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sz="18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𝐩𝐫𝐢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(primary strands)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(secondary strands)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(window utilization)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84318231"/>
                      </a:ext>
                    </a:extLst>
                  </a:tr>
                  <a:tr h="8245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80µH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9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67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0.1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3998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İçerik Yer Tutucusu 1">
                <a:extLst>
                  <a:ext uri="{FF2B5EF4-FFF2-40B4-BE49-F238E27FC236}">
                    <a16:creationId xmlns:a16="http://schemas.microsoft.com/office/drawing/2014/main" id="{A17771BA-DA96-477E-AB60-383CB5060708}"/>
                  </a:ext>
                </a:extLst>
              </p:cNvPr>
              <p:cNvGraphicFramePr>
                <a:graphicFrameLocks noGrp="1"/>
              </p:cNvGraphicFramePr>
              <p:nvPr>
                <p:ph sz="quarter" idx="2"/>
              </p:nvPr>
            </p:nvGraphicFramePr>
            <p:xfrm>
              <a:off x="486489" y="2178271"/>
              <a:ext cx="8171022" cy="186509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81986">
                      <a:extLst>
                        <a:ext uri="{9D8B030D-6E8A-4147-A177-3AD203B41FA5}">
                          <a16:colId xmlns:a16="http://schemas.microsoft.com/office/drawing/2014/main" val="3685404915"/>
                        </a:ext>
                      </a:extLst>
                    </a:gridCol>
                    <a:gridCol w="1610437">
                      <a:extLst>
                        <a:ext uri="{9D8B030D-6E8A-4147-A177-3AD203B41FA5}">
                          <a16:colId xmlns:a16="http://schemas.microsoft.com/office/drawing/2014/main" val="3488946879"/>
                        </a:ext>
                      </a:extLst>
                    </a:gridCol>
                    <a:gridCol w="1734518">
                      <a:extLst>
                        <a:ext uri="{9D8B030D-6E8A-4147-A177-3AD203B41FA5}">
                          <a16:colId xmlns:a16="http://schemas.microsoft.com/office/drawing/2014/main" val="3300560765"/>
                        </a:ext>
                      </a:extLst>
                    </a:gridCol>
                    <a:gridCol w="1609563">
                      <a:extLst>
                        <a:ext uri="{9D8B030D-6E8A-4147-A177-3AD203B41FA5}">
                          <a16:colId xmlns:a16="http://schemas.microsoft.com/office/drawing/2014/main" val="3627724785"/>
                        </a:ext>
                      </a:extLst>
                    </a:gridCol>
                    <a:gridCol w="1734518">
                      <a:extLst>
                        <a:ext uri="{9D8B030D-6E8A-4147-A177-3AD203B41FA5}">
                          <a16:colId xmlns:a16="http://schemas.microsoft.com/office/drawing/2014/main" val="4168850053"/>
                        </a:ext>
                      </a:extLst>
                    </a:gridCol>
                  </a:tblGrid>
                  <a:tr h="104050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Turns ratio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2075" t="-7018" r="-316226" b="-80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78596" t="-7018" r="-194035" b="-80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758" t="-7018" r="-109470" b="-80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71228" t="-7018" r="-1404" b="-807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318231"/>
                      </a:ext>
                    </a:extLst>
                  </a:tr>
                  <a:tr h="8245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80µH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9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67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0.1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39988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F8FECD-7B5E-4ED3-9091-B0F80880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C94F98CF-A4E9-4CFC-ADC8-D199693421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87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4818</TotalTime>
  <Words>495</Words>
  <Application>Microsoft Office PowerPoint</Application>
  <PresentationFormat>Ekran Gösterisi (4:3)</PresentationFormat>
  <Paragraphs>187</Paragraphs>
  <Slides>23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4" baseType="lpstr">
      <vt:lpstr>Arial</vt:lpstr>
      <vt:lpstr>BentonSansTRUReg</vt:lpstr>
      <vt:lpstr>Calibri</vt:lpstr>
      <vt:lpstr>Calibri (Headings)</vt:lpstr>
      <vt:lpstr>Cambria Math</vt:lpstr>
      <vt:lpstr>Century Gothic</vt:lpstr>
      <vt:lpstr>Constantia</vt:lpstr>
      <vt:lpstr>Times New Roman</vt:lpstr>
      <vt:lpstr>Wingdings</vt:lpstr>
      <vt:lpstr>Wingdings 2</vt:lpstr>
      <vt:lpstr>Flow</vt:lpstr>
      <vt:lpstr>PowerPoint Sunusu</vt:lpstr>
      <vt:lpstr>PowerPoint Sunusu</vt:lpstr>
      <vt:lpstr>PowerPoint Sunusu</vt:lpstr>
      <vt:lpstr>TOPOLOGY SELECTION</vt:lpstr>
      <vt:lpstr>Operating Values</vt:lpstr>
      <vt:lpstr>Magnetic Design </vt:lpstr>
      <vt:lpstr>Magnetic Design </vt:lpstr>
      <vt:lpstr>PowerPoint Sunusu</vt:lpstr>
      <vt:lpstr>PowerPoint Sunusu</vt:lpstr>
      <vt:lpstr>Component Selection and Simulations</vt:lpstr>
      <vt:lpstr>Controller</vt:lpstr>
      <vt:lpstr>Mosfet (IPAN70R450P7S)</vt:lpstr>
      <vt:lpstr>Mosfet Voltage Waveform</vt:lpstr>
      <vt:lpstr>Mosfet Current Waveform</vt:lpstr>
      <vt:lpstr>Diode(MBR40250G)</vt:lpstr>
      <vt:lpstr>Diode Voltage Waveform</vt:lpstr>
      <vt:lpstr>Diode Current Waveform</vt:lpstr>
      <vt:lpstr>Output Capacitor(RNL1C681MDS1)</vt:lpstr>
      <vt:lpstr>Output Voltage Waveform</vt:lpstr>
      <vt:lpstr>Output Current Waveform</vt:lpstr>
      <vt:lpstr>Primary Inductor Current Waveform</vt:lpstr>
      <vt:lpstr>PowerPoint Sunusu</vt:lpstr>
      <vt:lpstr>PowerPoint Sunusu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Büşra Koçak</cp:lastModifiedBy>
  <cp:revision>306</cp:revision>
  <cp:lastPrinted>2013-02-15T02:19:28Z</cp:lastPrinted>
  <dcterms:created xsi:type="dcterms:W3CDTF">2013-02-15T04:31:56Z</dcterms:created>
  <dcterms:modified xsi:type="dcterms:W3CDTF">2021-05-08T06:25:03Z</dcterms:modified>
</cp:coreProperties>
</file>