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notesMasterIdLst>
    <p:notesMasterId r:id="rId14"/>
  </p:notesMasterIdLst>
  <p:handoutMasterIdLst>
    <p:handoutMasterId r:id="rId15"/>
  </p:handoutMasterIdLst>
  <p:sldIdLst>
    <p:sldId id="315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112B"/>
    <a:srgbClr val="C20024"/>
    <a:srgbClr val="7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46" autoAdjust="0"/>
    <p:restoredTop sz="91736" autoAdjust="0"/>
  </p:normalViewPr>
  <p:slideViewPr>
    <p:cSldViewPr snapToGrid="0" snapToObjects="1">
      <p:cViewPr varScale="1">
        <p:scale>
          <a:sx n="101" d="100"/>
          <a:sy n="101" d="100"/>
        </p:scale>
        <p:origin x="15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184D6-414C-4079-A8E9-CF042533179D}" type="datetimeFigureOut">
              <a:rPr lang="en-US"/>
              <a:pPr>
                <a:defRPr/>
              </a:pPr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FA0BCA-FC10-49BE-A2F8-BA289E01C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4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44B1B0-25C3-42D6-ACEC-11FE153FC81F}" type="datetimeFigureOut">
              <a:rPr lang="en-US"/>
              <a:pPr>
                <a:defRPr/>
              </a:pPr>
              <a:t>7/13/2021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3AAD37-8495-4358-975D-7F228E51A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6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4763"/>
            <a:ext cx="9153526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/>
          <p:cNvSpPr txBox="1">
            <a:spLocks noChangeArrowheads="1"/>
          </p:cNvSpPr>
          <p:nvPr userDrawn="1"/>
        </p:nvSpPr>
        <p:spPr bwMode="auto">
          <a:xfrm>
            <a:off x="4953000" y="2179796"/>
            <a:ext cx="3962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defRPr/>
            </a:pP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TITLE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CENTURY GOTHIC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BOLD 18 PUNTO</a:t>
            </a: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Presenter or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METU EEE Century Gothic</a:t>
            </a:r>
            <a:r>
              <a:rPr lang="tr-TR" sz="1400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Regular 14 Punto</a:t>
            </a: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April 29, 2014</a:t>
            </a: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Place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dirty="0">
              <a:latin typeface="BentonSansTRUReg"/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4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F797-6006-4DDA-AFE9-456F280FE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FCBF-405F-4A2C-9F91-3B58965D5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3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12164-718A-4733-A653-425A1A482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2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B82CF-D217-463E-A20B-B8F45CA88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25A4F-61D9-44C1-AA71-D696DB2FF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8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 userDrawn="1"/>
        </p:nvGrpSpPr>
        <p:grpSpPr bwMode="auto">
          <a:xfrm>
            <a:off x="0" y="6523038"/>
            <a:ext cx="9144000" cy="334962"/>
            <a:chOff x="0" y="6522510"/>
            <a:chExt cx="9144000" cy="33548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22510"/>
              <a:ext cx="9144000" cy="335489"/>
            </a:xfrm>
            <a:prstGeom prst="rect">
              <a:avLst/>
            </a:prstGeom>
            <a:solidFill>
              <a:srgbClr val="C2002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34" name="Picture 1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597" y="6573313"/>
              <a:ext cx="40767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Freeform 6"/>
          <p:cNvSpPr>
            <a:spLocks/>
          </p:cNvSpPr>
          <p:nvPr userDrawn="1"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 userDrawn="1">
            <p:ph type="title"/>
          </p:nvPr>
        </p:nvSpPr>
        <p:spPr bwMode="auto">
          <a:xfrm>
            <a:off x="457200" y="33813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1029" name="Text Placeholder 29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430338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/>
              <a:t>Click to edit Master text styles</a:t>
            </a:r>
          </a:p>
          <a:p>
            <a:pPr lvl="1"/>
            <a:r>
              <a:rPr lang="tr-TR" dirty="0"/>
              <a:t>Second level</a:t>
            </a:r>
          </a:p>
          <a:p>
            <a:pPr lvl="2"/>
            <a:r>
              <a:rPr lang="tr-TR" dirty="0"/>
              <a:t>Third level</a:t>
            </a:r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8110538" y="6523038"/>
            <a:ext cx="576262" cy="2667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2F2F2"/>
                </a:solidFill>
              </a:defRPr>
            </a:lvl1pPr>
          </a:lstStyle>
          <a:p>
            <a:pPr>
              <a:defRPr/>
            </a:pPr>
            <a:fld id="{A8C510B8-6146-408D-9D98-5CB776400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5" r:id="rId2"/>
    <p:sldLayoutId id="2147483946" r:id="rId3"/>
    <p:sldLayoutId id="2147483947" r:id="rId4"/>
    <p:sldLayoutId id="2147483948" r:id="rId5"/>
    <p:sldLayoutId id="2147483949" r:id="rId6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595959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1pPr>
      <a:lvl2pPr marL="639763" indent="-457200" algn="l" rtl="0" eaLnBrk="0" fontAlgn="base" hangingPunct="0">
        <a:spcBef>
          <a:spcPts val="438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2pPr>
      <a:lvl3pPr marL="9144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3pPr>
      <a:lvl4pPr marL="1187450" indent="-4572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4pPr>
      <a:lvl5pPr marL="1462088" indent="-4572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eb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eb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Selection and Simulations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8" name="İçerik Yer Tutucusu 67">
            <a:extLst>
              <a:ext uri="{FF2B5EF4-FFF2-40B4-BE49-F238E27FC236}">
                <a16:creationId xmlns:a16="http://schemas.microsoft.com/office/drawing/2014/main" id="{7FA42AA6-28D8-4CAB-B470-22A40D45E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22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FE092B-8D70-4E38-82BF-482419A46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-1"/>
            <a:ext cx="8229600" cy="439738"/>
          </a:xfrm>
        </p:spPr>
        <p:txBody>
          <a:bodyPr/>
          <a:lstStyle/>
          <a:p>
            <a:r>
              <a:rPr lang="en-US" dirty="0"/>
              <a:t>Output Voltage Waveform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5379905-9030-44C3-9C41-BBD9BAA0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A1685E7-53A4-439C-A7A7-75B4D33221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61360120-E4D9-4D83-A455-B02BD8888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74" y="515281"/>
            <a:ext cx="9157025" cy="2774709"/>
          </a:xfr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7F8B192E-C5BC-4C4F-A5E1-3F0106B60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9" y="3429000"/>
            <a:ext cx="9144000" cy="275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37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9C8D8A-BEBF-408C-98CC-6AC4757D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49263"/>
          </a:xfrm>
        </p:spPr>
        <p:txBody>
          <a:bodyPr/>
          <a:lstStyle/>
          <a:p>
            <a:r>
              <a:rPr lang="en-US" dirty="0"/>
              <a:t>Output Current Waveform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8FFA712-70B7-499A-84B1-81CA9824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A806543-78A7-4EE5-AE08-ECB8CF08996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BA2CD1B1-B789-47EA-8684-F0338BDC4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59" y="449263"/>
            <a:ext cx="9110209" cy="2761546"/>
          </a:xfr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F78A53F2-31CC-444D-9F9F-0323BCCCF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59" y="3359694"/>
            <a:ext cx="9280184" cy="280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51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CD5D47-91D6-40E6-B747-6AF844716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8474" y="5280125"/>
            <a:ext cx="5800725" cy="492026"/>
          </a:xfrm>
        </p:spPr>
        <p:txBody>
          <a:bodyPr/>
          <a:lstStyle/>
          <a:p>
            <a:r>
              <a:rPr lang="en-US" sz="1800" i="1" dirty="0">
                <a:latin typeface="+mj-lt"/>
              </a:rPr>
              <a:t>Efficiency = 88.98 %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1310786-E724-495D-BB4F-A3D9B200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0F1A016-4A29-4A15-B2AC-45C0A969705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graphicFrame>
        <p:nvGraphicFramePr>
          <p:cNvPr id="20" name="İçerik Yer Tutucusu 19">
            <a:extLst>
              <a:ext uri="{FF2B5EF4-FFF2-40B4-BE49-F238E27FC236}">
                <a16:creationId xmlns:a16="http://schemas.microsoft.com/office/drawing/2014/main" id="{4150D46E-31DA-4B71-A640-6B43938F0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115536"/>
              </p:ext>
            </p:extLst>
          </p:nvPr>
        </p:nvGraphicFramePr>
        <p:xfrm>
          <a:off x="342900" y="1363663"/>
          <a:ext cx="7105650" cy="36990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52825">
                  <a:extLst>
                    <a:ext uri="{9D8B030D-6E8A-4147-A177-3AD203B41FA5}">
                      <a16:colId xmlns:a16="http://schemas.microsoft.com/office/drawing/2014/main" val="3235197753"/>
                    </a:ext>
                  </a:extLst>
                </a:gridCol>
                <a:gridCol w="3552825">
                  <a:extLst>
                    <a:ext uri="{9D8B030D-6E8A-4147-A177-3AD203B41FA5}">
                      <a16:colId xmlns:a16="http://schemas.microsoft.com/office/drawing/2014/main" val="1873732150"/>
                    </a:ext>
                  </a:extLst>
                </a:gridCol>
              </a:tblGrid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Type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Value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1050762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Mosfet Switching Loss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0.8285 W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2967378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Mosfet Conduction Loss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0.0157 W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8772331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Mosfet Total Loss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0.8442 W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6868063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Diode Switching Loss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0.0032 W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3739055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Diode Conduction Loss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7.167   W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6086015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Diode Total Loss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7.1702 W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1366559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Snubber Loss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          W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9104604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Transformer Core Loss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0.124   W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2885160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Transformer Copper Losses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0.2431 W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2660317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Transformer Total Loss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0.3671 W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090910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Total Loss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12.3815 W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2225873"/>
                  </a:ext>
                </a:extLst>
              </a:tr>
            </a:tbl>
          </a:graphicData>
        </a:graphic>
      </p:graphicFrame>
      <p:sp>
        <p:nvSpPr>
          <p:cNvPr id="21" name="Başlık 1">
            <a:extLst>
              <a:ext uri="{FF2B5EF4-FFF2-40B4-BE49-F238E27FC236}">
                <a16:creationId xmlns:a16="http://schemas.microsoft.com/office/drawing/2014/main" id="{BEB15F39-335A-4550-B594-098BB4ABB558}"/>
              </a:ext>
            </a:extLst>
          </p:cNvPr>
          <p:cNvSpPr txBox="1">
            <a:spLocks/>
          </p:cNvSpPr>
          <p:nvPr/>
        </p:nvSpPr>
        <p:spPr bwMode="auto">
          <a:xfrm>
            <a:off x="609600" y="490538"/>
            <a:ext cx="8229600" cy="65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595959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9pPr>
          </a:lstStyle>
          <a:p>
            <a:pPr defTabSz="914400"/>
            <a:r>
              <a:rPr lang="en-US" dirty="0"/>
              <a:t>Losses</a:t>
            </a:r>
          </a:p>
        </p:txBody>
      </p:sp>
    </p:spTree>
    <p:extLst>
      <p:ext uri="{BB962C8B-B14F-4D97-AF65-F5344CB8AC3E}">
        <p14:creationId xmlns:p14="http://schemas.microsoft.com/office/powerpoint/2010/main" val="125671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7E048815-5933-4AD8-B5B6-6C3E4D53A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3663"/>
            <a:ext cx="9144000" cy="4328771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2C39CEA-CDAA-41D1-8450-9DC9E2B7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id="{FBD1CD1B-7E07-4146-B165-1F179204CE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57274" y="4694681"/>
          <a:ext cx="6648140" cy="13022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24070">
                  <a:extLst>
                    <a:ext uri="{9D8B030D-6E8A-4147-A177-3AD203B41FA5}">
                      <a16:colId xmlns:a16="http://schemas.microsoft.com/office/drawing/2014/main" val="261398621"/>
                    </a:ext>
                  </a:extLst>
                </a:gridCol>
                <a:gridCol w="3324070">
                  <a:extLst>
                    <a:ext uri="{9D8B030D-6E8A-4147-A177-3AD203B41FA5}">
                      <a16:colId xmlns:a16="http://schemas.microsoft.com/office/drawing/2014/main" val="564804672"/>
                    </a:ext>
                  </a:extLst>
                </a:gridCol>
              </a:tblGrid>
              <a:tr h="215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Parameter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Value - Description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extLst>
                  <a:ext uri="{0D108BD9-81ED-4DB2-BD59-A6C34878D82A}">
                    <a16:rowId xmlns:a16="http://schemas.microsoft.com/office/drawing/2014/main" val="1665039419"/>
                  </a:ext>
                </a:extLst>
              </a:tr>
              <a:tr h="215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</a:t>
                      </a:r>
                      <a:r>
                        <a:rPr lang="en-US" sz="1400" baseline="-25000">
                          <a:effectLst/>
                        </a:rPr>
                        <a:t>in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16V – 600V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extLst>
                  <a:ext uri="{0D108BD9-81ED-4DB2-BD59-A6C34878D82A}">
                    <a16:rowId xmlns:a16="http://schemas.microsoft.com/office/drawing/2014/main" val="3572624395"/>
                  </a:ext>
                </a:extLst>
              </a:tr>
              <a:tr h="215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F</a:t>
                      </a:r>
                      <a:r>
                        <a:rPr lang="tr-TR" sz="1400" baseline="-25000">
                          <a:effectLst/>
                        </a:rPr>
                        <a:t>SW(Min)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 kHz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extLst>
                  <a:ext uri="{0D108BD9-81ED-4DB2-BD59-A6C34878D82A}">
                    <a16:rowId xmlns:a16="http://schemas.microsoft.com/office/drawing/2014/main" val="303465840"/>
                  </a:ext>
                </a:extLst>
              </a:tr>
              <a:tr h="215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F</a:t>
                      </a:r>
                      <a:r>
                        <a:rPr lang="tr-TR" sz="1400" baseline="-25000">
                          <a:effectLst/>
                        </a:rPr>
                        <a:t>SW(Max)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140 kHz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extLst>
                  <a:ext uri="{0D108BD9-81ED-4DB2-BD59-A6C34878D82A}">
                    <a16:rowId xmlns:a16="http://schemas.microsoft.com/office/drawing/2014/main" val="1762626419"/>
                  </a:ext>
                </a:extLst>
              </a:tr>
              <a:tr h="215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Operating Junction Temperature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-40 – 125</a:t>
                      </a:r>
                      <a:r>
                        <a:rPr lang="en-US" sz="1400" baseline="30000">
                          <a:effectLst/>
                        </a:rPr>
                        <a:t>o</a:t>
                      </a: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extLst>
                  <a:ext uri="{0D108BD9-81ED-4DB2-BD59-A6C34878D82A}">
                    <a16:rowId xmlns:a16="http://schemas.microsoft.com/office/drawing/2014/main" val="1803669439"/>
                  </a:ext>
                </a:extLst>
              </a:tr>
              <a:tr h="215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Price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</a:rPr>
                        <a:t>$2.18</a:t>
                      </a:r>
                      <a:r>
                        <a:rPr lang="en-US" sz="1400" dirty="0">
                          <a:effectLst/>
                        </a:rPr>
                        <a:t> (1000+ order)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extLst>
                  <a:ext uri="{0D108BD9-81ED-4DB2-BD59-A6C34878D82A}">
                    <a16:rowId xmlns:a16="http://schemas.microsoft.com/office/drawing/2014/main" val="1303432576"/>
                  </a:ext>
                </a:extLst>
              </a:tr>
            </a:tbl>
          </a:graphicData>
        </a:graphic>
      </p:graphicFrame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F5E7CC6-A653-49A3-A423-965EC878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FDB1BA8-DE0D-4DF1-B5E5-EEFCA2FA58E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1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Resim 9">
            <a:extLst>
              <a:ext uri="{FF2B5EF4-FFF2-40B4-BE49-F238E27FC236}">
                <a16:creationId xmlns:a16="http://schemas.microsoft.com/office/drawing/2014/main" id="{A4DD9004-7807-411D-81C3-3DD522C4E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699" y="1363663"/>
            <a:ext cx="2828925" cy="4212638"/>
          </a:xfrm>
          <a:prstGeom prst="rect">
            <a:avLst/>
          </a:prstGeom>
          <a:effectLst/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DE40FD8D-5CA0-4AF1-B278-47594B6A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Mosfet</a:t>
            </a:r>
            <a:r>
              <a:rPr lang="en-US" dirty="0"/>
              <a:t>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IPAN70R450P7S</a:t>
            </a:r>
            <a:r>
              <a:rPr lang="en-US" dirty="0"/>
              <a:t>)</a:t>
            </a:r>
          </a:p>
        </p:txBody>
      </p:sp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id="{7DCD406F-D63D-4494-B146-D357D85988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3697796"/>
          <a:ext cx="5762626" cy="19791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1313">
                  <a:extLst>
                    <a:ext uri="{9D8B030D-6E8A-4147-A177-3AD203B41FA5}">
                      <a16:colId xmlns:a16="http://schemas.microsoft.com/office/drawing/2014/main" val="86902463"/>
                    </a:ext>
                  </a:extLst>
                </a:gridCol>
                <a:gridCol w="2881313">
                  <a:extLst>
                    <a:ext uri="{9D8B030D-6E8A-4147-A177-3AD203B41FA5}">
                      <a16:colId xmlns:a16="http://schemas.microsoft.com/office/drawing/2014/main" val="514158778"/>
                    </a:ext>
                  </a:extLst>
                </a:gridCol>
              </a:tblGrid>
              <a:tr h="282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Parameter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Value - Description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extLst>
                  <a:ext uri="{0D108BD9-81ED-4DB2-BD59-A6C34878D82A}">
                    <a16:rowId xmlns:a16="http://schemas.microsoft.com/office/drawing/2014/main" val="758037178"/>
                  </a:ext>
                </a:extLst>
              </a:tr>
              <a:tr h="282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</a:t>
                      </a:r>
                      <a:r>
                        <a:rPr lang="en-US" sz="1400" baseline="-25000">
                          <a:effectLst/>
                        </a:rPr>
                        <a:t>DS</a:t>
                      </a:r>
                      <a:r>
                        <a:rPr lang="en-US" sz="1400">
                          <a:effectLst/>
                        </a:rPr>
                        <a:t> , Breakdown voltage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700V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extLst>
                  <a:ext uri="{0D108BD9-81ED-4DB2-BD59-A6C34878D82A}">
                    <a16:rowId xmlns:a16="http://schemas.microsoft.com/office/drawing/2014/main" val="1487305928"/>
                  </a:ext>
                </a:extLst>
              </a:tr>
              <a:tr h="282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</a:t>
                      </a:r>
                      <a:r>
                        <a:rPr lang="en-US" sz="1400" baseline="-25000">
                          <a:effectLst/>
                        </a:rPr>
                        <a:t>D</a:t>
                      </a:r>
                      <a:r>
                        <a:rPr lang="en-US" sz="1400">
                          <a:effectLst/>
                        </a:rPr>
                        <a:t>, Continuous current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10A at T</a:t>
                      </a:r>
                      <a:r>
                        <a:rPr lang="en-US" sz="1400" baseline="-25000">
                          <a:effectLst/>
                        </a:rPr>
                        <a:t>C</a:t>
                      </a:r>
                      <a:r>
                        <a:rPr lang="en-US" sz="1400">
                          <a:effectLst/>
                        </a:rPr>
                        <a:t> =20 </a:t>
                      </a:r>
                      <a:r>
                        <a:rPr lang="en-US" sz="1400" baseline="30000">
                          <a:effectLst/>
                        </a:rPr>
                        <a:t>o</a:t>
                      </a: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extLst>
                  <a:ext uri="{0D108BD9-81ED-4DB2-BD59-A6C34878D82A}">
                    <a16:rowId xmlns:a16="http://schemas.microsoft.com/office/drawing/2014/main" val="2220241553"/>
                  </a:ext>
                </a:extLst>
              </a:tr>
              <a:tr h="282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baseline="-25000" dirty="0" err="1">
                          <a:effectLst/>
                        </a:rPr>
                        <a:t>D,pulse</a:t>
                      </a:r>
                      <a:r>
                        <a:rPr lang="en-US" sz="1400" baseline="-250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Pulsed Drain current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25.9 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extLst>
                  <a:ext uri="{0D108BD9-81ED-4DB2-BD59-A6C34878D82A}">
                    <a16:rowId xmlns:a16="http://schemas.microsoft.com/office/drawing/2014/main" val="3906143085"/>
                  </a:ext>
                </a:extLst>
              </a:tr>
              <a:tr h="282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</a:t>
                      </a:r>
                      <a:r>
                        <a:rPr lang="en-US" sz="1400" baseline="-25000">
                          <a:effectLst/>
                        </a:rPr>
                        <a:t>DS,ON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450mΩ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extLst>
                  <a:ext uri="{0D108BD9-81ED-4DB2-BD59-A6C34878D82A}">
                    <a16:rowId xmlns:a16="http://schemas.microsoft.com/office/drawing/2014/main" val="3146103967"/>
                  </a:ext>
                </a:extLst>
              </a:tr>
              <a:tr h="282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</a:t>
                      </a:r>
                      <a:r>
                        <a:rPr lang="en-US" sz="1400" baseline="-25000">
                          <a:effectLst/>
                        </a:rPr>
                        <a:t>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13.1nC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extLst>
                  <a:ext uri="{0D108BD9-81ED-4DB2-BD59-A6C34878D82A}">
                    <a16:rowId xmlns:a16="http://schemas.microsoft.com/office/drawing/2014/main" val="698539648"/>
                  </a:ext>
                </a:extLst>
              </a:tr>
              <a:tr h="282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Price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$1.05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extLst>
                  <a:ext uri="{0D108BD9-81ED-4DB2-BD59-A6C34878D82A}">
                    <a16:rowId xmlns:a16="http://schemas.microsoft.com/office/drawing/2014/main" val="1685652323"/>
                  </a:ext>
                </a:extLst>
              </a:tr>
            </a:tbl>
          </a:graphicData>
        </a:graphic>
      </p:graphicFrame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5C21076-E51C-4A55-8671-E9D2ABBB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21C755B-1DF6-452C-BF8D-90B2EFAED6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04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79D758-4FF9-425F-BBC5-C6E0A78FC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5313"/>
          </a:xfrm>
        </p:spPr>
        <p:txBody>
          <a:bodyPr/>
          <a:lstStyle/>
          <a:p>
            <a:r>
              <a:rPr lang="en-US" dirty="0" err="1"/>
              <a:t>Mosfet</a:t>
            </a:r>
            <a:r>
              <a:rPr lang="en-US" dirty="0"/>
              <a:t> Voltage Waveform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020EAC4-7C32-4CBB-AE2E-E2D58091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78BBCAC-EF30-4F62-B16F-C6BF06C616E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983DBF3-933C-4570-A995-EFF202300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1" y="581039"/>
            <a:ext cx="8876377" cy="2818814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839D6DC1-AED6-46F2-816C-CD759F550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1" y="3586143"/>
            <a:ext cx="9144000" cy="274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72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C711A5-3C61-4D14-8E75-278505F2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82613"/>
          </a:xfrm>
        </p:spPr>
        <p:txBody>
          <a:bodyPr/>
          <a:lstStyle/>
          <a:p>
            <a:r>
              <a:rPr lang="en-US" dirty="0" err="1"/>
              <a:t>Mosfet</a:t>
            </a:r>
            <a:r>
              <a:rPr lang="en-US" dirty="0"/>
              <a:t> Current Waveform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8AE48EE-63D1-4377-BCCE-46858C19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BC229A5-C2D9-4167-A72C-902572E351B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5875C15C-1D8E-40CD-9DBA-B32AA29AE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69" y="642771"/>
            <a:ext cx="8736806" cy="2651997"/>
          </a:xfr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CFB7D3A1-0ACF-4329-B7EC-843BB9D8F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69" y="3354926"/>
            <a:ext cx="9144000" cy="27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13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C254CA0A-024E-407C-9999-523584F7D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1290637"/>
            <a:ext cx="4276725" cy="4276725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271CA4D0-6F31-4170-AC38-3CEBEDF5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Diode(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MBR40250G</a:t>
            </a:r>
            <a:r>
              <a:rPr lang="en-US" dirty="0"/>
              <a:t>)</a:t>
            </a:r>
          </a:p>
        </p:txBody>
      </p:sp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id="{FC26142C-D07E-47A6-A005-5C5FDDEA92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3508122"/>
          <a:ext cx="7488560" cy="17491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44280">
                  <a:extLst>
                    <a:ext uri="{9D8B030D-6E8A-4147-A177-3AD203B41FA5}">
                      <a16:colId xmlns:a16="http://schemas.microsoft.com/office/drawing/2014/main" val="3529571127"/>
                    </a:ext>
                  </a:extLst>
                </a:gridCol>
                <a:gridCol w="3744280">
                  <a:extLst>
                    <a:ext uri="{9D8B030D-6E8A-4147-A177-3AD203B41FA5}">
                      <a16:colId xmlns:a16="http://schemas.microsoft.com/office/drawing/2014/main" val="1956368134"/>
                    </a:ext>
                  </a:extLst>
                </a:gridCol>
              </a:tblGrid>
              <a:tr h="2422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Parameter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Value - Description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extLst>
                  <a:ext uri="{0D108BD9-81ED-4DB2-BD59-A6C34878D82A}">
                    <a16:rowId xmlns:a16="http://schemas.microsoft.com/office/drawing/2014/main" val="953637220"/>
                  </a:ext>
                </a:extLst>
              </a:tr>
              <a:tr h="2422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</a:t>
                      </a:r>
                      <a:r>
                        <a:rPr lang="en-US" sz="1600" baseline="-25000">
                          <a:effectLst/>
                        </a:rPr>
                        <a:t>R</a:t>
                      </a:r>
                      <a:r>
                        <a:rPr lang="en-US" sz="1600">
                          <a:effectLst/>
                        </a:rPr>
                        <a:t> , Blocking voltage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250V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extLst>
                  <a:ext uri="{0D108BD9-81ED-4DB2-BD59-A6C34878D82A}">
                    <a16:rowId xmlns:a16="http://schemas.microsoft.com/office/drawing/2014/main" val="713205420"/>
                  </a:ext>
                </a:extLst>
              </a:tr>
              <a:tr h="2422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</a:t>
                      </a:r>
                      <a:r>
                        <a:rPr lang="en-US" sz="1600" baseline="-25000">
                          <a:effectLst/>
                        </a:rPr>
                        <a:t>RMS</a:t>
                      </a:r>
                      <a:r>
                        <a:rPr lang="en-US" sz="1600">
                          <a:effectLst/>
                        </a:rPr>
                        <a:t>, Continuous current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40A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extLst>
                  <a:ext uri="{0D108BD9-81ED-4DB2-BD59-A6C34878D82A}">
                    <a16:rowId xmlns:a16="http://schemas.microsoft.com/office/drawing/2014/main" val="4178350979"/>
                  </a:ext>
                </a:extLst>
              </a:tr>
              <a:tr h="2422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</a:t>
                      </a:r>
                      <a:r>
                        <a:rPr lang="en-US" sz="1600" baseline="-25000">
                          <a:effectLst/>
                        </a:rPr>
                        <a:t>FRM</a:t>
                      </a:r>
                      <a:r>
                        <a:rPr lang="en-US" sz="1600">
                          <a:effectLst/>
                        </a:rPr>
                        <a:t>, Peak Repetitive Forward Current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extLst>
                  <a:ext uri="{0D108BD9-81ED-4DB2-BD59-A6C34878D82A}">
                    <a16:rowId xmlns:a16="http://schemas.microsoft.com/office/drawing/2014/main" val="3461350293"/>
                  </a:ext>
                </a:extLst>
              </a:tr>
              <a:tr h="2422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</a:t>
                      </a:r>
                      <a:r>
                        <a:rPr lang="en-US" sz="1600" baseline="-25000">
                          <a:effectLst/>
                        </a:rPr>
                        <a:t>F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0.86V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extLst>
                  <a:ext uri="{0D108BD9-81ED-4DB2-BD59-A6C34878D82A}">
                    <a16:rowId xmlns:a16="http://schemas.microsoft.com/office/drawing/2014/main" val="4081763651"/>
                  </a:ext>
                </a:extLst>
              </a:tr>
              <a:tr h="2422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Price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$1.82000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extLst>
                  <a:ext uri="{0D108BD9-81ED-4DB2-BD59-A6C34878D82A}">
                    <a16:rowId xmlns:a16="http://schemas.microsoft.com/office/drawing/2014/main" val="3909529176"/>
                  </a:ext>
                </a:extLst>
              </a:tr>
            </a:tbl>
          </a:graphicData>
        </a:graphic>
      </p:graphicFrame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C158882-1347-4ADC-92CC-FE4F8881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597D179-AC10-4069-86EA-AFF6D1F90B9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6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39C062-AD6F-449B-A8CD-72A83DBB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73088"/>
          </a:xfrm>
        </p:spPr>
        <p:txBody>
          <a:bodyPr/>
          <a:lstStyle/>
          <a:p>
            <a:r>
              <a:rPr lang="en-US" dirty="0"/>
              <a:t>Diode Voltage Waveform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6526125-9D96-424F-81FA-2A243B4F7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CADF872-5771-49C7-A458-ED9204D7F22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6BD9C515-E125-4139-99A3-3C4EEB6B6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19" y="614577"/>
            <a:ext cx="9145908" cy="2774709"/>
          </a:xfr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D48FFB8-A11D-412F-960F-5806A3F10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7" y="3476626"/>
            <a:ext cx="9144000" cy="27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67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F175CF-56AC-4B11-882F-B75D96443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90537"/>
          </a:xfrm>
        </p:spPr>
        <p:txBody>
          <a:bodyPr/>
          <a:lstStyle/>
          <a:p>
            <a:r>
              <a:rPr lang="en-US" dirty="0"/>
              <a:t>Diode Current Waveform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9F250E9-F5B2-4AD1-BE6F-20510D33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24C02A7-862C-41D1-8DE7-7AFB2FCA97D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C509DA6A-B277-4C20-ABB9-17F84B757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74" y="574804"/>
            <a:ext cx="9091025" cy="2691675"/>
          </a:xfr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6421D31A-A8CD-4C75-A42B-459ED073E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4" y="3515213"/>
            <a:ext cx="9144000" cy="275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95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B1596555-3B02-4B84-B407-F646622BA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272" y="1252468"/>
            <a:ext cx="4634367" cy="4634367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830DB9ED-9552-4BF7-8571-9A027EC9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Capacitor(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337ULR016MFF</a:t>
            </a:r>
            <a:r>
              <a:rPr lang="en-US" dirty="0"/>
              <a:t>)</a:t>
            </a:r>
          </a:p>
        </p:txBody>
      </p:sp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id="{2BA550A4-5EB9-47AC-9D06-A8F052FC88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162955"/>
              </p:ext>
            </p:extLst>
          </p:nvPr>
        </p:nvGraphicFramePr>
        <p:xfrm>
          <a:off x="457198" y="4162425"/>
          <a:ext cx="7516516" cy="1767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58258">
                  <a:extLst>
                    <a:ext uri="{9D8B030D-6E8A-4147-A177-3AD203B41FA5}">
                      <a16:colId xmlns:a16="http://schemas.microsoft.com/office/drawing/2014/main" val="2485478797"/>
                    </a:ext>
                  </a:extLst>
                </a:gridCol>
                <a:gridCol w="3758258">
                  <a:extLst>
                    <a:ext uri="{9D8B030D-6E8A-4147-A177-3AD203B41FA5}">
                      <a16:colId xmlns:a16="http://schemas.microsoft.com/office/drawing/2014/main" val="875073812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Parameter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Value - Description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extLst>
                  <a:ext uri="{0D108BD9-81ED-4DB2-BD59-A6C34878D82A}">
                    <a16:rowId xmlns:a16="http://schemas.microsoft.com/office/drawing/2014/main" val="394555786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C, Capacitance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330 </a:t>
                      </a:r>
                      <a:r>
                        <a:rPr lang="en-US" sz="1900" dirty="0" err="1">
                          <a:effectLst/>
                        </a:rPr>
                        <a:t>uF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extLst>
                  <a:ext uri="{0D108BD9-81ED-4DB2-BD59-A6C34878D82A}">
                    <a16:rowId xmlns:a16="http://schemas.microsoft.com/office/drawing/2014/main" val="79011234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V</a:t>
                      </a:r>
                      <a:r>
                        <a:rPr lang="en-US" sz="1900" baseline="-25000">
                          <a:effectLst/>
                        </a:rPr>
                        <a:t>C,MAX</a:t>
                      </a:r>
                      <a:r>
                        <a:rPr lang="en-US" sz="1900">
                          <a:effectLst/>
                        </a:rPr>
                        <a:t> Rating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16V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extLst>
                  <a:ext uri="{0D108BD9-81ED-4DB2-BD59-A6C34878D82A}">
                    <a16:rowId xmlns:a16="http://schemas.microsoft.com/office/drawing/2014/main" val="71035929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I</a:t>
                      </a:r>
                      <a:r>
                        <a:rPr lang="en-US" sz="1900" baseline="-25000">
                          <a:effectLst/>
                        </a:rPr>
                        <a:t>C,ripple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4.3A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extLst>
                  <a:ext uri="{0D108BD9-81ED-4DB2-BD59-A6C34878D82A}">
                    <a16:rowId xmlns:a16="http://schemas.microsoft.com/office/drawing/2014/main" val="262440474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ESR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13mΩ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extLst>
                  <a:ext uri="{0D108BD9-81ED-4DB2-BD59-A6C34878D82A}">
                    <a16:rowId xmlns:a16="http://schemas.microsoft.com/office/drawing/2014/main" val="299955823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Price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0.2925$   x2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extLst>
                  <a:ext uri="{0D108BD9-81ED-4DB2-BD59-A6C34878D82A}">
                    <a16:rowId xmlns:a16="http://schemas.microsoft.com/office/drawing/2014/main" val="3757303752"/>
                  </a:ext>
                </a:extLst>
              </a:tr>
            </a:tbl>
          </a:graphicData>
        </a:graphic>
      </p:graphicFrame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D01F210-822F-44F7-9CD5-9762363F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6BA13A9-6D75-4841-94D3-E09011881E6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50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4876</TotalTime>
  <Words>301</Words>
  <Application>Microsoft Office PowerPoint</Application>
  <PresentationFormat>Ekran Gösterisi (4:3)</PresentationFormat>
  <Paragraphs>111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21" baseType="lpstr">
      <vt:lpstr>Arial</vt:lpstr>
      <vt:lpstr>BentonSansTRUReg</vt:lpstr>
      <vt:lpstr>Calibri</vt:lpstr>
      <vt:lpstr>Calibri (Headings)</vt:lpstr>
      <vt:lpstr>Century Gothic</vt:lpstr>
      <vt:lpstr>Constantia</vt:lpstr>
      <vt:lpstr>Times New Roman</vt:lpstr>
      <vt:lpstr>Wingdings 2</vt:lpstr>
      <vt:lpstr>Flow</vt:lpstr>
      <vt:lpstr>Component Selection and Simulations</vt:lpstr>
      <vt:lpstr>Controller</vt:lpstr>
      <vt:lpstr>Mosfet (IPAN70R450P7S)</vt:lpstr>
      <vt:lpstr>Mosfet Voltage Waveform</vt:lpstr>
      <vt:lpstr>Mosfet Current Waveform</vt:lpstr>
      <vt:lpstr>Diode(MBR40250G)</vt:lpstr>
      <vt:lpstr>Diode Voltage Waveform</vt:lpstr>
      <vt:lpstr>Diode Current Waveform</vt:lpstr>
      <vt:lpstr>Output Capacitor(337ULR016MFF)</vt:lpstr>
      <vt:lpstr>Output Voltage Waveform</vt:lpstr>
      <vt:lpstr>Output Current Waveform</vt:lpstr>
      <vt:lpstr>Efficiency = 88.98 %</vt:lpstr>
    </vt:vector>
  </TitlesOfParts>
  <Company>METU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DOKU BENZERLİĞİ ANALİZİ</dc:title>
  <dc:creator>Uğur HALICI</dc:creator>
  <cp:lastModifiedBy>mustafa sarıkaya</cp:lastModifiedBy>
  <cp:revision>312</cp:revision>
  <cp:lastPrinted>2013-02-15T02:19:28Z</cp:lastPrinted>
  <dcterms:created xsi:type="dcterms:W3CDTF">2013-02-15T04:31:56Z</dcterms:created>
  <dcterms:modified xsi:type="dcterms:W3CDTF">2021-07-12T22:45:48Z</dcterms:modified>
</cp:coreProperties>
</file>