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7"/>
  </p:notesMasterIdLst>
  <p:handoutMasterIdLst>
    <p:handoutMasterId r:id="rId28"/>
  </p:handoutMasterIdLst>
  <p:sldIdLst>
    <p:sldId id="299" r:id="rId2"/>
    <p:sldId id="334" r:id="rId3"/>
    <p:sldId id="307" r:id="rId4"/>
    <p:sldId id="308" r:id="rId5"/>
    <p:sldId id="309" r:id="rId6"/>
    <p:sldId id="310" r:id="rId7"/>
    <p:sldId id="327" r:id="rId8"/>
    <p:sldId id="335" r:id="rId9"/>
    <p:sldId id="329" r:id="rId10"/>
    <p:sldId id="332" r:id="rId11"/>
    <p:sldId id="331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37" r:id="rId25"/>
    <p:sldId id="336" r:id="rId2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6" autoAdjust="0"/>
    <p:restoredTop sz="91736" autoAdjust="0"/>
  </p:normalViewPr>
  <p:slideViewPr>
    <p:cSldViewPr snapToGrid="0" snapToObjects="1">
      <p:cViewPr varScale="1">
        <p:scale>
          <a:sx n="67" d="100"/>
          <a:sy n="67" d="100"/>
        </p:scale>
        <p:origin x="84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CBE85-FA28-4ACF-874C-4D0A0CBA159E}" type="doc">
      <dgm:prSet loTypeId="urn:microsoft.com/office/officeart/2005/8/layout/chevron2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354C56-A454-4AED-8DC4-6C813E183F1D}">
      <dgm:prSet phldrT="[Metin]" phldr="1"/>
      <dgm:spPr/>
      <dgm:t>
        <a:bodyPr/>
        <a:lstStyle/>
        <a:p>
          <a:endParaRPr lang="en-US" dirty="0"/>
        </a:p>
      </dgm:t>
    </dgm:pt>
    <dgm:pt modelId="{DCB7CD81-25D1-40C1-A717-0E9204587CE6}" type="parTrans" cxnId="{79FED77C-8F63-4523-B3F6-DDB1D15C5CD7}">
      <dgm:prSet/>
      <dgm:spPr/>
      <dgm:t>
        <a:bodyPr/>
        <a:lstStyle/>
        <a:p>
          <a:endParaRPr lang="en-US"/>
        </a:p>
      </dgm:t>
    </dgm:pt>
    <dgm:pt modelId="{D1765F39-A83A-4F77-B287-2A1BC20D1391}" type="sibTrans" cxnId="{79FED77C-8F63-4523-B3F6-DDB1D15C5CD7}">
      <dgm:prSet/>
      <dgm:spPr/>
      <dgm:t>
        <a:bodyPr/>
        <a:lstStyle/>
        <a:p>
          <a:endParaRPr lang="en-US"/>
        </a:p>
      </dgm:t>
    </dgm:pt>
    <dgm:pt modelId="{4B431CEC-A35C-404F-B332-C759E77B707D}">
      <dgm:prSet phldrT="[Metin]"/>
      <dgm:spPr/>
      <dgm:t>
        <a:bodyPr/>
        <a:lstStyle/>
        <a:p>
          <a:r>
            <a:rPr lang="tr-TR" dirty="0" err="1"/>
            <a:t>Topology</a:t>
          </a:r>
          <a:r>
            <a:rPr lang="tr-TR" dirty="0"/>
            <a:t> </a:t>
          </a:r>
          <a:r>
            <a:rPr lang="tr-TR" dirty="0" err="1"/>
            <a:t>selection</a:t>
          </a:r>
          <a:endParaRPr lang="en-US" dirty="0"/>
        </a:p>
      </dgm:t>
    </dgm:pt>
    <dgm:pt modelId="{C4125A80-7AA0-4337-9843-DC8866E67080}" type="parTrans" cxnId="{C608A2EC-4C31-49FB-A6AB-77D15279BD5E}">
      <dgm:prSet/>
      <dgm:spPr/>
      <dgm:t>
        <a:bodyPr/>
        <a:lstStyle/>
        <a:p>
          <a:endParaRPr lang="en-US"/>
        </a:p>
      </dgm:t>
    </dgm:pt>
    <dgm:pt modelId="{12C9A4B8-A235-4ACC-AAD5-AF92FB6A1F8B}" type="sibTrans" cxnId="{C608A2EC-4C31-49FB-A6AB-77D15279BD5E}">
      <dgm:prSet/>
      <dgm:spPr/>
      <dgm:t>
        <a:bodyPr/>
        <a:lstStyle/>
        <a:p>
          <a:endParaRPr lang="en-US"/>
        </a:p>
      </dgm:t>
    </dgm:pt>
    <dgm:pt modelId="{53638A30-4519-4465-9129-12ED44CE7A15}">
      <dgm:prSet phldrT="[Metin]" phldr="1"/>
      <dgm:spPr/>
      <dgm:t>
        <a:bodyPr/>
        <a:lstStyle/>
        <a:p>
          <a:endParaRPr lang="en-US" dirty="0"/>
        </a:p>
      </dgm:t>
    </dgm:pt>
    <dgm:pt modelId="{FA2CED3E-7D56-4457-B1CD-7E24D00E2F58}" type="parTrans" cxnId="{4AB47B1A-5F48-4460-B72F-A600D53B302C}">
      <dgm:prSet/>
      <dgm:spPr/>
      <dgm:t>
        <a:bodyPr/>
        <a:lstStyle/>
        <a:p>
          <a:endParaRPr lang="en-US"/>
        </a:p>
      </dgm:t>
    </dgm:pt>
    <dgm:pt modelId="{A3EA595B-0A80-480B-AD63-A37C9EA0ECFD}" type="sibTrans" cxnId="{4AB47B1A-5F48-4460-B72F-A600D53B302C}">
      <dgm:prSet/>
      <dgm:spPr/>
      <dgm:t>
        <a:bodyPr/>
        <a:lstStyle/>
        <a:p>
          <a:endParaRPr lang="en-US"/>
        </a:p>
      </dgm:t>
    </dgm:pt>
    <dgm:pt modelId="{5B709980-D857-42E4-BA98-1BEB0900B08B}">
      <dgm:prSet phldrT="[Metin]" phldr="1"/>
      <dgm:spPr/>
      <dgm:t>
        <a:bodyPr/>
        <a:lstStyle/>
        <a:p>
          <a:endParaRPr lang="en-US"/>
        </a:p>
      </dgm:t>
    </dgm:pt>
    <dgm:pt modelId="{7A5F0A0E-F65C-434C-973F-275EF90A039F}" type="parTrans" cxnId="{388C54C3-1AE3-4BCC-BA3E-95C344F2D914}">
      <dgm:prSet/>
      <dgm:spPr/>
      <dgm:t>
        <a:bodyPr/>
        <a:lstStyle/>
        <a:p>
          <a:endParaRPr lang="en-US"/>
        </a:p>
      </dgm:t>
    </dgm:pt>
    <dgm:pt modelId="{2A016D60-0CA2-4915-BAF0-C66ACD255938}" type="sibTrans" cxnId="{388C54C3-1AE3-4BCC-BA3E-95C344F2D914}">
      <dgm:prSet/>
      <dgm:spPr/>
      <dgm:t>
        <a:bodyPr/>
        <a:lstStyle/>
        <a:p>
          <a:endParaRPr lang="en-US"/>
        </a:p>
      </dgm:t>
    </dgm:pt>
    <dgm:pt modelId="{FAC7B528-8CED-4A9F-9DA0-506EDD4C4B75}">
      <dgm:prSet phldrT="[Metin]"/>
      <dgm:spPr/>
      <dgm:t>
        <a:bodyPr/>
        <a:lstStyle/>
        <a:p>
          <a:r>
            <a:rPr lang="tr-TR" dirty="0"/>
            <a:t>Component </a:t>
          </a:r>
          <a:r>
            <a:rPr lang="tr-TR" dirty="0" err="1"/>
            <a:t>selection</a:t>
          </a:r>
          <a:endParaRPr lang="en-US" dirty="0"/>
        </a:p>
      </dgm:t>
    </dgm:pt>
    <dgm:pt modelId="{B83ACA24-32E3-4725-B68C-AA0A48667C8F}" type="parTrans" cxnId="{43A2E68A-C6FB-490D-B60F-CCDB900ACFA8}">
      <dgm:prSet/>
      <dgm:spPr/>
      <dgm:t>
        <a:bodyPr/>
        <a:lstStyle/>
        <a:p>
          <a:endParaRPr lang="en-US"/>
        </a:p>
      </dgm:t>
    </dgm:pt>
    <dgm:pt modelId="{DCC87278-258A-4B01-98D3-60865A540204}" type="sibTrans" cxnId="{43A2E68A-C6FB-490D-B60F-CCDB900ACFA8}">
      <dgm:prSet/>
      <dgm:spPr/>
      <dgm:t>
        <a:bodyPr/>
        <a:lstStyle/>
        <a:p>
          <a:endParaRPr lang="en-US"/>
        </a:p>
      </dgm:t>
    </dgm:pt>
    <dgm:pt modelId="{EC0F5FBC-D656-4B24-AC92-BA4582C07CFB}">
      <dgm:prSet phldrT="[Metin]" phldr="1"/>
      <dgm:spPr/>
      <dgm:t>
        <a:bodyPr/>
        <a:lstStyle/>
        <a:p>
          <a:endParaRPr lang="en-US"/>
        </a:p>
      </dgm:t>
    </dgm:pt>
    <dgm:pt modelId="{DB37B95C-2680-4665-B58C-A4A15090C6C7}" type="parTrans" cxnId="{9CA7B60B-A98E-45C1-9E05-5C643E5B270C}">
      <dgm:prSet/>
      <dgm:spPr/>
      <dgm:t>
        <a:bodyPr/>
        <a:lstStyle/>
        <a:p>
          <a:endParaRPr lang="en-US"/>
        </a:p>
      </dgm:t>
    </dgm:pt>
    <dgm:pt modelId="{C531348A-E9D4-4766-B40F-4E5B9B547844}" type="sibTrans" cxnId="{9CA7B60B-A98E-45C1-9E05-5C643E5B270C}">
      <dgm:prSet/>
      <dgm:spPr/>
      <dgm:t>
        <a:bodyPr/>
        <a:lstStyle/>
        <a:p>
          <a:endParaRPr lang="en-US"/>
        </a:p>
      </dgm:t>
    </dgm:pt>
    <dgm:pt modelId="{4D4B7B15-1AD7-4296-AA10-F2BB266A6977}">
      <dgm:prSet phldrT="[Metin]"/>
      <dgm:spPr/>
      <dgm:t>
        <a:bodyPr/>
        <a:lstStyle/>
        <a:p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results</a:t>
          </a:r>
          <a:endParaRPr lang="en-US" dirty="0"/>
        </a:p>
      </dgm:t>
    </dgm:pt>
    <dgm:pt modelId="{01B87144-F89E-4C5E-9F91-C5C75E12C005}" type="parTrans" cxnId="{EA0C61DF-BC1F-402A-8E8E-8FB31F5C46C9}">
      <dgm:prSet/>
      <dgm:spPr/>
      <dgm:t>
        <a:bodyPr/>
        <a:lstStyle/>
        <a:p>
          <a:endParaRPr lang="en-US"/>
        </a:p>
      </dgm:t>
    </dgm:pt>
    <dgm:pt modelId="{282C954F-2956-4FB4-96DA-033998BB554D}" type="sibTrans" cxnId="{EA0C61DF-BC1F-402A-8E8E-8FB31F5C46C9}">
      <dgm:prSet/>
      <dgm:spPr/>
      <dgm:t>
        <a:bodyPr/>
        <a:lstStyle/>
        <a:p>
          <a:endParaRPr lang="en-US"/>
        </a:p>
      </dgm:t>
    </dgm:pt>
    <dgm:pt modelId="{C7C1E5B0-B849-4DAD-BA08-589148EC939C}">
      <dgm:prSet phldrT="[Metin]" phldr="1"/>
      <dgm:spPr/>
      <dgm:t>
        <a:bodyPr/>
        <a:lstStyle/>
        <a:p>
          <a:endParaRPr lang="en-US"/>
        </a:p>
      </dgm:t>
    </dgm:pt>
    <dgm:pt modelId="{24507F79-8D64-47CC-A982-BE4246BB1B22}" type="parTrans" cxnId="{9ADA7592-C450-40AA-AADF-3952223CA1B0}">
      <dgm:prSet/>
      <dgm:spPr/>
      <dgm:t>
        <a:bodyPr/>
        <a:lstStyle/>
        <a:p>
          <a:endParaRPr lang="en-US"/>
        </a:p>
      </dgm:t>
    </dgm:pt>
    <dgm:pt modelId="{3AE8C7BB-EB78-4D4B-BBF4-164211C71106}" type="sibTrans" cxnId="{9ADA7592-C450-40AA-AADF-3952223CA1B0}">
      <dgm:prSet/>
      <dgm:spPr/>
      <dgm:t>
        <a:bodyPr/>
        <a:lstStyle/>
        <a:p>
          <a:endParaRPr lang="en-US"/>
        </a:p>
      </dgm:t>
    </dgm:pt>
    <dgm:pt modelId="{32EAE2E2-F590-4E2E-A4D0-65C1973C3FD9}">
      <dgm:prSet phldrT="[Metin]"/>
      <dgm:spPr/>
      <dgm:t>
        <a:bodyPr/>
        <a:lstStyle/>
        <a:p>
          <a:r>
            <a:rPr lang="tr-TR" dirty="0"/>
            <a:t>PCB </a:t>
          </a:r>
          <a:r>
            <a:rPr lang="tr-TR" dirty="0" err="1"/>
            <a:t>design</a:t>
          </a:r>
          <a:endParaRPr lang="en-US" dirty="0"/>
        </a:p>
      </dgm:t>
    </dgm:pt>
    <dgm:pt modelId="{943A76E9-7F80-4132-B478-9FCE4B9BC7B9}" type="parTrans" cxnId="{BDC19692-2633-4AF4-B8DE-A04E6BF20396}">
      <dgm:prSet/>
      <dgm:spPr/>
      <dgm:t>
        <a:bodyPr/>
        <a:lstStyle/>
        <a:p>
          <a:endParaRPr lang="en-US"/>
        </a:p>
      </dgm:t>
    </dgm:pt>
    <dgm:pt modelId="{E05DBC8F-D2C2-4535-B92A-E648A96993CF}" type="sibTrans" cxnId="{BDC19692-2633-4AF4-B8DE-A04E6BF20396}">
      <dgm:prSet/>
      <dgm:spPr/>
      <dgm:t>
        <a:bodyPr/>
        <a:lstStyle/>
        <a:p>
          <a:endParaRPr lang="en-US"/>
        </a:p>
      </dgm:t>
    </dgm:pt>
    <dgm:pt modelId="{6695DD34-D64C-41EF-8CA6-E080E1441DB6}">
      <dgm:prSet phldrT="[Metin]"/>
      <dgm:spPr/>
      <dgm:t>
        <a:bodyPr/>
        <a:lstStyle/>
        <a:p>
          <a:r>
            <a:rPr lang="tr-TR" dirty="0" err="1"/>
            <a:t>Magnetic</a:t>
          </a:r>
          <a:r>
            <a:rPr lang="tr-TR" dirty="0"/>
            <a:t> </a:t>
          </a:r>
          <a:r>
            <a:rPr lang="tr-TR" dirty="0" err="1"/>
            <a:t>design</a:t>
          </a:r>
          <a:endParaRPr lang="en-US" dirty="0"/>
        </a:p>
      </dgm:t>
    </dgm:pt>
    <dgm:pt modelId="{5484CF22-2271-45E2-8355-FC1C9761D55A}" type="sibTrans" cxnId="{8DE10469-3206-4467-BCB0-DAA5F994E47B}">
      <dgm:prSet/>
      <dgm:spPr/>
      <dgm:t>
        <a:bodyPr/>
        <a:lstStyle/>
        <a:p>
          <a:endParaRPr lang="en-US"/>
        </a:p>
      </dgm:t>
    </dgm:pt>
    <dgm:pt modelId="{B8B96B8F-D283-428A-828C-2DDA7358C609}" type="parTrans" cxnId="{8DE10469-3206-4467-BCB0-DAA5F994E47B}">
      <dgm:prSet/>
      <dgm:spPr/>
      <dgm:t>
        <a:bodyPr/>
        <a:lstStyle/>
        <a:p>
          <a:endParaRPr lang="en-US"/>
        </a:p>
      </dgm:t>
    </dgm:pt>
    <dgm:pt modelId="{73895ED3-1570-4634-85A0-BD89A4B5C49C}" type="pres">
      <dgm:prSet presAssocID="{A87CBE85-FA28-4ACF-874C-4D0A0CBA159E}" presName="linearFlow" presStyleCnt="0">
        <dgm:presLayoutVars>
          <dgm:dir/>
          <dgm:animLvl val="lvl"/>
          <dgm:resizeHandles val="exact"/>
        </dgm:presLayoutVars>
      </dgm:prSet>
      <dgm:spPr/>
    </dgm:pt>
    <dgm:pt modelId="{29DFEA4E-4F74-476C-9C9C-E1FB7FFF6C7A}" type="pres">
      <dgm:prSet presAssocID="{10354C56-A454-4AED-8DC4-6C813E183F1D}" presName="composite" presStyleCnt="0"/>
      <dgm:spPr/>
    </dgm:pt>
    <dgm:pt modelId="{179439C4-8028-4BCF-8DB8-7CB78191C3B4}" type="pres">
      <dgm:prSet presAssocID="{10354C56-A454-4AED-8DC4-6C813E183F1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856F650-2FCE-4956-8313-EA9AFBB23901}" type="pres">
      <dgm:prSet presAssocID="{10354C56-A454-4AED-8DC4-6C813E183F1D}" presName="descendantText" presStyleLbl="alignAcc1" presStyleIdx="0" presStyleCnt="5">
        <dgm:presLayoutVars>
          <dgm:bulletEnabled val="1"/>
        </dgm:presLayoutVars>
      </dgm:prSet>
      <dgm:spPr/>
    </dgm:pt>
    <dgm:pt modelId="{33F24A61-82DA-469B-8183-3EA8043FCC20}" type="pres">
      <dgm:prSet presAssocID="{D1765F39-A83A-4F77-B287-2A1BC20D1391}" presName="sp" presStyleCnt="0"/>
      <dgm:spPr/>
    </dgm:pt>
    <dgm:pt modelId="{CD7A0505-348A-4529-B807-E1F0C9F9079A}" type="pres">
      <dgm:prSet presAssocID="{53638A30-4519-4465-9129-12ED44CE7A15}" presName="composite" presStyleCnt="0"/>
      <dgm:spPr/>
    </dgm:pt>
    <dgm:pt modelId="{EF48A7C1-1A3D-4136-8958-7A50F1BE7EF1}" type="pres">
      <dgm:prSet presAssocID="{53638A30-4519-4465-9129-12ED44CE7A1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E3A7501-C9AA-4DA4-8375-BF5B251581B5}" type="pres">
      <dgm:prSet presAssocID="{53638A30-4519-4465-9129-12ED44CE7A15}" presName="descendantText" presStyleLbl="alignAcc1" presStyleIdx="1" presStyleCnt="5">
        <dgm:presLayoutVars>
          <dgm:bulletEnabled val="1"/>
        </dgm:presLayoutVars>
      </dgm:prSet>
      <dgm:spPr/>
    </dgm:pt>
    <dgm:pt modelId="{60A5371D-B6E0-489C-857F-365F960A0882}" type="pres">
      <dgm:prSet presAssocID="{A3EA595B-0A80-480B-AD63-A37C9EA0ECFD}" presName="sp" presStyleCnt="0"/>
      <dgm:spPr/>
    </dgm:pt>
    <dgm:pt modelId="{FF2D6DF4-0D77-49D6-B7BA-77AF84A15B1A}" type="pres">
      <dgm:prSet presAssocID="{5B709980-D857-42E4-BA98-1BEB0900B08B}" presName="composite" presStyleCnt="0"/>
      <dgm:spPr/>
    </dgm:pt>
    <dgm:pt modelId="{DDFA9597-28E1-491A-9164-194FBD4C4B14}" type="pres">
      <dgm:prSet presAssocID="{5B709980-D857-42E4-BA98-1BEB0900B08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D3EFECB-C236-4129-BD33-1C1D38B52213}" type="pres">
      <dgm:prSet presAssocID="{5B709980-D857-42E4-BA98-1BEB0900B08B}" presName="descendantText" presStyleLbl="alignAcc1" presStyleIdx="2" presStyleCnt="5">
        <dgm:presLayoutVars>
          <dgm:bulletEnabled val="1"/>
        </dgm:presLayoutVars>
      </dgm:prSet>
      <dgm:spPr/>
    </dgm:pt>
    <dgm:pt modelId="{7C5EA5BE-B52B-4709-AEA2-898AC2427FBC}" type="pres">
      <dgm:prSet presAssocID="{2A016D60-0CA2-4915-BAF0-C66ACD255938}" presName="sp" presStyleCnt="0"/>
      <dgm:spPr/>
    </dgm:pt>
    <dgm:pt modelId="{5BB18ED1-0270-48E8-A60C-B289BBF313B7}" type="pres">
      <dgm:prSet presAssocID="{EC0F5FBC-D656-4B24-AC92-BA4582C07CFB}" presName="composite" presStyleCnt="0"/>
      <dgm:spPr/>
    </dgm:pt>
    <dgm:pt modelId="{07CE9556-44C4-4878-B3C7-63C7B1995141}" type="pres">
      <dgm:prSet presAssocID="{EC0F5FBC-D656-4B24-AC92-BA4582C07CF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9C83228-984A-447C-B89B-00CA3B232D70}" type="pres">
      <dgm:prSet presAssocID="{EC0F5FBC-D656-4B24-AC92-BA4582C07CFB}" presName="descendantText" presStyleLbl="alignAcc1" presStyleIdx="3" presStyleCnt="5">
        <dgm:presLayoutVars>
          <dgm:bulletEnabled val="1"/>
        </dgm:presLayoutVars>
      </dgm:prSet>
      <dgm:spPr/>
    </dgm:pt>
    <dgm:pt modelId="{6315DDB2-01FF-44D8-B8C9-F03E551BDE94}" type="pres">
      <dgm:prSet presAssocID="{C531348A-E9D4-4766-B40F-4E5B9B547844}" presName="sp" presStyleCnt="0"/>
      <dgm:spPr/>
    </dgm:pt>
    <dgm:pt modelId="{9C729AE6-B91A-48CC-B838-324DD1E2EB2D}" type="pres">
      <dgm:prSet presAssocID="{C7C1E5B0-B849-4DAD-BA08-589148EC939C}" presName="composite" presStyleCnt="0"/>
      <dgm:spPr/>
    </dgm:pt>
    <dgm:pt modelId="{F89AF593-B4F0-4F03-BBA9-C0790D51D738}" type="pres">
      <dgm:prSet presAssocID="{C7C1E5B0-B849-4DAD-BA08-589148EC939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231222F-16DA-4713-81B7-068498D9703A}" type="pres">
      <dgm:prSet presAssocID="{C7C1E5B0-B849-4DAD-BA08-589148EC939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CA7B60B-A98E-45C1-9E05-5C643E5B270C}" srcId="{A87CBE85-FA28-4ACF-874C-4D0A0CBA159E}" destId="{EC0F5FBC-D656-4B24-AC92-BA4582C07CFB}" srcOrd="3" destOrd="0" parTransId="{DB37B95C-2680-4665-B58C-A4A15090C6C7}" sibTransId="{C531348A-E9D4-4766-B40F-4E5B9B547844}"/>
    <dgm:cxn modelId="{4AB47B1A-5F48-4460-B72F-A600D53B302C}" srcId="{A87CBE85-FA28-4ACF-874C-4D0A0CBA159E}" destId="{53638A30-4519-4465-9129-12ED44CE7A15}" srcOrd="1" destOrd="0" parTransId="{FA2CED3E-7D56-4457-B1CD-7E24D00E2F58}" sibTransId="{A3EA595B-0A80-480B-AD63-A37C9EA0ECFD}"/>
    <dgm:cxn modelId="{7741F244-26FC-495D-B5DD-59ECC6F1EFF6}" type="presOf" srcId="{EC0F5FBC-D656-4B24-AC92-BA4582C07CFB}" destId="{07CE9556-44C4-4878-B3C7-63C7B1995141}" srcOrd="0" destOrd="0" presId="urn:microsoft.com/office/officeart/2005/8/layout/chevron2"/>
    <dgm:cxn modelId="{8DE10469-3206-4467-BCB0-DAA5F994E47B}" srcId="{53638A30-4519-4465-9129-12ED44CE7A15}" destId="{6695DD34-D64C-41EF-8CA6-E080E1441DB6}" srcOrd="0" destOrd="0" parTransId="{B8B96B8F-D283-428A-828C-2DDA7358C609}" sibTransId="{5484CF22-2271-45E2-8355-FC1C9761D55A}"/>
    <dgm:cxn modelId="{C1E8E14F-9230-4A02-8F6E-6BEA71D4B4A6}" type="presOf" srcId="{53638A30-4519-4465-9129-12ED44CE7A15}" destId="{EF48A7C1-1A3D-4136-8958-7A50F1BE7EF1}" srcOrd="0" destOrd="0" presId="urn:microsoft.com/office/officeart/2005/8/layout/chevron2"/>
    <dgm:cxn modelId="{43105950-04E0-4900-BF05-FF25F83331FE}" type="presOf" srcId="{10354C56-A454-4AED-8DC4-6C813E183F1D}" destId="{179439C4-8028-4BCF-8DB8-7CB78191C3B4}" srcOrd="0" destOrd="0" presId="urn:microsoft.com/office/officeart/2005/8/layout/chevron2"/>
    <dgm:cxn modelId="{2BE63952-DA7B-4537-812B-60F375C731ED}" type="presOf" srcId="{4B431CEC-A35C-404F-B332-C759E77B707D}" destId="{C856F650-2FCE-4956-8313-EA9AFBB23901}" srcOrd="0" destOrd="0" presId="urn:microsoft.com/office/officeart/2005/8/layout/chevron2"/>
    <dgm:cxn modelId="{5F2BD675-1012-40F8-88E2-8905728094CD}" type="presOf" srcId="{FAC7B528-8CED-4A9F-9DA0-506EDD4C4B75}" destId="{BD3EFECB-C236-4129-BD33-1C1D38B52213}" srcOrd="0" destOrd="0" presId="urn:microsoft.com/office/officeart/2005/8/layout/chevron2"/>
    <dgm:cxn modelId="{79FED77C-8F63-4523-B3F6-DDB1D15C5CD7}" srcId="{A87CBE85-FA28-4ACF-874C-4D0A0CBA159E}" destId="{10354C56-A454-4AED-8DC4-6C813E183F1D}" srcOrd="0" destOrd="0" parTransId="{DCB7CD81-25D1-40C1-A717-0E9204587CE6}" sibTransId="{D1765F39-A83A-4F77-B287-2A1BC20D1391}"/>
    <dgm:cxn modelId="{43A2E68A-C6FB-490D-B60F-CCDB900ACFA8}" srcId="{5B709980-D857-42E4-BA98-1BEB0900B08B}" destId="{FAC7B528-8CED-4A9F-9DA0-506EDD4C4B75}" srcOrd="0" destOrd="0" parTransId="{B83ACA24-32E3-4725-B68C-AA0A48667C8F}" sibTransId="{DCC87278-258A-4B01-98D3-60865A540204}"/>
    <dgm:cxn modelId="{9ADA7592-C450-40AA-AADF-3952223CA1B0}" srcId="{A87CBE85-FA28-4ACF-874C-4D0A0CBA159E}" destId="{C7C1E5B0-B849-4DAD-BA08-589148EC939C}" srcOrd="4" destOrd="0" parTransId="{24507F79-8D64-47CC-A982-BE4246BB1B22}" sibTransId="{3AE8C7BB-EB78-4D4B-BBF4-164211C71106}"/>
    <dgm:cxn modelId="{BDC19692-2633-4AF4-B8DE-A04E6BF20396}" srcId="{C7C1E5B0-B849-4DAD-BA08-589148EC939C}" destId="{32EAE2E2-F590-4E2E-A4D0-65C1973C3FD9}" srcOrd="0" destOrd="0" parTransId="{943A76E9-7F80-4132-B478-9FCE4B9BC7B9}" sibTransId="{E05DBC8F-D2C2-4535-B92A-E648A96993CF}"/>
    <dgm:cxn modelId="{16D9B89E-FF5D-4444-A871-A2065AF3AE39}" type="presOf" srcId="{4D4B7B15-1AD7-4296-AA10-F2BB266A6977}" destId="{A9C83228-984A-447C-B89B-00CA3B232D70}" srcOrd="0" destOrd="0" presId="urn:microsoft.com/office/officeart/2005/8/layout/chevron2"/>
    <dgm:cxn modelId="{07780CC2-B849-41A3-8870-DBC904487AA2}" type="presOf" srcId="{32EAE2E2-F590-4E2E-A4D0-65C1973C3FD9}" destId="{A231222F-16DA-4713-81B7-068498D9703A}" srcOrd="0" destOrd="0" presId="urn:microsoft.com/office/officeart/2005/8/layout/chevron2"/>
    <dgm:cxn modelId="{388C54C3-1AE3-4BCC-BA3E-95C344F2D914}" srcId="{A87CBE85-FA28-4ACF-874C-4D0A0CBA159E}" destId="{5B709980-D857-42E4-BA98-1BEB0900B08B}" srcOrd="2" destOrd="0" parTransId="{7A5F0A0E-F65C-434C-973F-275EF90A039F}" sibTransId="{2A016D60-0CA2-4915-BAF0-C66ACD255938}"/>
    <dgm:cxn modelId="{3A75A8D2-14A9-4B2F-9950-06B82BA06B67}" type="presOf" srcId="{6695DD34-D64C-41EF-8CA6-E080E1441DB6}" destId="{8E3A7501-C9AA-4DA4-8375-BF5B251581B5}" srcOrd="0" destOrd="0" presId="urn:microsoft.com/office/officeart/2005/8/layout/chevron2"/>
    <dgm:cxn modelId="{9AFFA2D8-CAB4-4118-B572-70251648B55C}" type="presOf" srcId="{C7C1E5B0-B849-4DAD-BA08-589148EC939C}" destId="{F89AF593-B4F0-4F03-BBA9-C0790D51D738}" srcOrd="0" destOrd="0" presId="urn:microsoft.com/office/officeart/2005/8/layout/chevron2"/>
    <dgm:cxn modelId="{EA0C61DF-BC1F-402A-8E8E-8FB31F5C46C9}" srcId="{EC0F5FBC-D656-4B24-AC92-BA4582C07CFB}" destId="{4D4B7B15-1AD7-4296-AA10-F2BB266A6977}" srcOrd="0" destOrd="0" parTransId="{01B87144-F89E-4C5E-9F91-C5C75E12C005}" sibTransId="{282C954F-2956-4FB4-96DA-033998BB554D}"/>
    <dgm:cxn modelId="{599A44E8-84D5-40DC-8F82-806A9F1446DD}" type="presOf" srcId="{A87CBE85-FA28-4ACF-874C-4D0A0CBA159E}" destId="{73895ED3-1570-4634-85A0-BD89A4B5C49C}" srcOrd="0" destOrd="0" presId="urn:microsoft.com/office/officeart/2005/8/layout/chevron2"/>
    <dgm:cxn modelId="{AD4BE4E9-D8BF-4427-BC68-3C70535F9BEA}" type="presOf" srcId="{5B709980-D857-42E4-BA98-1BEB0900B08B}" destId="{DDFA9597-28E1-491A-9164-194FBD4C4B14}" srcOrd="0" destOrd="0" presId="urn:microsoft.com/office/officeart/2005/8/layout/chevron2"/>
    <dgm:cxn modelId="{C608A2EC-4C31-49FB-A6AB-77D15279BD5E}" srcId="{10354C56-A454-4AED-8DC4-6C813E183F1D}" destId="{4B431CEC-A35C-404F-B332-C759E77B707D}" srcOrd="0" destOrd="0" parTransId="{C4125A80-7AA0-4337-9843-DC8866E67080}" sibTransId="{12C9A4B8-A235-4ACC-AAD5-AF92FB6A1F8B}"/>
    <dgm:cxn modelId="{87CA86E0-14A2-4110-B4ED-70E275404CA3}" type="presParOf" srcId="{73895ED3-1570-4634-85A0-BD89A4B5C49C}" destId="{29DFEA4E-4F74-476C-9C9C-E1FB7FFF6C7A}" srcOrd="0" destOrd="0" presId="urn:microsoft.com/office/officeart/2005/8/layout/chevron2"/>
    <dgm:cxn modelId="{FC1D535D-A9A2-4EF2-8232-9AB7111BCAE1}" type="presParOf" srcId="{29DFEA4E-4F74-476C-9C9C-E1FB7FFF6C7A}" destId="{179439C4-8028-4BCF-8DB8-7CB78191C3B4}" srcOrd="0" destOrd="0" presId="urn:microsoft.com/office/officeart/2005/8/layout/chevron2"/>
    <dgm:cxn modelId="{3AEEA06C-AD8B-4AF0-84A4-4AB81C8AA43D}" type="presParOf" srcId="{29DFEA4E-4F74-476C-9C9C-E1FB7FFF6C7A}" destId="{C856F650-2FCE-4956-8313-EA9AFBB23901}" srcOrd="1" destOrd="0" presId="urn:microsoft.com/office/officeart/2005/8/layout/chevron2"/>
    <dgm:cxn modelId="{F710BEFE-1DC7-43A1-A4E6-4FDAA63AA38E}" type="presParOf" srcId="{73895ED3-1570-4634-85A0-BD89A4B5C49C}" destId="{33F24A61-82DA-469B-8183-3EA8043FCC20}" srcOrd="1" destOrd="0" presId="urn:microsoft.com/office/officeart/2005/8/layout/chevron2"/>
    <dgm:cxn modelId="{246B74F9-B790-4801-B6EB-71448E4FD015}" type="presParOf" srcId="{73895ED3-1570-4634-85A0-BD89A4B5C49C}" destId="{CD7A0505-348A-4529-B807-E1F0C9F9079A}" srcOrd="2" destOrd="0" presId="urn:microsoft.com/office/officeart/2005/8/layout/chevron2"/>
    <dgm:cxn modelId="{C87EFDE6-519F-4F3A-8D5F-90266E0FBB4F}" type="presParOf" srcId="{CD7A0505-348A-4529-B807-E1F0C9F9079A}" destId="{EF48A7C1-1A3D-4136-8958-7A50F1BE7EF1}" srcOrd="0" destOrd="0" presId="urn:microsoft.com/office/officeart/2005/8/layout/chevron2"/>
    <dgm:cxn modelId="{F858FC99-2FF7-488B-B81F-56446817777E}" type="presParOf" srcId="{CD7A0505-348A-4529-B807-E1F0C9F9079A}" destId="{8E3A7501-C9AA-4DA4-8375-BF5B251581B5}" srcOrd="1" destOrd="0" presId="urn:microsoft.com/office/officeart/2005/8/layout/chevron2"/>
    <dgm:cxn modelId="{1C234222-AE3D-448A-ABEB-7A56EFBA9822}" type="presParOf" srcId="{73895ED3-1570-4634-85A0-BD89A4B5C49C}" destId="{60A5371D-B6E0-489C-857F-365F960A0882}" srcOrd="3" destOrd="0" presId="urn:microsoft.com/office/officeart/2005/8/layout/chevron2"/>
    <dgm:cxn modelId="{EFF419C4-9895-4289-811E-8DCC89079459}" type="presParOf" srcId="{73895ED3-1570-4634-85A0-BD89A4B5C49C}" destId="{FF2D6DF4-0D77-49D6-B7BA-77AF84A15B1A}" srcOrd="4" destOrd="0" presId="urn:microsoft.com/office/officeart/2005/8/layout/chevron2"/>
    <dgm:cxn modelId="{BEB9E450-01A4-4CB9-B893-6262625AA082}" type="presParOf" srcId="{FF2D6DF4-0D77-49D6-B7BA-77AF84A15B1A}" destId="{DDFA9597-28E1-491A-9164-194FBD4C4B14}" srcOrd="0" destOrd="0" presId="urn:microsoft.com/office/officeart/2005/8/layout/chevron2"/>
    <dgm:cxn modelId="{1449209C-8643-4C91-A837-BB1459B71106}" type="presParOf" srcId="{FF2D6DF4-0D77-49D6-B7BA-77AF84A15B1A}" destId="{BD3EFECB-C236-4129-BD33-1C1D38B52213}" srcOrd="1" destOrd="0" presId="urn:microsoft.com/office/officeart/2005/8/layout/chevron2"/>
    <dgm:cxn modelId="{9A3153DB-1B87-49FA-8203-FA40B26B3922}" type="presParOf" srcId="{73895ED3-1570-4634-85A0-BD89A4B5C49C}" destId="{7C5EA5BE-B52B-4709-AEA2-898AC2427FBC}" srcOrd="5" destOrd="0" presId="urn:microsoft.com/office/officeart/2005/8/layout/chevron2"/>
    <dgm:cxn modelId="{A5C68615-24A4-46A6-9CE3-BFA6009217C3}" type="presParOf" srcId="{73895ED3-1570-4634-85A0-BD89A4B5C49C}" destId="{5BB18ED1-0270-48E8-A60C-B289BBF313B7}" srcOrd="6" destOrd="0" presId="urn:microsoft.com/office/officeart/2005/8/layout/chevron2"/>
    <dgm:cxn modelId="{0F244EDB-AD64-4389-9124-5B1A281CCF65}" type="presParOf" srcId="{5BB18ED1-0270-48E8-A60C-B289BBF313B7}" destId="{07CE9556-44C4-4878-B3C7-63C7B1995141}" srcOrd="0" destOrd="0" presId="urn:microsoft.com/office/officeart/2005/8/layout/chevron2"/>
    <dgm:cxn modelId="{1ECC4D0E-21AB-4B85-90FB-1F947B93D9DC}" type="presParOf" srcId="{5BB18ED1-0270-48E8-A60C-B289BBF313B7}" destId="{A9C83228-984A-447C-B89B-00CA3B232D70}" srcOrd="1" destOrd="0" presId="urn:microsoft.com/office/officeart/2005/8/layout/chevron2"/>
    <dgm:cxn modelId="{5F78827C-AC96-4189-8732-F4B6D2F87047}" type="presParOf" srcId="{73895ED3-1570-4634-85A0-BD89A4B5C49C}" destId="{6315DDB2-01FF-44D8-B8C9-F03E551BDE94}" srcOrd="7" destOrd="0" presId="urn:microsoft.com/office/officeart/2005/8/layout/chevron2"/>
    <dgm:cxn modelId="{8EA1F919-675A-43D9-8E0D-10D2A4081F0B}" type="presParOf" srcId="{73895ED3-1570-4634-85A0-BD89A4B5C49C}" destId="{9C729AE6-B91A-48CC-B838-324DD1E2EB2D}" srcOrd="8" destOrd="0" presId="urn:microsoft.com/office/officeart/2005/8/layout/chevron2"/>
    <dgm:cxn modelId="{058E0D0F-BF3D-4EE7-B40C-734F86ADB086}" type="presParOf" srcId="{9C729AE6-B91A-48CC-B838-324DD1E2EB2D}" destId="{F89AF593-B4F0-4F03-BBA9-C0790D51D738}" srcOrd="0" destOrd="0" presId="urn:microsoft.com/office/officeart/2005/8/layout/chevron2"/>
    <dgm:cxn modelId="{64A78D69-6ED6-4B67-9D40-C643702D93F9}" type="presParOf" srcId="{9C729AE6-B91A-48CC-B838-324DD1E2EB2D}" destId="{A231222F-16DA-4713-81B7-068498D970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439C4-8028-4BCF-8DB8-7CB78191C3B4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319448"/>
        <a:ext cx="635496" cy="272355"/>
      </dsp:txXfrm>
    </dsp:sp>
    <dsp:sp modelId="{C856F650-2FCE-4956-8313-EA9AFBB23901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Topology</a:t>
          </a:r>
          <a:r>
            <a:rPr lang="tr-TR" sz="3400" kern="1200" dirty="0"/>
            <a:t>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30507"/>
        <a:ext cx="5431697" cy="532491"/>
      </dsp:txXfrm>
    </dsp:sp>
    <dsp:sp modelId="{EF48A7C1-1A3D-4136-8958-7A50F1BE7EF1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1107635"/>
        <a:ext cx="635496" cy="272355"/>
      </dsp:txXfrm>
    </dsp:sp>
    <dsp:sp modelId="{8E3A7501-C9AA-4DA4-8375-BF5B251581B5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Magnetic</a:t>
          </a:r>
          <a:r>
            <a:rPr lang="tr-TR" sz="3400" kern="1200" dirty="0"/>
            <a:t>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818694"/>
        <a:ext cx="5431697" cy="532491"/>
      </dsp:txXfrm>
    </dsp:sp>
    <dsp:sp modelId="{DDFA9597-28E1-491A-9164-194FBD4C4B14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1895821"/>
        <a:ext cx="635496" cy="272355"/>
      </dsp:txXfrm>
    </dsp:sp>
    <dsp:sp modelId="{BD3EFECB-C236-4129-BD33-1C1D38B52213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Component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1606881"/>
        <a:ext cx="5431697" cy="532491"/>
      </dsp:txXfrm>
    </dsp:sp>
    <dsp:sp modelId="{07CE9556-44C4-4878-B3C7-63C7B199514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2684008"/>
        <a:ext cx="635496" cy="272355"/>
      </dsp:txXfrm>
    </dsp:sp>
    <dsp:sp modelId="{A9C83228-984A-447C-B89B-00CA3B232D70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Simulation</a:t>
          </a:r>
          <a:r>
            <a:rPr lang="tr-TR" sz="3400" kern="1200" dirty="0"/>
            <a:t> </a:t>
          </a:r>
          <a:r>
            <a:rPr lang="tr-TR" sz="3400" kern="1200" dirty="0" err="1"/>
            <a:t>results</a:t>
          </a:r>
          <a:endParaRPr lang="en-US" sz="3400" kern="1200" dirty="0"/>
        </a:p>
      </dsp:txBody>
      <dsp:txXfrm rot="-5400000">
        <a:off x="635496" y="2395067"/>
        <a:ext cx="5431697" cy="532491"/>
      </dsp:txXfrm>
    </dsp:sp>
    <dsp:sp modelId="{F89AF593-B4F0-4F03-BBA9-C0790D51D738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3472195"/>
        <a:ext cx="635496" cy="272355"/>
      </dsp:txXfrm>
    </dsp:sp>
    <dsp:sp modelId="{A231222F-16DA-4713-81B7-068498D9703A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PCB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88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4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eb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10375"/>
          </a:xfrm>
        </p:spPr>
        <p:txBody>
          <a:bodyPr/>
          <a:lstStyle/>
          <a:p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Turns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Wire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Size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A4199FFF-FA47-426E-8CD8-52019542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09674"/>
              </p:ext>
            </p:extLst>
          </p:nvPr>
        </p:nvGraphicFramePr>
        <p:xfrm>
          <a:off x="457200" y="1760220"/>
          <a:ext cx="8025008" cy="439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504">
                  <a:extLst>
                    <a:ext uri="{9D8B030D-6E8A-4147-A177-3AD203B41FA5}">
                      <a16:colId xmlns:a16="http://schemas.microsoft.com/office/drawing/2014/main" val="310686620"/>
                    </a:ext>
                  </a:extLst>
                </a:gridCol>
                <a:gridCol w="4012504">
                  <a:extLst>
                    <a:ext uri="{9D8B030D-6E8A-4147-A177-3AD203B41FA5}">
                      <a16:colId xmlns:a16="http://schemas.microsoft.com/office/drawing/2014/main" val="3709563435"/>
                    </a:ext>
                  </a:extLst>
                </a:gridCol>
              </a:tblGrid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Property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Value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181760888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/>
                        <a:t>L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92 </a:t>
                      </a:r>
                      <a:r>
                        <a:rPr lang="tr-TR" sz="2400" dirty="0" err="1"/>
                        <a:t>nH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393061333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Npri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57 </a:t>
                      </a:r>
                      <a:r>
                        <a:rPr lang="tr-TR" sz="2400" dirty="0" err="1"/>
                        <a:t>turns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280308178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Nsec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7 </a:t>
                      </a:r>
                      <a:r>
                        <a:rPr lang="tr-TR" sz="2400" dirty="0" err="1"/>
                        <a:t>turns</a:t>
                      </a:r>
                      <a:r>
                        <a:rPr lang="tr-TR" sz="2400" dirty="0"/>
                        <a:t> 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336801160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Turns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Ratio</a:t>
                      </a:r>
                      <a:r>
                        <a:rPr lang="tr-TR" sz="2400" dirty="0"/>
                        <a:t> 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8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039727313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/>
                        <a:t>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26 AWG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155811896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Primary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Parallel</a:t>
                      </a:r>
                      <a:r>
                        <a:rPr lang="tr-TR" sz="2400" dirty="0"/>
                        <a:t> 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2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3333102780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Secondary</a:t>
                      </a:r>
                      <a:r>
                        <a:rPr lang="tr-TR" sz="2400" dirty="0"/>
                        <a:t> </a:t>
                      </a:r>
                      <a:r>
                        <a:rPr lang="tr-TR" sz="2400" dirty="0" err="1"/>
                        <a:t>Parallel</a:t>
                      </a:r>
                      <a:r>
                        <a:rPr lang="tr-TR" sz="2400" dirty="0"/>
                        <a:t> Cable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12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116367235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r>
                        <a:rPr lang="tr-TR" sz="2400" dirty="0" err="1"/>
                        <a:t>Kcu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tc>
                  <a:txBody>
                    <a:bodyPr/>
                    <a:lstStyle/>
                    <a:p>
                      <a:r>
                        <a:rPr lang="tr-TR" sz="2400" dirty="0"/>
                        <a:t>0.31</a:t>
                      </a:r>
                      <a:endParaRPr lang="en-US" sz="2400" dirty="0"/>
                    </a:p>
                  </a:txBody>
                  <a:tcPr marL="120375" marR="120375" marT="60188" marB="60188"/>
                </a:tc>
                <a:extLst>
                  <a:ext uri="{0D108BD9-81ED-4DB2-BD59-A6C34878D82A}">
                    <a16:rowId xmlns:a16="http://schemas.microsoft.com/office/drawing/2014/main" val="166913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58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1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Selection and Simulations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8" name="İçerik Yer Tutucusu 67">
            <a:extLst>
              <a:ext uri="{FF2B5EF4-FFF2-40B4-BE49-F238E27FC236}">
                <a16:creationId xmlns:a16="http://schemas.microsoft.com/office/drawing/2014/main" id="{7FA42AA6-28D8-4CAB-B470-22A40D45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7E048815-5933-4AD8-B5B6-6C3E4D53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432877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2C39CEA-CDAA-41D1-8450-9DC9E2B7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BD1CD1B-7E07-4146-B165-1F179204CE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7274" y="4694681"/>
          <a:ext cx="6648140" cy="1302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4070">
                  <a:extLst>
                    <a:ext uri="{9D8B030D-6E8A-4147-A177-3AD203B41FA5}">
                      <a16:colId xmlns:a16="http://schemas.microsoft.com/office/drawing/2014/main" val="261398621"/>
                    </a:ext>
                  </a:extLst>
                </a:gridCol>
                <a:gridCol w="3324070">
                  <a:extLst>
                    <a:ext uri="{9D8B030D-6E8A-4147-A177-3AD203B41FA5}">
                      <a16:colId xmlns:a16="http://schemas.microsoft.com/office/drawing/2014/main" val="564804672"/>
                    </a:ext>
                  </a:extLst>
                </a:gridCol>
              </a:tblGrid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665039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16V – 600V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572624395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SW(Min)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kHz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303465840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F</a:t>
                      </a:r>
                      <a:r>
                        <a:rPr lang="tr-TR" sz="1400" baseline="-25000">
                          <a:effectLst/>
                        </a:rPr>
                        <a:t>SW(Max)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140 kHz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76262641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Operating Junction Temperature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-40 – 125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803669439"/>
                  </a:ext>
                </a:extLst>
              </a:tr>
              <a:tr h="215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$2.18</a:t>
                      </a:r>
                      <a:r>
                        <a:rPr lang="en-US" sz="1400" dirty="0">
                          <a:effectLst/>
                        </a:rPr>
                        <a:t> (1000+ order)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249" marR="79249" marT="0" marB="0"/>
                </a:tc>
                <a:extLst>
                  <a:ext uri="{0D108BD9-81ED-4DB2-BD59-A6C34878D82A}">
                    <a16:rowId xmlns:a16="http://schemas.microsoft.com/office/drawing/2014/main" val="13034325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5E7CC6-A653-49A3-A423-965EC87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DB1BA8-DE0D-4DF1-B5E5-EEFCA2FA58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1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A4DD9004-7807-411D-81C3-3DD522C4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1363663"/>
            <a:ext cx="2828925" cy="4212638"/>
          </a:xfrm>
          <a:prstGeom prst="rect">
            <a:avLst/>
          </a:prstGeom>
          <a:effectLst/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E40FD8D-5CA0-4AF1-B278-47594B6A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IPAN70R450P7S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7DCD406F-D63D-4494-B146-D357D85988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697796"/>
          <a:ext cx="5762626" cy="19791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86902463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514158778"/>
                    </a:ext>
                  </a:extLst>
                </a:gridCol>
              </a:tblGrid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Parameter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- Description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75803717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</a:t>
                      </a:r>
                      <a:r>
                        <a:rPr lang="en-US" sz="1400" baseline="-25000">
                          <a:effectLst/>
                        </a:rPr>
                        <a:t>DS</a:t>
                      </a:r>
                      <a:r>
                        <a:rPr lang="en-US" sz="1400">
                          <a:effectLst/>
                        </a:rPr>
                        <a:t> , Breakdown voltage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700V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48730592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r>
                        <a:rPr lang="en-US" sz="1400" baseline="-25000">
                          <a:effectLst/>
                        </a:rPr>
                        <a:t>D</a:t>
                      </a:r>
                      <a:r>
                        <a:rPr lang="en-US" sz="1400">
                          <a:effectLst/>
                        </a:rPr>
                        <a:t>, Continuous current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10A at T</a:t>
                      </a:r>
                      <a:r>
                        <a:rPr lang="en-US" sz="1400" baseline="-25000">
                          <a:effectLst/>
                        </a:rPr>
                        <a:t>C</a:t>
                      </a:r>
                      <a:r>
                        <a:rPr lang="en-US" sz="1400">
                          <a:effectLst/>
                        </a:rPr>
                        <a:t> =20 </a:t>
                      </a:r>
                      <a:r>
                        <a:rPr lang="en-US" sz="1400" baseline="30000">
                          <a:effectLst/>
                        </a:rPr>
                        <a:t>o</a:t>
                      </a: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2220241553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baseline="-25000" dirty="0" err="1">
                          <a:effectLst/>
                        </a:rPr>
                        <a:t>D,pulse</a:t>
                      </a:r>
                      <a:r>
                        <a:rPr lang="en-US" sz="1400" baseline="-250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Pulsed Drain current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25.9 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906143085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-25000">
                          <a:effectLst/>
                        </a:rPr>
                        <a:t>DS,ON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450mΩ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3146103967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r>
                        <a:rPr lang="en-US" sz="1400" baseline="-25000">
                          <a:effectLst/>
                        </a:rPr>
                        <a:t>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13.1nC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698539648"/>
                  </a:ext>
                </a:extLst>
              </a:tr>
              <a:tr h="282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$1.05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697" marR="81697" marT="0" marB="0"/>
                </a:tc>
                <a:extLst>
                  <a:ext uri="{0D108BD9-81ED-4DB2-BD59-A6C34878D82A}">
                    <a16:rowId xmlns:a16="http://schemas.microsoft.com/office/drawing/2014/main" val="1685652323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C21076-E51C-4A55-8671-E9D2ABBB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1C755B-1DF6-452C-BF8D-90B2EFAED6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4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79D758-4FF9-425F-BBC5-C6E0A78F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53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20EAC4-7C32-4CBB-AE2E-E2D5809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8BBCAC-EF30-4F62-B16F-C6BF06C616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983DBF3-933C-4570-A995-EFF20230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1" y="581039"/>
            <a:ext cx="8876377" cy="281881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39D6DC1-AED6-46F2-816C-CD759F55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" y="3586143"/>
            <a:ext cx="9144000" cy="27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7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C711A5-3C61-4D14-8E75-278505F2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826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AE48EE-63D1-4377-BCCE-46858C1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229A5-C2D9-4167-A72C-902572E351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5875C15C-1D8E-40CD-9DBA-B32AA29AE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9" y="642771"/>
            <a:ext cx="8736806" cy="2651997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FB7D3A1-0ACF-4329-B7EC-843BB9D8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9" y="3354926"/>
            <a:ext cx="9144000" cy="27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C254CA0A-024E-407C-9999-523584F7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290637"/>
            <a:ext cx="4276725" cy="427672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1CA4D0-6F31-4170-AC38-3CEBEDF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MBR40250G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FC26142C-D07E-47A6-A005-5C5FDDEA9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508122"/>
          <a:ext cx="7488560" cy="1749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280">
                  <a:extLst>
                    <a:ext uri="{9D8B030D-6E8A-4147-A177-3AD203B41FA5}">
                      <a16:colId xmlns:a16="http://schemas.microsoft.com/office/drawing/2014/main" val="3529571127"/>
                    </a:ext>
                  </a:extLst>
                </a:gridCol>
                <a:gridCol w="3744280">
                  <a:extLst>
                    <a:ext uri="{9D8B030D-6E8A-4147-A177-3AD203B41FA5}">
                      <a16:colId xmlns:a16="http://schemas.microsoft.com/office/drawing/2014/main" val="1956368134"/>
                    </a:ext>
                  </a:extLst>
                </a:gridCol>
              </a:tblGrid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Parameter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- 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9536372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 , Blocking voltage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250V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713205420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RMS</a:t>
                      </a:r>
                      <a:r>
                        <a:rPr lang="en-US" sz="1600">
                          <a:effectLst/>
                        </a:rPr>
                        <a:t>, Continuous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40A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178350979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</a:t>
                      </a:r>
                      <a:r>
                        <a:rPr lang="en-US" sz="1600" baseline="-25000">
                          <a:effectLst/>
                        </a:rPr>
                        <a:t>FRM</a:t>
                      </a:r>
                      <a:r>
                        <a:rPr lang="en-US" sz="1600">
                          <a:effectLst/>
                        </a:rPr>
                        <a:t>, Peak Repetitive Forward Current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461350293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</a:t>
                      </a:r>
                      <a:r>
                        <a:rPr lang="en-US" sz="1600" baseline="-250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0.86V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4081763651"/>
                  </a:ext>
                </a:extLst>
              </a:tr>
              <a:tr h="242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$1.82000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268" marR="89268" marT="0" marB="0"/>
                </a:tc>
                <a:extLst>
                  <a:ext uri="{0D108BD9-81ED-4DB2-BD59-A6C34878D82A}">
                    <a16:rowId xmlns:a16="http://schemas.microsoft.com/office/drawing/2014/main" val="3909529176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158882-1347-4ADC-92CC-FE4F888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597D179-AC10-4069-86EA-AFF6D1F90B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39C062-AD6F-449B-A8CD-72A83DBB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3088"/>
          </a:xfrm>
        </p:spPr>
        <p:txBody>
          <a:bodyPr/>
          <a:lstStyle/>
          <a:p>
            <a:r>
              <a:rPr lang="en-US" dirty="0"/>
              <a:t>Diode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6526125-9D96-424F-81FA-2A243B4F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ADF872-5771-49C7-A458-ED9204D7F2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BD9C515-E125-4139-99A3-3C4EEB6B6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9" y="614577"/>
            <a:ext cx="9145908" cy="277470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D48FFB8-A11D-412F-960F-5806A3F1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" y="3476626"/>
            <a:ext cx="9144000" cy="27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6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F175CF-56AC-4B11-882F-B75D9644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90537"/>
          </a:xfrm>
        </p:spPr>
        <p:txBody>
          <a:bodyPr/>
          <a:lstStyle/>
          <a:p>
            <a:r>
              <a:rPr lang="en-US" dirty="0"/>
              <a:t>Diode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F250E9-F5B2-4AD1-BE6F-20510D33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4C02A7-862C-41D1-8DE7-7AFB2FCA97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509DA6A-B277-4C20-ABB9-17F84B75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4" y="574804"/>
            <a:ext cx="9091025" cy="2691675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421D31A-A8CD-4C75-A42B-459ED073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" y="3515213"/>
            <a:ext cx="9144000" cy="27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91E47C5-89D8-4146-A2E2-F3D62DA72C81}"/>
              </a:ext>
            </a:extLst>
          </p:cNvPr>
          <p:cNvSpPr txBox="1"/>
          <p:nvPr/>
        </p:nvSpPr>
        <p:spPr>
          <a:xfrm>
            <a:off x="4572000" y="2271711"/>
            <a:ext cx="4086225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EE464- TERM PROJECT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75DB982-AA4C-4E43-8156-21705AA6CD45}"/>
              </a:ext>
            </a:extLst>
          </p:cNvPr>
          <p:cNvSpPr txBox="1"/>
          <p:nvPr/>
        </p:nvSpPr>
        <p:spPr>
          <a:xfrm>
            <a:off x="4724400" y="3563661"/>
            <a:ext cx="4086225" cy="92333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Büşra Nur Koçak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Defne Nur Korkmaz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Mustafa Mert Sarıkaya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724B07D-54A8-4AB3-897D-74BC9F619059}"/>
              </a:ext>
            </a:extLst>
          </p:cNvPr>
          <p:cNvSpPr txBox="1"/>
          <p:nvPr/>
        </p:nvSpPr>
        <p:spPr>
          <a:xfrm>
            <a:off x="4795837" y="5299124"/>
            <a:ext cx="4086225" cy="954107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July</a:t>
            </a: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13, 2021</a:t>
            </a: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5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1596555-3B02-4B84-B407-F646622B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72" y="1252468"/>
            <a:ext cx="4634367" cy="4634367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30DB9ED-9552-4BF7-8571-9A027EC9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Capacitor(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337ULR016MFF</a:t>
            </a:r>
            <a:r>
              <a:rPr lang="en-US" dirty="0"/>
              <a:t>)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BA550A4-5EB9-47AC-9D06-A8F052FC8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2955"/>
              </p:ext>
            </p:extLst>
          </p:nvPr>
        </p:nvGraphicFramePr>
        <p:xfrm>
          <a:off x="457198" y="4162425"/>
          <a:ext cx="7516516" cy="176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258">
                  <a:extLst>
                    <a:ext uri="{9D8B030D-6E8A-4147-A177-3AD203B41FA5}">
                      <a16:colId xmlns:a16="http://schemas.microsoft.com/office/drawing/2014/main" val="2485478797"/>
                    </a:ext>
                  </a:extLst>
                </a:gridCol>
                <a:gridCol w="3758258">
                  <a:extLst>
                    <a:ext uri="{9D8B030D-6E8A-4147-A177-3AD203B41FA5}">
                      <a16:colId xmlns:a16="http://schemas.microsoft.com/office/drawing/2014/main" val="87507381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Parameter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Value - Description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9455578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C, Capacitance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330 </a:t>
                      </a:r>
                      <a:r>
                        <a:rPr lang="en-US" sz="1900" dirty="0" err="1">
                          <a:effectLst/>
                        </a:rPr>
                        <a:t>uF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901123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</a:t>
                      </a:r>
                      <a:r>
                        <a:rPr lang="en-US" sz="1900" baseline="-25000">
                          <a:effectLst/>
                        </a:rPr>
                        <a:t>C,MAX</a:t>
                      </a:r>
                      <a:r>
                        <a:rPr lang="en-US" sz="1900">
                          <a:effectLst/>
                        </a:rPr>
                        <a:t> Rating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16V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71035929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</a:t>
                      </a:r>
                      <a:r>
                        <a:rPr lang="en-US" sz="1900" baseline="-25000">
                          <a:effectLst/>
                        </a:rPr>
                        <a:t>C,ripple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4.3A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6244047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ESR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13mΩ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299955823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Price</a:t>
                      </a:r>
                      <a:endParaRPr lang="en-US" sz="1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0.2925$   x2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32" marR="107632" marT="0" marB="0"/>
                </a:tc>
                <a:extLst>
                  <a:ext uri="{0D108BD9-81ED-4DB2-BD59-A6C34878D82A}">
                    <a16:rowId xmlns:a16="http://schemas.microsoft.com/office/drawing/2014/main" val="3757303752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D01F210-822F-44F7-9CD5-9762363F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BA13A9-6D75-4841-94D3-E09011881E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E092B-8D70-4E38-82BF-482419A4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"/>
            <a:ext cx="8229600" cy="439738"/>
          </a:xfrm>
        </p:spPr>
        <p:txBody>
          <a:bodyPr/>
          <a:lstStyle/>
          <a:p>
            <a:r>
              <a:rPr lang="en-US" dirty="0"/>
              <a:t>Output Voltage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379905-9030-44C3-9C41-BBD9BAA0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1685E7-53A4-439C-A7A7-75B4D33221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1360120-E4D9-4D83-A455-B02BD8888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4" y="515281"/>
            <a:ext cx="9157025" cy="2774709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F8B192E-C5BC-4C4F-A5E1-3F0106B6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9" y="3429000"/>
            <a:ext cx="9144000" cy="2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C8D8A-BEBF-408C-98CC-6AC4757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49263"/>
          </a:xfrm>
        </p:spPr>
        <p:txBody>
          <a:bodyPr/>
          <a:lstStyle/>
          <a:p>
            <a:r>
              <a:rPr lang="en-US" dirty="0"/>
              <a:t>Output Current Waveform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FFA712-70B7-499A-84B1-81CA982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806543-78A7-4EE5-AE08-ECB8CF0899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A2CD1B1-B789-47EA-8684-F0338BDC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59" y="449263"/>
            <a:ext cx="9110209" cy="2761546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78A53F2-31CC-444D-9F9F-0323BCCCF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9" y="3359694"/>
            <a:ext cx="9280184" cy="28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CD5D47-91D6-40E6-B747-6AF84471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4" y="5280125"/>
            <a:ext cx="5800725" cy="492026"/>
          </a:xfrm>
        </p:spPr>
        <p:txBody>
          <a:bodyPr/>
          <a:lstStyle/>
          <a:p>
            <a:r>
              <a:rPr lang="en-US" sz="1800" i="1" dirty="0">
                <a:latin typeface="+mj-lt"/>
              </a:rPr>
              <a:t>Efficiency = 88.98 %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1310786-E724-495D-BB4F-A3D9B200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F1A016-4A29-4A15-B2AC-45C0A96970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4150D46E-31DA-4B71-A640-6B43938F0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115536"/>
              </p:ext>
            </p:extLst>
          </p:nvPr>
        </p:nvGraphicFramePr>
        <p:xfrm>
          <a:off x="342900" y="1363663"/>
          <a:ext cx="7105650" cy="3699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2825">
                  <a:extLst>
                    <a:ext uri="{9D8B030D-6E8A-4147-A177-3AD203B41FA5}">
                      <a16:colId xmlns:a16="http://schemas.microsoft.com/office/drawing/2014/main" val="3235197753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1873732150"/>
                    </a:ext>
                  </a:extLst>
                </a:gridCol>
              </a:tblGrid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Type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Value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050762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Switching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0.8285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967378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Conduction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0.0157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772331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Mosfet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0.8442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868063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Switching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0.0032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739055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Conduction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7.167  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086015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Diode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7.1702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366559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Snubber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         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9104604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Core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0.124  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88516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Copper Losses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0.2431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660317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Transformer 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0.3671 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9091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Loss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12.3815 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225873"/>
                  </a:ext>
                </a:extLst>
              </a:tr>
            </a:tbl>
          </a:graphicData>
        </a:graphic>
      </p:graphicFrame>
      <p:sp>
        <p:nvSpPr>
          <p:cNvPr id="21" name="Başlık 1">
            <a:extLst>
              <a:ext uri="{FF2B5EF4-FFF2-40B4-BE49-F238E27FC236}">
                <a16:creationId xmlns:a16="http://schemas.microsoft.com/office/drawing/2014/main" id="{BEB15F39-335A-4550-B594-098BB4ABB558}"/>
              </a:ext>
            </a:extLst>
          </p:cNvPr>
          <p:cNvSpPr txBox="1">
            <a:spLocks/>
          </p:cNvSpPr>
          <p:nvPr/>
        </p:nvSpPr>
        <p:spPr bwMode="auto">
          <a:xfrm>
            <a:off x="609600" y="490538"/>
            <a:ext cx="8229600" cy="65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en-US" dirty="0"/>
              <a:t>Losses</a:t>
            </a:r>
          </a:p>
        </p:txBody>
      </p:sp>
    </p:spTree>
    <p:extLst>
      <p:ext uri="{BB962C8B-B14F-4D97-AF65-F5344CB8AC3E}">
        <p14:creationId xmlns:p14="http://schemas.microsoft.com/office/powerpoint/2010/main" val="1256717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F7DF60-E03B-474C-8CCE-EEABA3A0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E0B523-894C-4B9F-B1E8-8A799525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52D836-696B-4CAD-B13A-23ABEAA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435AA1-0F66-467C-A085-B8C9E68016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4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5308C1-9B91-4739-ABD4-B6E6E569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Cost</a:t>
            </a:r>
            <a:r>
              <a:rPr lang="tr-TR" dirty="0"/>
              <a:t> Analysis</a:t>
            </a:r>
            <a:endParaRPr lang="en-US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2FB506E1-1FCB-4AA7-95E1-2ED4A08D2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257147"/>
              </p:ext>
            </p:extLst>
          </p:nvPr>
        </p:nvGraphicFramePr>
        <p:xfrm>
          <a:off x="457200" y="1557338"/>
          <a:ext cx="8229600" cy="4806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32075297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742262422"/>
                    </a:ext>
                  </a:extLst>
                </a:gridCol>
              </a:tblGrid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Component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Price ($)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27164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K3007E90 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0.78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956279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B66232J1112T001 Bobbin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83026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Copper Cable (11 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623901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IPAN70R450P7S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519981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MBR40250G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1.0178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77087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337ULR016MFF (x2)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0.2925 x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4723049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Resistors (1.5Mohm – 10Kohm) (x8)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0.005 x 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01306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354010KFT Resistor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0.468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57367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ERJ-3BWFR033V Resistor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8505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ERJ-2LWJR010X Resistor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293144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UVK105CG4R7JW-F Capacitor (x2)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0.05 x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613105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04026D105KAT4A Capacitor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727667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885012005078 Capacitor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783197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TMK105BJ104MV-F Capacitor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752922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BAS3010A03WE6327HTSA1 Diode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0.125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087398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S5KCTR Diode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0.0966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81904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HSE-B20380-040H-01 Heat Sink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0.529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768380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PCB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701952"/>
                  </a:ext>
                </a:extLst>
              </a:tr>
              <a:tr h="2403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7.619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811574"/>
                  </a:ext>
                </a:extLst>
              </a:tr>
            </a:tbl>
          </a:graphicData>
        </a:graphic>
      </p:graphicFrame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FFA26C-A0DB-407C-AC4D-F35C454A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FF10F0-DB90-4569-92EE-3453CD86CA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C487B960-6B19-42F7-9B48-7F5DB0E16788}"/>
              </a:ext>
            </a:extLst>
          </p:cNvPr>
          <p:cNvGraphicFramePr/>
          <p:nvPr/>
        </p:nvGraphicFramePr>
        <p:xfrm>
          <a:off x="1542288" y="13383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87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880485"/>
            <a:ext cx="8229600" cy="614499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chemeClr val="tx1"/>
                </a:solidFill>
              </a:rPr>
              <a:t>TOPOLOGY SELECTION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b="1" dirty="0"/>
              <a:t>FLYBACK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07764"/>
            <a:ext cx="4040188" cy="3845720"/>
          </a:xfrm>
        </p:spPr>
        <p:txBody>
          <a:bodyPr/>
          <a:lstStyle/>
          <a:p>
            <a:pPr marL="0" indent="0" algn="ctr" rtl="0">
              <a:lnSpc>
                <a:spcPct val="110000"/>
              </a:lnSpc>
              <a:buNone/>
            </a:pPr>
            <a:endParaRPr lang="tr-TR" sz="2000" b="1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 of </a:t>
            </a:r>
            <a:r>
              <a:rPr lang="tr-TR" sz="2000" dirty="0" err="1"/>
              <a:t>transformer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DCM </a:t>
            </a:r>
            <a:r>
              <a:rPr lang="tr-TR" sz="2000" dirty="0" err="1"/>
              <a:t>operation</a:t>
            </a:r>
            <a:endParaRPr lang="tr-TR" sz="1600" dirty="0"/>
          </a:p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2CAD1-57B0-492F-8870-8040436626F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2801" y="1797490"/>
            <a:ext cx="4951199" cy="290952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00114EC-7089-4A71-B36B-C49A52A2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56" y="5060510"/>
            <a:ext cx="2071688" cy="7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2899-E44A-47D4-973B-0A9F252C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4822"/>
            <a:ext cx="8229600" cy="654843"/>
          </a:xfrm>
        </p:spPr>
        <p:txBody>
          <a:bodyPr/>
          <a:lstStyle/>
          <a:p>
            <a:pPr algn="ctr"/>
            <a:r>
              <a:rPr lang="tr-TR" b="1" dirty="0"/>
              <a:t>Operating </a:t>
            </a:r>
            <a:r>
              <a:rPr lang="tr-TR" b="1" dirty="0" err="1"/>
              <a:t>Values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646612" y="2800350"/>
                <a:ext cx="4040188" cy="345937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tr-TR" dirty="0"/>
                  <a:t>35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𝑑𝑤𝑒𝑒𝑙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≅100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endParaRPr lang="tr-TR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646612" y="2800350"/>
                <a:ext cx="4040188" cy="3459376"/>
              </a:xfrm>
              <a:blipFill>
                <a:blip r:embed="rId2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DA43D4-B187-4F1B-A53E-735E181DD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225" y="2086585"/>
            <a:ext cx="4041775" cy="3845720"/>
          </a:xfrm>
        </p:spPr>
        <p:txBody>
          <a:bodyPr/>
          <a:lstStyle/>
          <a:p>
            <a:r>
              <a:rPr lang="tr-TR" b="1" dirty="0"/>
              <a:t>DCM </a:t>
            </a:r>
            <a:r>
              <a:rPr lang="tr-TR" b="1" dirty="0" err="1"/>
              <a:t>operation</a:t>
            </a:r>
            <a:r>
              <a:rPr lang="tr-TR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Limits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density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ü"/>
            </a:pP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core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Smooth</a:t>
            </a:r>
            <a:r>
              <a:rPr lang="tr-TR" dirty="0"/>
              <a:t> start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8AB0CD-F6CB-48CB-A8B7-5D70D25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28B9517-6BCE-415B-A19E-5C8E6B2E52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CBD12-66A3-4DF8-925A-7B880C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4125"/>
            <a:ext cx="8229600" cy="654843"/>
          </a:xfrm>
        </p:spPr>
        <p:txBody>
          <a:bodyPr/>
          <a:lstStyle/>
          <a:p>
            <a:pPr algn="ctr"/>
            <a:r>
              <a:rPr lang="tr-TR" b="1" dirty="0" err="1"/>
              <a:t>Magnetic</a:t>
            </a:r>
            <a:r>
              <a:rPr lang="tr-TR" b="1" dirty="0"/>
              <a:t> Design </a:t>
            </a:r>
            <a:endParaRPr lang="en-US" b="1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E21B94-B74B-4447-A8C2-24F40BCE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191973"/>
            <a:ext cx="8229600" cy="659352"/>
          </a:xfrm>
        </p:spPr>
        <p:txBody>
          <a:bodyPr/>
          <a:lstStyle/>
          <a:p>
            <a:r>
              <a:rPr lang="tr-TR" dirty="0" err="1"/>
              <a:t>Iron</a:t>
            </a:r>
            <a:r>
              <a:rPr lang="tr-TR" dirty="0"/>
              <a:t> </a:t>
            </a:r>
            <a:r>
              <a:rPr lang="tr-TR" dirty="0" err="1"/>
              <a:t>Powder</a:t>
            </a:r>
            <a:r>
              <a:rPr lang="tr-TR" dirty="0"/>
              <a:t>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5A72EE59-5821-4DE8-8699-1F0ED5B1250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714374" y="2386956"/>
            <a:ext cx="3543300" cy="1200150"/>
          </a:xfrm>
        </p:spPr>
      </p:pic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18C852-86B8-42DD-9EB5-1F4A3FB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52956CA-2AD8-4276-9A2B-A75A768306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AE8B80F-89DF-4FC2-82B2-9FD812C2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4174331"/>
            <a:ext cx="3514725" cy="1085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67F9D36-C165-4C7E-BDAE-B115CA19E195}"/>
                  </a:ext>
                </a:extLst>
              </p:cNvPr>
              <p:cNvSpPr txBox="1"/>
              <p:nvPr/>
            </p:nvSpPr>
            <p:spPr>
              <a:xfrm>
                <a:off x="4729163" y="3411872"/>
                <a:ext cx="3957637" cy="91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𝑝𝑟𝑖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𝑝𝑘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𝑚𝐻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2.6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 </m:t>
                      </m:r>
                      <m:r>
                        <a:rPr lang="tr-TR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𝑚𝐻</m:t>
                      </m:r>
                      <m:r>
                        <a:rPr lang="tr-TR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tr-TR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sz="24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867F9D36-C165-4C7E-BDAE-B115CA19E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63" y="3411872"/>
                <a:ext cx="3957637" cy="917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8F00BA-19E5-408A-975E-D0A80EAC17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347" y="1322985"/>
            <a:ext cx="7815303" cy="389128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6179572-9B70-4AC6-B6D4-3418C95F4206}"/>
              </a:ext>
            </a:extLst>
          </p:cNvPr>
          <p:cNvSpPr txBox="1"/>
          <p:nvPr/>
        </p:nvSpPr>
        <p:spPr>
          <a:xfrm>
            <a:off x="2257424" y="5527604"/>
            <a:ext cx="462915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4: Kool Mµ E Core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storage table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60C0740A-FBEC-46C1-BAFB-EF067613DCF0}"/>
              </a:ext>
            </a:extLst>
          </p:cNvPr>
          <p:cNvSpPr/>
          <p:nvPr/>
        </p:nvSpPr>
        <p:spPr>
          <a:xfrm>
            <a:off x="3190875" y="4038600"/>
            <a:ext cx="5057775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tin Yer Tutucusu 2">
            <a:extLst>
              <a:ext uri="{FF2B5EF4-FFF2-40B4-BE49-F238E27FC236}">
                <a16:creationId xmlns:a16="http://schemas.microsoft.com/office/drawing/2014/main" id="{BF46880F-4E07-4180-8856-74F138433045}"/>
              </a:ext>
            </a:extLst>
          </p:cNvPr>
          <p:cNvSpPr txBox="1">
            <a:spLocks/>
          </p:cNvSpPr>
          <p:nvPr/>
        </p:nvSpPr>
        <p:spPr>
          <a:xfrm>
            <a:off x="457200" y="716704"/>
            <a:ext cx="8229600" cy="6593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Iron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Powder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Selection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0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8BCC070-653D-42B4-B7C5-EE2CA478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C3F1EFFA-DF78-4786-9347-2EFFE111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F48B92-7CF5-41FF-9A97-C41DE06174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ECF5D9-CCF3-47C5-A804-9EA6071F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49" y="212364"/>
            <a:ext cx="3838302" cy="285801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27E7602-14A6-4EAF-9A00-4129DC09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380"/>
            <a:ext cx="9144000" cy="285801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FDF1EF7-2105-46E6-A34C-85602461B472}"/>
              </a:ext>
            </a:extLst>
          </p:cNvPr>
          <p:cNvSpPr/>
          <p:nvPr/>
        </p:nvSpPr>
        <p:spPr>
          <a:xfrm>
            <a:off x="128588" y="4872038"/>
            <a:ext cx="8843962" cy="571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7C79544-B601-41A5-9B7D-81945987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B82CF-D217-463E-A20B-B8F45CA884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74D7374C-2C02-4B5A-83B0-5D40E43A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10375"/>
          </a:xfrm>
        </p:spPr>
        <p:txBody>
          <a:bodyPr/>
          <a:lstStyle/>
          <a:p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Selecting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Turns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400" b="1" dirty="0" err="1">
                <a:solidFill>
                  <a:schemeClr val="tx2">
                    <a:lumMod val="75000"/>
                  </a:schemeClr>
                </a:solidFill>
              </a:rPr>
              <a:t>Wire</a:t>
            </a:r>
            <a:r>
              <a:rPr lang="tr-TR" sz="2400" b="1" dirty="0">
                <a:solidFill>
                  <a:schemeClr val="tx2">
                    <a:lumMod val="75000"/>
                  </a:schemeClr>
                </a:solidFill>
              </a:rPr>
              <a:t> Size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8AE49E-A4B7-4002-8A2D-493F049DC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EFDF5A-42DE-44C9-876A-AC5E3A17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40223"/>
            <a:ext cx="3300399" cy="110013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8AF39C0-CA3B-4066-925F-B9B30C2B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4640"/>
            <a:ext cx="3657599" cy="88371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2F52B929-4C76-4CCE-9F37-96E3ACF3B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87" y="2399959"/>
            <a:ext cx="2857501" cy="102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33B5BD0E-F657-40D2-956E-875A41B04C74}"/>
                  </a:ext>
                </a:extLst>
              </p:cNvPr>
              <p:cNvSpPr txBox="1"/>
              <p:nvPr/>
            </p:nvSpPr>
            <p:spPr>
              <a:xfrm>
                <a:off x="4329112" y="3959146"/>
                <a:ext cx="4629150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en-US" i="0">
                          <a:latin typeface="Cambria Math" panose="02040503050406030204" pitchFamily="18" charset="0"/>
                        </a:rPr>
                        <m:t>≅0.209×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Metin kutusu 11">
                <a:extLst>
                  <a:ext uri="{FF2B5EF4-FFF2-40B4-BE49-F238E27FC236}">
                    <a16:creationId xmlns:a16="http://schemas.microsoft.com/office/drawing/2014/main" id="{33B5BD0E-F657-40D2-956E-875A41B0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112" y="3959146"/>
                <a:ext cx="4629150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23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4979</TotalTime>
  <Words>603</Words>
  <Application>Microsoft Office PowerPoint</Application>
  <PresentationFormat>Ekran Gösterisi (4:3)</PresentationFormat>
  <Paragraphs>236</Paragraphs>
  <Slides>25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6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Times New Roman</vt:lpstr>
      <vt:lpstr>Wingdings</vt:lpstr>
      <vt:lpstr>Wingdings 2</vt:lpstr>
      <vt:lpstr>Flow</vt:lpstr>
      <vt:lpstr>PowerPoint Sunusu</vt:lpstr>
      <vt:lpstr>PowerPoint Sunusu</vt:lpstr>
      <vt:lpstr>PowerPoint Sunusu</vt:lpstr>
      <vt:lpstr>TOPOLOGY SELECTION</vt:lpstr>
      <vt:lpstr>Operating Values</vt:lpstr>
      <vt:lpstr>Magnetic Design </vt:lpstr>
      <vt:lpstr>PowerPoint Sunusu</vt:lpstr>
      <vt:lpstr>PowerPoint Sunusu</vt:lpstr>
      <vt:lpstr>Selecting Turns and Wire Size</vt:lpstr>
      <vt:lpstr>Selecting Turns and Wire Size</vt:lpstr>
      <vt:lpstr>PowerPoint Sunusu</vt:lpstr>
      <vt:lpstr>Component Selection and Simulations</vt:lpstr>
      <vt:lpstr>Controller</vt:lpstr>
      <vt:lpstr>Mosfet (IPAN70R450P7S)</vt:lpstr>
      <vt:lpstr>Mosfet Voltage Waveform</vt:lpstr>
      <vt:lpstr>Mosfet Current Waveform</vt:lpstr>
      <vt:lpstr>Diode(MBR40250G)</vt:lpstr>
      <vt:lpstr>Diode Voltage Waveform</vt:lpstr>
      <vt:lpstr>Diode Current Waveform</vt:lpstr>
      <vt:lpstr>Output Capacitor(337ULR016MFF)</vt:lpstr>
      <vt:lpstr>Output Voltage Waveform</vt:lpstr>
      <vt:lpstr>Output Current Waveform</vt:lpstr>
      <vt:lpstr>Efficiency = 88.98 %</vt:lpstr>
      <vt:lpstr>PowerPoint Sunusu</vt:lpstr>
      <vt:lpstr>Cost Analysis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Büşra Koçak</cp:lastModifiedBy>
  <cp:revision>336</cp:revision>
  <cp:lastPrinted>2013-02-15T02:19:28Z</cp:lastPrinted>
  <dcterms:created xsi:type="dcterms:W3CDTF">2013-02-15T04:31:56Z</dcterms:created>
  <dcterms:modified xsi:type="dcterms:W3CDTF">2021-07-13T09:07:10Z</dcterms:modified>
</cp:coreProperties>
</file>