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5" r:id="rId8"/>
    <p:sldId id="266" r:id="rId9"/>
    <p:sldId id="261" r:id="rId10"/>
    <p:sldId id="262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73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12:26:29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3161 0 24575,'-19'97'0,"-1"-1"0,1 0 0,0 1 0,-1-1 0,1 0 0,-1 0 0,1 1 0,0-1 0,-1 0 0,1 0 0,0 1 0,-1-1 0,1 0 0,0 1 0,-1-1 0,1 0 0,-1 0 0,1 1 0,0-1 0,-1 0 0,1 0 0,0 1 0,-1-1 0,1 0 0,0 1 0,-2 4 0,0 1 0,1 1 0,0 0 0,0 0 0,0 0 0,1-1 0,-1 0 0,0 0 0,1-2 0,-1 0 0,0-2 0,1-2 0,-1-1 0,0-2 0,-1-2 0,1-3 0,-1-3 0,0-2 0,0-3 0,0-3 0,-10 25 0,0-6 0,-1-4 0,1-4 0,-2-4 0,1-2 0,0-3 0,0-1 0,0-1 0,0 0 0,-7 13 0,1-3 0,0-3 0,-1-2 0,1-1 0,0-1 0,0 1-547,-4 11 1,-1 2 0,0-2 0,1-2 0,1-3 0,2-6 383,-6 11 0,0-4 1,4-9-1,8-15 163,-12 21 0,10-8 1218,1-15-1218,3 11 641,-7 2-641,19-30 0,-1 5 0,-12 21 0,0 2 0,12-21 0,0-1 0,-12 25 0,2-6 0,5-6 0,-3-2 0,-1-3 2069,1 3-2069,-16 20 0,7-16 0,-3-2 0,-1-1 0,-6-4 0,12-6 0,1-2 0,-2-14 0,7 3 0,-12 18 0,12-13 0,-10 13 0,3 17 0,8-29 0,-7 24 0,7-13 0,13-27 0,-13 31 0,15-39 0,-8 35 0,9-40 0,-4 32 0,6-35 0,0 6 0,0-16 0,-1-44 0,6 3 0,-1-10 0,6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12:26:30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24575,'0'84'0,"0"0"0,0 0 0,0 0 0,0 0 0,0 0 0,0 0 0,0 0 0,0-3 0,0-3 0,0 26 0,0-5 0,0-4 0,0-9 0,0-2 0,0-12 0,0 26 0,0-31 0,0 10 0,5-55 0,0-15 0,5 2 0,5-9 0,6-11 0,2-2 0,6-11 0,24-24 0,6-4 0,9-2 0,3 5 0,-28 21 0,4 4 0,2-1 0,22-19 0,-5 7 0,0 1 0,-4-2 0,19-8 0,-61 33 0,6-3 0,-15 10 0,-5 2 0,-2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12:26:58.1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6397 11332 24575,'-71'-59'0,"0"1"0,0 0 0,0 0 0,0 0 0,0-1 0,0 1 0,0 0 0,-7-5 0,1 2 0,2 1 0,2 1 0,1 0 0,1-1 0,5 2 0,1-2 0,2 0 0,1 2 0,2 2 0,4 4-820,-3-1 1,4 5 0,1-1 0,-6-4 272,2-1 1,-5-3 0,-2-2 0,-1-3 0,-2-1 0,1 0 77,4 3 1,-3-2 0,0-1 0,-1-1 0,2 1 0,1 2 0,4 2-154,-5-4 0,4 3 1,2 1-1,-1-2 1,-4-5 621,3 2 0,-4-4 0,-3-4 0,1 0 0,1 0 0,4 1 0,5 5 271,1-2 1,6 6 0,2-1 0,-1-4-1,-6-10-271,9 9 0,-5-9 0,-2-6 0,-2-4 0,-1-2 0,0-2 0,1 2 0,1 3 0,4 6 0,4 6-173,-5-6 1,6 8 0,2 5 0,0-2-1,-3-5 1,-6-9 172,10 15 0,-5-7 0,-2-5 0,-4-4 0,-1-4 0,-2-1 0,1-1 0,0 1 0,1 2 0,3 3 0,3 6 0,4 5 0,5 7 241,-14-22 1,9 11-1,4 5 1,-2-1 0,-4-8-242,4 10 0,-4-6 0,-2-3 0,0-1 0,-1-1 0,3 2 0,2 2 0,5 5 0,-5-15 0,4 4 0,4 2 0,1 2 0,-1 2 0,-4-6 0,1 4 0,1-1 0,-2-8 0,6 5 0,-2-9 0,-1-4 0,2 1 0,2 6 0,4 11 0,-3-5 0,4 11 0,-2-8 0,2 1 0,-4-9 0,0-3 0,3 5 0,5 14 0,0-10 0,6 6 0,5 0 0,2-6 0,1 6 1638,-2 3 0,2-2-1352,5-17 0,2-10 0,2 11-286,0 25 0,2-1 0,0 0 0,0-11 0,3-2 0,5 5 0,10-2 0,6 4 0,-3 1 0,-9 3 0,-1 1 0,7 0 0,25-16 0,10 0 0,-7 15 0,7-5 0,0 2 0,-1 3 0,-6 22 0,3-10 0,1 0 0,8-3 0,-13 8 0,-1 1 1160,4-4-1160,-19 19 944,4-1 1,1 0-945,-4 3 3276,17-10-2870,-46 31 136,-11 14-542,-13 0 0,9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5T12:26:59.2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24575,'66'0'0,"3"0"0,10 0 0,18 0 0,-9 0 0,-18 0 0,2 0 0,11 0 0,15 0 0,-1 0 0,-21 0 0,15 0 0,-7 0 0,-12 0 0,-50 0 0,2 19 0,-27 5 0,-10 18 0,-22 30 0,-8 15 0,16-25 0,2 1 0,-2 1 0,-3-1 0,-1 1 0,2-2 0,-6 25 0,8-15 0,13-31 0,1-7 0,5 16 0,-3-13 0,9 50 0,-4-50 0,16 38 0,-3-60 0,8 11 0,-5-21 0,-4 0 0,-1-5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3E34-1420-6A45-A805-8940DF77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C5F4E-CFE6-6540-9542-EFA679BF4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3480-0BAE-5345-AB3A-A0D71F0C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C9B4-8A52-E14E-BC20-21A6958E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2ADF-04FA-2F4C-8A25-E627CCD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935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2847-B2A9-804D-8AD6-B5F987B1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49C06-5C24-9B4E-8703-B5051151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961B-E0B1-D94E-BD99-07308A92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3ABA-C99D-D946-A5DD-ED30DE5F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6541-F4F2-3341-B82C-BF9CFD4C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748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7319F-80BF-9145-A0AE-2A25B24AF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94D16-E778-5642-A854-ADC39D42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8069-8A34-3D4A-9AD8-3D60845A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4742-8AE7-B44B-A41B-185489B7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CD9C-85B6-5E47-A19E-E0488B2C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9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422F-B5BA-A54E-BFC9-45A8260D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E05F-6CE9-BB4A-AC56-4AB0E01B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6F0A-C4CF-8549-AD66-E5F7040C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0540-ACD7-B24E-B218-51C851F9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432F-BE64-0945-8B76-218D9269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24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BAA2-A898-4943-B1A9-612A8ED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F5E-F345-6242-9749-E5B34720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B0B0-8F51-EB46-9153-402D9B7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9494-9038-4A47-8E68-63D40735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9217-5B1A-454A-84CC-2D18FEA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53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6F1B-6A62-5942-9D5C-EA9D24E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CF0A-7C50-8941-933E-6EE9E273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386F3-D70C-D747-842B-7255F426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9D4D-6252-E947-9A06-199B4EE3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FA3C-78F2-1A4E-AEA0-0CDB8D53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A0A0-6EC2-684D-A152-A0C7321D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06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CCB6-3320-DF47-BE9F-6149705B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BEA7-1917-5A4B-B617-1A9A3AD3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D11D2-73A5-7849-AF65-5B359A2D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3640-B819-E446-B004-9804795D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D96E1-E2B9-DA4F-8744-8F765105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8723F-81ED-0B41-A89D-B886BF94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81BDE-0767-404B-9640-53554742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B2F55-E1F1-9D49-B2CB-506357CE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867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2019-16B5-6040-8B03-1C1F734B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D227-E723-D444-B9A3-95EBB97D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8D597-7326-6F40-BE8E-E5CD8543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18D8C-DC81-AF47-B4B0-03FAE9DC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5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E9C14-4C0C-DA4D-BD4D-04D85EB1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D631B-7B3A-CC4C-99B7-F6BBE88B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1E67-72DE-0045-B41C-8F38C3FB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8360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CDE-B364-0A4E-8814-FE99FC04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2998-2ECF-0848-86D1-42C89AC6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E56ED-8D5C-774C-80C7-E7588407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E08-2066-C242-987C-DDCDF6D8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76A89-0780-1E41-800E-DD3A47F2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9748B-A1EB-2A4F-8092-58A937F3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607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30F-B28F-3240-A59B-9179EEA8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B1994-4970-7D49-8F79-6981AB48E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66897-5927-134B-86FD-2C6F8011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BA6E5-6C3F-E94D-B68D-18461AFD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F47C-FC47-2E4D-8847-69561A42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735CF-8073-4A4D-A8E9-6597E2F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392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F4B61-11B1-714F-8B52-F2EB5C82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6014-48A2-E64D-9A7B-231AA8F8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6D29-D02B-FC4A-8EA9-3C3D0467D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F152-0A52-A146-9B5E-026797425A83}" type="datetimeFigureOut">
              <a:rPr lang="en-TR" smtClean="0"/>
              <a:t>5.07.2021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3DBB-4F31-F949-97FE-113824E5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C4D7-CD4F-C04D-B82A-0DFCF0183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F067-52CB-DE43-B98A-4765802B762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95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4B12B3-8EEE-1F4C-A3D1-5E7CF99D6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TR" sz="6600" dirty="0"/>
              <a:t>NoSQL Databases</a:t>
            </a:r>
          </a:p>
          <a:p>
            <a:r>
              <a:rPr lang="en-TR" sz="6600" dirty="0"/>
              <a:t>Non-Relational Databases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5480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62F5-1FAC-DE45-A76F-B533A8DC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Basic / Intermediate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1159-C2DE-2847-BD79-4FC9D793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Basics</a:t>
            </a:r>
          </a:p>
          <a:p>
            <a:pPr lvl="1"/>
            <a:r>
              <a:rPr lang="en-TR" dirty="0"/>
              <a:t>Select, From , Where, </a:t>
            </a:r>
          </a:p>
          <a:p>
            <a:pPr lvl="1"/>
            <a:r>
              <a:rPr lang="en-TR" dirty="0"/>
              <a:t>Limit, Order by, Asc, Desc ,</a:t>
            </a:r>
          </a:p>
          <a:p>
            <a:pPr lvl="1"/>
            <a:r>
              <a:rPr lang="en-TR" dirty="0"/>
              <a:t>Like, In, Between And, Or</a:t>
            </a:r>
          </a:p>
          <a:p>
            <a:r>
              <a:rPr lang="en-TR" dirty="0"/>
              <a:t>Intermediate</a:t>
            </a:r>
          </a:p>
          <a:p>
            <a:pPr lvl="1"/>
            <a:r>
              <a:rPr lang="en-TR" dirty="0"/>
              <a:t>Aggragate Functions (Count, Sum, Avg, Min, Max)</a:t>
            </a:r>
          </a:p>
          <a:p>
            <a:pPr lvl="1"/>
            <a:r>
              <a:rPr lang="en-TR" dirty="0"/>
              <a:t>Group By ,Having</a:t>
            </a:r>
          </a:p>
          <a:p>
            <a:pPr lvl="1"/>
            <a:r>
              <a:rPr lang="en-TR" dirty="0"/>
              <a:t>Case When Then Else</a:t>
            </a:r>
          </a:p>
          <a:p>
            <a:pPr lvl="1"/>
            <a:r>
              <a:rPr lang="en-TR" dirty="0"/>
              <a:t>Joins ( Inner, Outer, L</a:t>
            </a:r>
            <a:r>
              <a:rPr lang="en-US" dirty="0"/>
              <a:t>e</a:t>
            </a:r>
            <a:r>
              <a:rPr lang="en-TR" dirty="0"/>
              <a:t>ft ,Right)</a:t>
            </a:r>
          </a:p>
          <a:p>
            <a:pPr lvl="1"/>
            <a:r>
              <a:rPr lang="en-TR" dirty="0"/>
              <a:t>Union</a:t>
            </a:r>
          </a:p>
          <a:p>
            <a:pPr lvl="1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371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C7F1-5494-8741-907D-AB9FA8D5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Advanced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8654-8FD5-F04D-953E-F8C1B47D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Change Column Type</a:t>
            </a:r>
          </a:p>
          <a:p>
            <a:r>
              <a:rPr lang="en-TR" dirty="0"/>
              <a:t>String Operations ( Left ,Right , Length , Trim , Position, StrPos ,SubStr, Concat, Upper, Lower)</a:t>
            </a:r>
          </a:p>
          <a:p>
            <a:r>
              <a:rPr lang="en-TR" dirty="0"/>
              <a:t>Extract, Date_Trunc</a:t>
            </a:r>
          </a:p>
          <a:p>
            <a:r>
              <a:rPr lang="en-TR" dirty="0"/>
              <a:t>Coalesce (replace null values)</a:t>
            </a:r>
          </a:p>
          <a:p>
            <a:r>
              <a:rPr lang="en-TR" dirty="0"/>
              <a:t>Subqueries</a:t>
            </a:r>
          </a:p>
          <a:p>
            <a:pPr lvl="1"/>
            <a:r>
              <a:rPr lang="en-TR" dirty="0"/>
              <a:t>Conditions</a:t>
            </a:r>
          </a:p>
          <a:p>
            <a:r>
              <a:rPr lang="en-TR" dirty="0"/>
              <a:t>Window Functions</a:t>
            </a:r>
          </a:p>
          <a:p>
            <a:pPr lvl="1"/>
            <a:r>
              <a:rPr lang="en-TR" dirty="0"/>
              <a:t>Row_number, R</a:t>
            </a:r>
            <a:r>
              <a:rPr lang="en-US" dirty="0"/>
              <a:t>a</a:t>
            </a:r>
            <a:r>
              <a:rPr lang="en-TR" dirty="0"/>
              <a:t>nk,D</a:t>
            </a:r>
            <a:r>
              <a:rPr lang="en-US" dirty="0"/>
              <a:t>e</a:t>
            </a:r>
            <a:r>
              <a:rPr lang="en-TR" dirty="0"/>
              <a:t>nse_Rank, N</a:t>
            </a:r>
            <a:r>
              <a:rPr lang="en-US" dirty="0"/>
              <a:t>t</a:t>
            </a:r>
            <a:r>
              <a:rPr lang="en-TR" dirty="0"/>
              <a:t>itle</a:t>
            </a:r>
          </a:p>
          <a:p>
            <a:pPr lvl="1"/>
            <a:r>
              <a:rPr lang="en-TR" dirty="0"/>
              <a:t>Lag, Lead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7921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SQL Tutorial: Types of NoSQL Databases, What is &amp;amp; Example">
            <a:extLst>
              <a:ext uri="{FF2B5EF4-FFF2-40B4-BE49-F238E27FC236}">
                <a16:creationId xmlns:a16="http://schemas.microsoft.com/office/drawing/2014/main" id="{2F901B44-E2D7-8541-B941-9526EBA5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319233"/>
            <a:ext cx="11558588" cy="370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8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2165A-FB7A-614D-B973-E75DA5991545}"/>
              </a:ext>
            </a:extLst>
          </p:cNvPr>
          <p:cNvSpPr txBox="1"/>
          <p:nvPr/>
        </p:nvSpPr>
        <p:spPr>
          <a:xfrm>
            <a:off x="1508166" y="5605153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Vertical Scaling</a:t>
            </a:r>
          </a:p>
          <a:p>
            <a:r>
              <a:rPr lang="en-TR" dirty="0"/>
              <a:t>(Scale up, 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22D5A-ED12-4147-B6E6-0134A51C6C42}"/>
              </a:ext>
            </a:extLst>
          </p:cNvPr>
          <p:cNvSpPr/>
          <p:nvPr/>
        </p:nvSpPr>
        <p:spPr>
          <a:xfrm>
            <a:off x="1436825" y="4156364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0EA41-D523-E340-9C7F-73D910EFC417}"/>
              </a:ext>
            </a:extLst>
          </p:cNvPr>
          <p:cNvSpPr/>
          <p:nvPr/>
        </p:nvSpPr>
        <p:spPr>
          <a:xfrm>
            <a:off x="1436825" y="3170712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55180-1BB2-BC48-870A-A33EFA4ECA4F}"/>
              </a:ext>
            </a:extLst>
          </p:cNvPr>
          <p:cNvSpPr/>
          <p:nvPr/>
        </p:nvSpPr>
        <p:spPr>
          <a:xfrm>
            <a:off x="1436825" y="2208810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B6CC8-94DA-7645-BBFF-26D8588970B4}"/>
              </a:ext>
            </a:extLst>
          </p:cNvPr>
          <p:cNvSpPr/>
          <p:nvPr/>
        </p:nvSpPr>
        <p:spPr>
          <a:xfrm>
            <a:off x="1436825" y="1223158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048BF-7957-E646-9B11-C6BD2904BFF4}"/>
              </a:ext>
            </a:extLst>
          </p:cNvPr>
          <p:cNvSpPr txBox="1"/>
          <p:nvPr/>
        </p:nvSpPr>
        <p:spPr>
          <a:xfrm>
            <a:off x="1292258" y="6345289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SQL Database Problemi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4844-61EF-F943-9024-15AFFEAF2AA8}"/>
              </a:ext>
            </a:extLst>
          </p:cNvPr>
          <p:cNvSpPr/>
          <p:nvPr/>
        </p:nvSpPr>
        <p:spPr>
          <a:xfrm>
            <a:off x="7920885" y="4156364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316E7-CE17-BC45-B6E2-68CA7BC2113D}"/>
              </a:ext>
            </a:extLst>
          </p:cNvPr>
          <p:cNvSpPr/>
          <p:nvPr/>
        </p:nvSpPr>
        <p:spPr>
          <a:xfrm>
            <a:off x="10082239" y="4160229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BA672-4E66-1644-969F-9AE1DB6F9CD8}"/>
              </a:ext>
            </a:extLst>
          </p:cNvPr>
          <p:cNvSpPr/>
          <p:nvPr/>
        </p:nvSpPr>
        <p:spPr>
          <a:xfrm>
            <a:off x="5759532" y="4156364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Bina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A2060-78B0-4549-9FAB-D012A372C030}"/>
              </a:ext>
            </a:extLst>
          </p:cNvPr>
          <p:cNvSpPr txBox="1"/>
          <p:nvPr/>
        </p:nvSpPr>
        <p:spPr>
          <a:xfrm>
            <a:off x="6761335" y="5365252"/>
            <a:ext cx="4630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Horizontal Scaling</a:t>
            </a:r>
          </a:p>
          <a:p>
            <a:r>
              <a:rPr lang="en-TR" dirty="0"/>
              <a:t>( Scale Out)</a:t>
            </a:r>
          </a:p>
          <a:p>
            <a:endParaRPr lang="en-TR" dirty="0"/>
          </a:p>
          <a:p>
            <a:r>
              <a:rPr lang="en-TR" dirty="0">
                <a:solidFill>
                  <a:srgbClr val="FF0000"/>
                </a:solidFill>
              </a:rPr>
              <a:t>No-SQL Database lerin en avantajlı olduğu konu</a:t>
            </a:r>
          </a:p>
        </p:txBody>
      </p:sp>
    </p:spTree>
    <p:extLst>
      <p:ext uri="{BB962C8B-B14F-4D97-AF65-F5344CB8AC3E}">
        <p14:creationId xmlns:p14="http://schemas.microsoft.com/office/powerpoint/2010/main" val="179177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B4D046-6B72-5449-B86E-45D055E09B7A}"/>
              </a:ext>
            </a:extLst>
          </p:cNvPr>
          <p:cNvSpPr/>
          <p:nvPr/>
        </p:nvSpPr>
        <p:spPr>
          <a:xfrm>
            <a:off x="600077" y="2654136"/>
            <a:ext cx="11000374" cy="38119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8DC68-A9B3-AD4A-BD0E-82018CF3420D}"/>
              </a:ext>
            </a:extLst>
          </p:cNvPr>
          <p:cNvSpPr/>
          <p:nvPr/>
        </p:nvSpPr>
        <p:spPr>
          <a:xfrm>
            <a:off x="6106019" y="3013365"/>
            <a:ext cx="10212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ürünad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AD043-981F-AC4A-B67E-9F46F8301224}"/>
              </a:ext>
            </a:extLst>
          </p:cNvPr>
          <p:cNvSpPr/>
          <p:nvPr/>
        </p:nvSpPr>
        <p:spPr>
          <a:xfrm>
            <a:off x="7127296" y="3013365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Tipi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63978-F10F-CF48-A760-9661EEEE3B2C}"/>
              </a:ext>
            </a:extLst>
          </p:cNvPr>
          <p:cNvSpPr/>
          <p:nvPr/>
        </p:nvSpPr>
        <p:spPr>
          <a:xfrm>
            <a:off x="7946693" y="3013364"/>
            <a:ext cx="819397" cy="415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48D7E-062E-F545-8F10-99EEE4A42E2F}"/>
              </a:ext>
            </a:extLst>
          </p:cNvPr>
          <p:cNvSpPr/>
          <p:nvPr/>
        </p:nvSpPr>
        <p:spPr>
          <a:xfrm>
            <a:off x="8766090" y="3013363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stok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EC6F2-D071-5B44-8AE2-408922AE6F8B}"/>
              </a:ext>
            </a:extLst>
          </p:cNvPr>
          <p:cNvSpPr/>
          <p:nvPr/>
        </p:nvSpPr>
        <p:spPr>
          <a:xfrm>
            <a:off x="5286622" y="3013362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7D0B-5283-3243-9EA6-E0793D75321F}"/>
              </a:ext>
            </a:extLst>
          </p:cNvPr>
          <p:cNvSpPr txBox="1"/>
          <p:nvPr/>
        </p:nvSpPr>
        <p:spPr>
          <a:xfrm>
            <a:off x="987757" y="949097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Row Based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59112-051E-E74B-A24F-7329586B98EF}"/>
              </a:ext>
            </a:extLst>
          </p:cNvPr>
          <p:cNvSpPr/>
          <p:nvPr/>
        </p:nvSpPr>
        <p:spPr>
          <a:xfrm>
            <a:off x="1807154" y="3013368"/>
            <a:ext cx="10212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ürünad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EDC59-CA98-C84C-9FDB-D964DB137466}"/>
              </a:ext>
            </a:extLst>
          </p:cNvPr>
          <p:cNvSpPr/>
          <p:nvPr/>
        </p:nvSpPr>
        <p:spPr>
          <a:xfrm>
            <a:off x="2828431" y="3013368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Tipi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54C189-7033-3C4D-9222-6C992EE4D730}"/>
              </a:ext>
            </a:extLst>
          </p:cNvPr>
          <p:cNvSpPr/>
          <p:nvPr/>
        </p:nvSpPr>
        <p:spPr>
          <a:xfrm>
            <a:off x="3647828" y="3013367"/>
            <a:ext cx="819397" cy="415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fiyat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C4008-2458-5144-AAD7-94710833B9BB}"/>
              </a:ext>
            </a:extLst>
          </p:cNvPr>
          <p:cNvSpPr/>
          <p:nvPr/>
        </p:nvSpPr>
        <p:spPr>
          <a:xfrm>
            <a:off x="4467225" y="3013366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stok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6EFEF-EBE3-0B4A-B2F2-698F9866C120}"/>
              </a:ext>
            </a:extLst>
          </p:cNvPr>
          <p:cNvSpPr/>
          <p:nvPr/>
        </p:nvSpPr>
        <p:spPr>
          <a:xfrm>
            <a:off x="987757" y="3013365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74825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B4D046-6B72-5449-B86E-45D055E09B7A}"/>
              </a:ext>
            </a:extLst>
          </p:cNvPr>
          <p:cNvSpPr/>
          <p:nvPr/>
        </p:nvSpPr>
        <p:spPr>
          <a:xfrm>
            <a:off x="600077" y="2654136"/>
            <a:ext cx="11000374" cy="38119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8DC68-A9B3-AD4A-BD0E-82018CF3420D}"/>
              </a:ext>
            </a:extLst>
          </p:cNvPr>
          <p:cNvSpPr/>
          <p:nvPr/>
        </p:nvSpPr>
        <p:spPr>
          <a:xfrm>
            <a:off x="2615725" y="3013363"/>
            <a:ext cx="1021278" cy="415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ürünad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AD043-981F-AC4A-B67E-9F46F8301224}"/>
              </a:ext>
            </a:extLst>
          </p:cNvPr>
          <p:cNvSpPr/>
          <p:nvPr/>
        </p:nvSpPr>
        <p:spPr>
          <a:xfrm>
            <a:off x="4680667" y="3013362"/>
            <a:ext cx="819397" cy="415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Tipi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63978-F10F-CF48-A760-9661EEEE3B2C}"/>
              </a:ext>
            </a:extLst>
          </p:cNvPr>
          <p:cNvSpPr/>
          <p:nvPr/>
        </p:nvSpPr>
        <p:spPr>
          <a:xfrm>
            <a:off x="6374774" y="3013358"/>
            <a:ext cx="819397" cy="415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48D7E-062E-F545-8F10-99EEE4A42E2F}"/>
              </a:ext>
            </a:extLst>
          </p:cNvPr>
          <p:cNvSpPr/>
          <p:nvPr/>
        </p:nvSpPr>
        <p:spPr>
          <a:xfrm>
            <a:off x="8048654" y="3013359"/>
            <a:ext cx="819397" cy="415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stok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EC6F2-D071-5B44-8AE2-408922AE6F8B}"/>
              </a:ext>
            </a:extLst>
          </p:cNvPr>
          <p:cNvSpPr/>
          <p:nvPr/>
        </p:nvSpPr>
        <p:spPr>
          <a:xfrm>
            <a:off x="987757" y="3013363"/>
            <a:ext cx="819397" cy="415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7D0B-5283-3243-9EA6-E0793D75321F}"/>
              </a:ext>
            </a:extLst>
          </p:cNvPr>
          <p:cNvSpPr txBox="1"/>
          <p:nvPr/>
        </p:nvSpPr>
        <p:spPr>
          <a:xfrm>
            <a:off x="987757" y="949097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Column Based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59112-051E-E74B-A24F-7329586B98EF}"/>
              </a:ext>
            </a:extLst>
          </p:cNvPr>
          <p:cNvSpPr/>
          <p:nvPr/>
        </p:nvSpPr>
        <p:spPr>
          <a:xfrm>
            <a:off x="3648196" y="3013362"/>
            <a:ext cx="1021278" cy="415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ürünad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EDC59-CA98-C84C-9FDB-D964DB137466}"/>
              </a:ext>
            </a:extLst>
          </p:cNvPr>
          <p:cNvSpPr/>
          <p:nvPr/>
        </p:nvSpPr>
        <p:spPr>
          <a:xfrm>
            <a:off x="5488871" y="3013358"/>
            <a:ext cx="819397" cy="4156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Tipi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54C189-7033-3C4D-9222-6C992EE4D730}"/>
              </a:ext>
            </a:extLst>
          </p:cNvPr>
          <p:cNvSpPr/>
          <p:nvPr/>
        </p:nvSpPr>
        <p:spPr>
          <a:xfrm>
            <a:off x="7209028" y="3013360"/>
            <a:ext cx="819397" cy="4156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fiyat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C4008-2458-5144-AAD7-94710833B9BB}"/>
              </a:ext>
            </a:extLst>
          </p:cNvPr>
          <p:cNvSpPr/>
          <p:nvPr/>
        </p:nvSpPr>
        <p:spPr>
          <a:xfrm>
            <a:off x="8868051" y="3013357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stok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6EFEF-EBE3-0B4A-B2F2-698F9866C120}"/>
              </a:ext>
            </a:extLst>
          </p:cNvPr>
          <p:cNvSpPr/>
          <p:nvPr/>
        </p:nvSpPr>
        <p:spPr>
          <a:xfrm>
            <a:off x="1785135" y="3013363"/>
            <a:ext cx="819397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9811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7A34AA-443C-C24E-8032-88DAC1F0DE6C}"/>
              </a:ext>
            </a:extLst>
          </p:cNvPr>
          <p:cNvSpPr/>
          <p:nvPr/>
        </p:nvSpPr>
        <p:spPr>
          <a:xfrm>
            <a:off x="242888" y="1843088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abc1231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49CAF-9D08-B34B-9BD7-1BDC44CFC160}"/>
              </a:ext>
            </a:extLst>
          </p:cNvPr>
          <p:cNvSpPr/>
          <p:nvPr/>
        </p:nvSpPr>
        <p:spPr>
          <a:xfrm>
            <a:off x="1828800" y="1843088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6D1E4-66E5-EB4C-92FD-719362E90E3C}"/>
              </a:ext>
            </a:extLst>
          </p:cNvPr>
          <p:cNvSpPr/>
          <p:nvPr/>
        </p:nvSpPr>
        <p:spPr>
          <a:xfrm>
            <a:off x="242888" y="2514600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abc324234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B3289-48FC-6741-BF1F-9A6468F8F4C6}"/>
              </a:ext>
            </a:extLst>
          </p:cNvPr>
          <p:cNvSpPr/>
          <p:nvPr/>
        </p:nvSpPr>
        <p:spPr>
          <a:xfrm>
            <a:off x="1828800" y="2514600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Demirelli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5644F-D38E-8641-835F-73CF90909908}"/>
              </a:ext>
            </a:extLst>
          </p:cNvPr>
          <p:cNvSpPr/>
          <p:nvPr/>
        </p:nvSpPr>
        <p:spPr>
          <a:xfrm>
            <a:off x="242888" y="3186112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def324234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CF955-E796-B448-9780-5850927A64AF}"/>
              </a:ext>
            </a:extLst>
          </p:cNvPr>
          <p:cNvSpPr/>
          <p:nvPr/>
        </p:nvSpPr>
        <p:spPr>
          <a:xfrm>
            <a:off x="1828800" y="3186112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Öğretim Görevlisi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95D6D-18D8-064F-8896-D12A6EB2315E}"/>
              </a:ext>
            </a:extLst>
          </p:cNvPr>
          <p:cNvSpPr txBox="1"/>
          <p:nvPr/>
        </p:nvSpPr>
        <p:spPr>
          <a:xfrm>
            <a:off x="771525" y="1200150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F4A4B-3E5D-4C49-8A2C-9FD22E7A4FB1}"/>
              </a:ext>
            </a:extLst>
          </p:cNvPr>
          <p:cNvSpPr txBox="1"/>
          <p:nvPr/>
        </p:nvSpPr>
        <p:spPr>
          <a:xfrm>
            <a:off x="2243137" y="12001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AA11-4871-CE41-B9D0-DC2E0EB34EA5}"/>
              </a:ext>
            </a:extLst>
          </p:cNvPr>
          <p:cNvSpPr/>
          <p:nvPr/>
        </p:nvSpPr>
        <p:spPr>
          <a:xfrm>
            <a:off x="3926068" y="1843089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mongo12313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265BF-9568-6845-A0C9-B6D3F479DEEF}"/>
              </a:ext>
            </a:extLst>
          </p:cNvPr>
          <p:cNvSpPr/>
          <p:nvPr/>
        </p:nvSpPr>
        <p:spPr>
          <a:xfrm>
            <a:off x="5511979" y="1843088"/>
            <a:ext cx="2219325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  <a:p>
            <a:pPr algn="ctr"/>
            <a:r>
              <a:rPr lang="en-TR" dirty="0"/>
              <a:t>Demirelli</a:t>
            </a:r>
          </a:p>
          <a:p>
            <a:pPr algn="ctr"/>
            <a:r>
              <a:rPr lang="en-TR" dirty="0"/>
              <a:t>Öğretim Görevlsisi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8CFF2-BDF6-9747-8268-26B464112DD9}"/>
              </a:ext>
            </a:extLst>
          </p:cNvPr>
          <p:cNvSpPr txBox="1"/>
          <p:nvPr/>
        </p:nvSpPr>
        <p:spPr>
          <a:xfrm>
            <a:off x="4767800" y="228600"/>
            <a:ext cx="18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Document B</a:t>
            </a:r>
            <a:r>
              <a:rPr lang="en-US" dirty="0"/>
              <a:t>a</a:t>
            </a:r>
            <a:r>
              <a:rPr lang="en-TR" dirty="0"/>
              <a:t>sed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63581-6A70-0C46-8AA5-24846818F083}"/>
              </a:ext>
            </a:extLst>
          </p:cNvPr>
          <p:cNvSpPr txBox="1"/>
          <p:nvPr/>
        </p:nvSpPr>
        <p:spPr>
          <a:xfrm>
            <a:off x="1128713" y="228600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Key-Valu 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827AF2-2093-0149-973F-30EF78AD4B84}"/>
              </a:ext>
            </a:extLst>
          </p:cNvPr>
          <p:cNvSpPr/>
          <p:nvPr/>
        </p:nvSpPr>
        <p:spPr>
          <a:xfrm>
            <a:off x="242888" y="3871911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abc1231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3852D-4D8A-074E-AD78-3EBFB49771A3}"/>
              </a:ext>
            </a:extLst>
          </p:cNvPr>
          <p:cNvSpPr/>
          <p:nvPr/>
        </p:nvSpPr>
        <p:spPr>
          <a:xfrm>
            <a:off x="1828800" y="3871911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Mehmet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6DD20-2E38-B848-A622-2040ACA3B9B9}"/>
              </a:ext>
            </a:extLst>
          </p:cNvPr>
          <p:cNvSpPr/>
          <p:nvPr/>
        </p:nvSpPr>
        <p:spPr>
          <a:xfrm>
            <a:off x="242888" y="4543423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abc324234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9386A-2E3C-FA4D-97B2-E634A157E253}"/>
              </a:ext>
            </a:extLst>
          </p:cNvPr>
          <p:cNvSpPr/>
          <p:nvPr/>
        </p:nvSpPr>
        <p:spPr>
          <a:xfrm>
            <a:off x="1828800" y="4543423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Alioğlu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5AC8A-9F64-DF4D-82F8-D2AE83CC62C8}"/>
              </a:ext>
            </a:extLst>
          </p:cNvPr>
          <p:cNvSpPr/>
          <p:nvPr/>
        </p:nvSpPr>
        <p:spPr>
          <a:xfrm>
            <a:off x="242888" y="5214935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def324234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968FED-ECC0-0146-919A-E28E13F2B71E}"/>
              </a:ext>
            </a:extLst>
          </p:cNvPr>
          <p:cNvSpPr/>
          <p:nvPr/>
        </p:nvSpPr>
        <p:spPr>
          <a:xfrm>
            <a:off x="1828800" y="5214935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DD1622-D59E-9740-BC9C-B4FDD003D9FB}"/>
              </a:ext>
            </a:extLst>
          </p:cNvPr>
          <p:cNvSpPr/>
          <p:nvPr/>
        </p:nvSpPr>
        <p:spPr>
          <a:xfrm>
            <a:off x="3926068" y="3759759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mongo12312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D8B655-A8ED-7349-B322-D8268BD1566D}"/>
              </a:ext>
            </a:extLst>
          </p:cNvPr>
          <p:cNvSpPr/>
          <p:nvPr/>
        </p:nvSpPr>
        <p:spPr>
          <a:xfrm>
            <a:off x="5511979" y="3759758"/>
            <a:ext cx="2219325" cy="17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Mehmet</a:t>
            </a:r>
          </a:p>
          <a:p>
            <a:pPr algn="ctr"/>
            <a:r>
              <a:rPr lang="en-TR" dirty="0"/>
              <a:t>Alioğlu</a:t>
            </a:r>
          </a:p>
          <a:p>
            <a:pPr algn="ctr"/>
            <a:r>
              <a:rPr lang="en-TR" dirty="0"/>
              <a:t>CTO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8147D-3815-D64F-A391-154540515DD0}"/>
              </a:ext>
            </a:extLst>
          </p:cNvPr>
          <p:cNvSpPr/>
          <p:nvPr/>
        </p:nvSpPr>
        <p:spPr>
          <a:xfrm>
            <a:off x="7903369" y="2178844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9B6E7E-6D02-B44D-A9EF-AA32B6D42C1F}"/>
              </a:ext>
            </a:extLst>
          </p:cNvPr>
          <p:cNvSpPr/>
          <p:nvPr/>
        </p:nvSpPr>
        <p:spPr>
          <a:xfrm>
            <a:off x="7903369" y="2850356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Mehmet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4D351-C73C-644F-ADB3-AD7497A3C8F2}"/>
              </a:ext>
            </a:extLst>
          </p:cNvPr>
          <p:cNvSpPr/>
          <p:nvPr/>
        </p:nvSpPr>
        <p:spPr>
          <a:xfrm>
            <a:off x="9489281" y="2178844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Demirelli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33FEDA-44EA-994B-895A-DE78B213B117}"/>
              </a:ext>
            </a:extLst>
          </p:cNvPr>
          <p:cNvSpPr/>
          <p:nvPr/>
        </p:nvSpPr>
        <p:spPr>
          <a:xfrm>
            <a:off x="9489281" y="2850356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Alioğlu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02211-CF99-2548-9480-3657954CC1C9}"/>
              </a:ext>
            </a:extLst>
          </p:cNvPr>
          <p:cNvSpPr/>
          <p:nvPr/>
        </p:nvSpPr>
        <p:spPr>
          <a:xfrm>
            <a:off x="10768012" y="2164556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Öğretim Görevlisi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E3FD92-EBD9-EE41-81F0-844158EFC92A}"/>
              </a:ext>
            </a:extLst>
          </p:cNvPr>
          <p:cNvSpPr/>
          <p:nvPr/>
        </p:nvSpPr>
        <p:spPr>
          <a:xfrm>
            <a:off x="10768012" y="2836068"/>
            <a:ext cx="1585912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2E2DCC-D5DE-954C-9731-BD1DC3854240}"/>
              </a:ext>
            </a:extLst>
          </p:cNvPr>
          <p:cNvSpPr/>
          <p:nvPr/>
        </p:nvSpPr>
        <p:spPr>
          <a:xfrm>
            <a:off x="7903369" y="1507332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cassandra231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ECEDF-D9E2-E544-9CA6-A6F7A2D7EC9F}"/>
              </a:ext>
            </a:extLst>
          </p:cNvPr>
          <p:cNvSpPr/>
          <p:nvPr/>
        </p:nvSpPr>
        <p:spPr>
          <a:xfrm>
            <a:off x="9489281" y="1514476"/>
            <a:ext cx="1585912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cassandra233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650652-8D4B-AB41-9136-DCACE62024D8}"/>
              </a:ext>
            </a:extLst>
          </p:cNvPr>
          <p:cNvSpPr txBox="1"/>
          <p:nvPr/>
        </p:nvSpPr>
        <p:spPr>
          <a:xfrm>
            <a:off x="8291408" y="228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Column B</a:t>
            </a:r>
            <a:r>
              <a:rPr lang="en-US" dirty="0"/>
              <a:t>a</a:t>
            </a:r>
            <a:r>
              <a:rPr lang="en-TR" dirty="0"/>
              <a:t>sed </a:t>
            </a:r>
          </a:p>
        </p:txBody>
      </p:sp>
    </p:spTree>
    <p:extLst>
      <p:ext uri="{BB962C8B-B14F-4D97-AF65-F5344CB8AC3E}">
        <p14:creationId xmlns:p14="http://schemas.microsoft.com/office/powerpoint/2010/main" val="340707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CC4844-61EF-F943-9024-15AFFEAF2AA8}"/>
              </a:ext>
            </a:extLst>
          </p:cNvPr>
          <p:cNvSpPr/>
          <p:nvPr/>
        </p:nvSpPr>
        <p:spPr>
          <a:xfrm>
            <a:off x="9359983" y="2833572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NoSQL DB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316E7-CE17-BC45-B6E2-68CA7BC2113D}"/>
              </a:ext>
            </a:extLst>
          </p:cNvPr>
          <p:cNvSpPr/>
          <p:nvPr/>
        </p:nvSpPr>
        <p:spPr>
          <a:xfrm>
            <a:off x="9359983" y="3936873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NoSQL DB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BA672-4E66-1644-969F-9AE1DB6F9CD8}"/>
              </a:ext>
            </a:extLst>
          </p:cNvPr>
          <p:cNvSpPr/>
          <p:nvPr/>
        </p:nvSpPr>
        <p:spPr>
          <a:xfrm>
            <a:off x="9359983" y="1730271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NoSQL DB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BB52F-34CD-B945-A528-F2DE3F8E3648}"/>
              </a:ext>
            </a:extLst>
          </p:cNvPr>
          <p:cNvSpPr/>
          <p:nvPr/>
        </p:nvSpPr>
        <p:spPr>
          <a:xfrm>
            <a:off x="1811518" y="442914"/>
            <a:ext cx="849549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226C2-0A4C-AF4F-A38D-D09835BD65D1}"/>
              </a:ext>
            </a:extLst>
          </p:cNvPr>
          <p:cNvSpPr/>
          <p:nvPr/>
        </p:nvSpPr>
        <p:spPr>
          <a:xfrm>
            <a:off x="3397428" y="442914"/>
            <a:ext cx="1188859" cy="145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  <a:p>
            <a:pPr algn="ctr"/>
            <a:r>
              <a:rPr lang="en-TR" dirty="0"/>
              <a:t>Demirelli</a:t>
            </a:r>
          </a:p>
          <a:p>
            <a:pPr algn="ctr"/>
            <a:r>
              <a:rPr lang="en-TR" dirty="0"/>
              <a:t>Öğretim Görevlsisi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68715-E243-954B-96DE-DEB90754BEF4}"/>
              </a:ext>
            </a:extLst>
          </p:cNvPr>
          <p:cNvSpPr/>
          <p:nvPr/>
        </p:nvSpPr>
        <p:spPr>
          <a:xfrm>
            <a:off x="1811518" y="2359584"/>
            <a:ext cx="849549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50CF4-953A-DF41-BC14-712BACCC6B57}"/>
              </a:ext>
            </a:extLst>
          </p:cNvPr>
          <p:cNvSpPr/>
          <p:nvPr/>
        </p:nvSpPr>
        <p:spPr>
          <a:xfrm>
            <a:off x="3397429" y="2359583"/>
            <a:ext cx="1188859" cy="145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Mehmet</a:t>
            </a:r>
          </a:p>
          <a:p>
            <a:pPr algn="ctr"/>
            <a:r>
              <a:rPr lang="en-TR" dirty="0"/>
              <a:t>Alioğlu</a:t>
            </a:r>
          </a:p>
          <a:p>
            <a:pPr algn="ctr"/>
            <a:r>
              <a:rPr lang="en-TR" dirty="0"/>
              <a:t>CTO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B7F71-A686-0F4A-8AC3-E885EC18B24F}"/>
              </a:ext>
            </a:extLst>
          </p:cNvPr>
          <p:cNvSpPr/>
          <p:nvPr/>
        </p:nvSpPr>
        <p:spPr>
          <a:xfrm>
            <a:off x="2661067" y="442914"/>
            <a:ext cx="792955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34.3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3207D-F941-1F49-853F-FFE7E1C2D8B2}"/>
              </a:ext>
            </a:extLst>
          </p:cNvPr>
          <p:cNvSpPr/>
          <p:nvPr/>
        </p:nvSpPr>
        <p:spPr>
          <a:xfrm>
            <a:off x="2632771" y="2359583"/>
            <a:ext cx="792955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55.8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83467-9455-F94F-A3CB-8400301F5AF3}"/>
              </a:ext>
            </a:extLst>
          </p:cNvPr>
          <p:cNvSpPr txBox="1"/>
          <p:nvPr/>
        </p:nvSpPr>
        <p:spPr>
          <a:xfrm>
            <a:off x="8058150" y="185376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0-25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DECFC-889C-BE4E-8B8E-23E7E4305408}"/>
              </a:ext>
            </a:extLst>
          </p:cNvPr>
          <p:cNvSpPr txBox="1"/>
          <p:nvPr/>
        </p:nvSpPr>
        <p:spPr>
          <a:xfrm>
            <a:off x="7941131" y="30596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25-50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3B73E-0436-0D44-AE0F-6103A047944B}"/>
              </a:ext>
            </a:extLst>
          </p:cNvPr>
          <p:cNvSpPr txBox="1"/>
          <p:nvPr/>
        </p:nvSpPr>
        <p:spPr>
          <a:xfrm>
            <a:off x="7941130" y="42655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50-75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82E3E5-BF0C-2645-8D7B-FD9230CEAE1F}"/>
              </a:ext>
            </a:extLst>
          </p:cNvPr>
          <p:cNvSpPr/>
          <p:nvPr/>
        </p:nvSpPr>
        <p:spPr>
          <a:xfrm>
            <a:off x="9359983" y="5102144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NoSQL DB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36A5DE-A88F-A14C-BC77-18CFADD3889A}"/>
              </a:ext>
            </a:extLst>
          </p:cNvPr>
          <p:cNvSpPr txBox="1"/>
          <p:nvPr/>
        </p:nvSpPr>
        <p:spPr>
          <a:xfrm>
            <a:off x="7941130" y="528681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75-100</a:t>
            </a:r>
          </a:p>
        </p:txBody>
      </p:sp>
    </p:spTree>
    <p:extLst>
      <p:ext uri="{BB962C8B-B14F-4D97-AF65-F5344CB8AC3E}">
        <p14:creationId xmlns:p14="http://schemas.microsoft.com/office/powerpoint/2010/main" val="218919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CC4844-61EF-F943-9024-15AFFEAF2AA8}"/>
              </a:ext>
            </a:extLst>
          </p:cNvPr>
          <p:cNvSpPr/>
          <p:nvPr/>
        </p:nvSpPr>
        <p:spPr>
          <a:xfrm>
            <a:off x="2844048" y="3627340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Slave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316E7-CE17-BC45-B6E2-68CA7BC2113D}"/>
              </a:ext>
            </a:extLst>
          </p:cNvPr>
          <p:cNvSpPr/>
          <p:nvPr/>
        </p:nvSpPr>
        <p:spPr>
          <a:xfrm>
            <a:off x="6426644" y="3676896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Slave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BA672-4E66-1644-969F-9AE1DB6F9CD8}"/>
              </a:ext>
            </a:extLst>
          </p:cNvPr>
          <p:cNvSpPr/>
          <p:nvPr/>
        </p:nvSpPr>
        <p:spPr>
          <a:xfrm>
            <a:off x="4727500" y="847845"/>
            <a:ext cx="2078182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</a:t>
            </a:r>
            <a:r>
              <a:rPr lang="en-US" dirty="0"/>
              <a:t>a</a:t>
            </a:r>
            <a:r>
              <a:rPr lang="en-TR" dirty="0"/>
              <a:t>ster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BB52F-34CD-B945-A528-F2DE3F8E3648}"/>
              </a:ext>
            </a:extLst>
          </p:cNvPr>
          <p:cNvSpPr/>
          <p:nvPr/>
        </p:nvSpPr>
        <p:spPr>
          <a:xfrm>
            <a:off x="69279" y="4863933"/>
            <a:ext cx="849549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226C2-0A4C-AF4F-A38D-D09835BD65D1}"/>
              </a:ext>
            </a:extLst>
          </p:cNvPr>
          <p:cNvSpPr/>
          <p:nvPr/>
        </p:nvSpPr>
        <p:spPr>
          <a:xfrm>
            <a:off x="1655189" y="4863933"/>
            <a:ext cx="1188859" cy="145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Ahmet</a:t>
            </a:r>
          </a:p>
          <a:p>
            <a:pPr algn="ctr"/>
            <a:r>
              <a:rPr lang="en-TR" dirty="0"/>
              <a:t>Demirelli</a:t>
            </a:r>
          </a:p>
          <a:p>
            <a:pPr algn="ctr"/>
            <a:r>
              <a:rPr lang="en-TR" dirty="0"/>
              <a:t>Öğretim Görevlsisi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B7F71-A686-0F4A-8AC3-E885EC18B24F}"/>
              </a:ext>
            </a:extLst>
          </p:cNvPr>
          <p:cNvSpPr/>
          <p:nvPr/>
        </p:nvSpPr>
        <p:spPr>
          <a:xfrm>
            <a:off x="918828" y="4863933"/>
            <a:ext cx="792955" cy="548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34.3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853555-63E8-8948-AA04-6F711E66C0BB}"/>
              </a:ext>
            </a:extLst>
          </p:cNvPr>
          <p:cNvGrpSpPr/>
          <p:nvPr/>
        </p:nvGrpSpPr>
        <p:grpSpPr>
          <a:xfrm>
            <a:off x="4348462" y="477202"/>
            <a:ext cx="1221840" cy="3583800"/>
            <a:chOff x="4348462" y="477202"/>
            <a:chExt cx="1221840" cy="35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5E0316-DE9D-0542-B7D0-78DDE8CC99F9}"/>
                    </a:ext>
                  </a:extLst>
                </p14:cNvPr>
                <p14:cNvContentPartPr/>
                <p14:nvPr/>
              </p14:nvContentPartPr>
              <p14:xfrm>
                <a:off x="4431982" y="477202"/>
                <a:ext cx="1138320" cy="328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5E0316-DE9D-0542-B7D0-78DDE8CC99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95982" y="441202"/>
                  <a:ext cx="1209960" cy="33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03F8FD-BC4F-1B48-97B3-29D19FE2C260}"/>
                    </a:ext>
                  </a:extLst>
                </p14:cNvPr>
                <p14:cNvContentPartPr/>
                <p14:nvPr/>
              </p14:nvContentPartPr>
              <p14:xfrm>
                <a:off x="4348462" y="3465922"/>
                <a:ext cx="328320" cy="59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03F8FD-BC4F-1B48-97B3-29D19FE2C2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2462" y="3430282"/>
                  <a:ext cx="399960" cy="66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C63FC-BED4-DD46-9B92-03F569017A88}"/>
              </a:ext>
            </a:extLst>
          </p:cNvPr>
          <p:cNvGrpSpPr/>
          <p:nvPr/>
        </p:nvGrpSpPr>
        <p:grpSpPr>
          <a:xfrm>
            <a:off x="6060621" y="544148"/>
            <a:ext cx="2302920" cy="4118400"/>
            <a:chOff x="6105262" y="789322"/>
            <a:chExt cx="2302920" cy="41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7644F2-CD3E-3B4F-9756-75283C5699EA}"/>
                    </a:ext>
                  </a:extLst>
                </p14:cNvPr>
                <p14:cNvContentPartPr/>
                <p14:nvPr/>
              </p14:nvContentPartPr>
              <p14:xfrm>
                <a:off x="6105262" y="828202"/>
                <a:ext cx="2302920" cy="407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7644F2-CD3E-3B4F-9756-75283C5699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9622" y="792562"/>
                  <a:ext cx="2374560" cy="41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B10B97-DE0F-354C-9451-7932DA9FBA1F}"/>
                    </a:ext>
                  </a:extLst>
                </p14:cNvPr>
                <p14:cNvContentPartPr/>
                <p14:nvPr/>
              </p14:nvContentPartPr>
              <p14:xfrm>
                <a:off x="6194902" y="789322"/>
                <a:ext cx="427680" cy="42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B10B97-DE0F-354C-9451-7932DA9FB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8902" y="753322"/>
                  <a:ext cx="499320" cy="50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BFFB7F9-78B9-7B42-A97A-A7E21188F07B}"/>
              </a:ext>
            </a:extLst>
          </p:cNvPr>
          <p:cNvSpPr txBox="1"/>
          <p:nvPr/>
        </p:nvSpPr>
        <p:spPr>
          <a:xfrm>
            <a:off x="3284098" y="6196132"/>
            <a:ext cx="879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blog.kloia.com</a:t>
            </a:r>
            <a:r>
              <a:rPr lang="en-US" dirty="0"/>
              <a:t>/distributed-computing-in-microservices-cap-theorem-253c16017a99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3394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stributed Computing in Microservices: CAP Theorem | by Orhan Burak Bozan  | kloia">
            <a:extLst>
              <a:ext uri="{FF2B5EF4-FFF2-40B4-BE49-F238E27FC236}">
                <a16:creationId xmlns:a16="http://schemas.microsoft.com/office/drawing/2014/main" id="{1520F116-0156-5C4C-AE1A-A527AD0E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" y="103219"/>
            <a:ext cx="8375206" cy="631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DE8A6-90ED-7F42-A57D-716515212F13}"/>
              </a:ext>
            </a:extLst>
          </p:cNvPr>
          <p:cNvSpPr txBox="1"/>
          <p:nvPr/>
        </p:nvSpPr>
        <p:spPr>
          <a:xfrm>
            <a:off x="2897579" y="6431615"/>
            <a:ext cx="879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blog.kloia.com</a:t>
            </a:r>
            <a:r>
              <a:rPr lang="en-US" dirty="0"/>
              <a:t>/distributed-computing-in-microservices-cap-theorem-253c16017a99</a:t>
            </a: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7827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F6E24-B618-A447-844D-CEE5AECDCCFA}"/>
              </a:ext>
            </a:extLst>
          </p:cNvPr>
          <p:cNvSpPr/>
          <p:nvPr/>
        </p:nvSpPr>
        <p:spPr>
          <a:xfrm>
            <a:off x="1103086" y="2975429"/>
            <a:ext cx="2496457" cy="18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Hadoop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556F8-AE73-9E4C-A5F0-FC39DA4E499C}"/>
              </a:ext>
            </a:extLst>
          </p:cNvPr>
          <p:cNvSpPr/>
          <p:nvPr/>
        </p:nvSpPr>
        <p:spPr>
          <a:xfrm>
            <a:off x="4744233" y="2948710"/>
            <a:ext cx="2496457" cy="18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9087D-5D22-B541-A862-A9FE1AC3BAC1}"/>
              </a:ext>
            </a:extLst>
          </p:cNvPr>
          <p:cNvSpPr/>
          <p:nvPr/>
        </p:nvSpPr>
        <p:spPr>
          <a:xfrm>
            <a:off x="8164286" y="2975429"/>
            <a:ext cx="2496457" cy="185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RDBMS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DC5B4-0904-714B-9CD1-47134906F9C9}"/>
              </a:ext>
            </a:extLst>
          </p:cNvPr>
          <p:cNvSpPr txBox="1"/>
          <p:nvPr/>
        </p:nvSpPr>
        <p:spPr>
          <a:xfrm>
            <a:off x="8822352" y="5518053"/>
            <a:ext cx="118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Structured</a:t>
            </a:r>
          </a:p>
          <a:p>
            <a:r>
              <a:rPr lang="en-TR" dirty="0"/>
              <a:t>R</a:t>
            </a:r>
            <a:r>
              <a:rPr lang="en-US" dirty="0"/>
              <a:t>e</a:t>
            </a:r>
            <a:r>
              <a:rPr lang="en-TR" dirty="0"/>
              <a:t>lational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90D3-F481-1E48-A191-3F0DBF428819}"/>
              </a:ext>
            </a:extLst>
          </p:cNvPr>
          <p:cNvSpPr txBox="1"/>
          <p:nvPr/>
        </p:nvSpPr>
        <p:spPr>
          <a:xfrm>
            <a:off x="1334668" y="5181678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UnStructured</a:t>
            </a:r>
          </a:p>
          <a:p>
            <a:r>
              <a:rPr lang="en-TR" dirty="0"/>
              <a:t>Structured</a:t>
            </a:r>
          </a:p>
          <a:p>
            <a:r>
              <a:rPr lang="en-TR" dirty="0"/>
              <a:t>Semi-Structured</a:t>
            </a:r>
          </a:p>
          <a:p>
            <a:r>
              <a:rPr lang="en-TR" dirty="0"/>
              <a:t>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E4A7-860C-FC40-9D49-1120F6FC9855}"/>
              </a:ext>
            </a:extLst>
          </p:cNvPr>
          <p:cNvSpPr txBox="1"/>
          <p:nvPr/>
        </p:nvSpPr>
        <p:spPr>
          <a:xfrm>
            <a:off x="5137805" y="5181678"/>
            <a:ext cx="170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Semi-Structured</a:t>
            </a:r>
          </a:p>
          <a:p>
            <a:r>
              <a:rPr lang="en-TR" dirty="0"/>
              <a:t>Structured</a:t>
            </a:r>
          </a:p>
          <a:p>
            <a:r>
              <a:rPr lang="en-US" dirty="0"/>
              <a:t>N</a:t>
            </a:r>
            <a:r>
              <a:rPr lang="en-TR" dirty="0"/>
              <a:t>o-relational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5E82A-DF65-5C47-B2D4-977A621610E1}"/>
              </a:ext>
            </a:extLst>
          </p:cNvPr>
          <p:cNvSpPr txBox="1"/>
          <p:nvPr/>
        </p:nvSpPr>
        <p:spPr>
          <a:xfrm>
            <a:off x="1334668" y="1703678"/>
            <a:ext cx="18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Paralel Processing</a:t>
            </a:r>
          </a:p>
          <a:p>
            <a:r>
              <a:rPr lang="en-US" dirty="0"/>
              <a:t>O</a:t>
            </a:r>
            <a:r>
              <a:rPr lang="en-TR" dirty="0"/>
              <a:t>n</a:t>
            </a:r>
          </a:p>
          <a:p>
            <a:r>
              <a:rPr lang="en-TR" dirty="0"/>
              <a:t>BigData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A2F2B-55AA-FA46-A0D0-962CECA826CA}"/>
              </a:ext>
            </a:extLst>
          </p:cNvPr>
          <p:cNvSpPr txBox="1"/>
          <p:nvPr/>
        </p:nvSpPr>
        <p:spPr>
          <a:xfrm>
            <a:off x="3750001" y="508950"/>
            <a:ext cx="507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HBASE –&gt; H</a:t>
            </a:r>
            <a:r>
              <a:rPr lang="en-US" dirty="0"/>
              <a:t>a</a:t>
            </a:r>
            <a:r>
              <a:rPr lang="en-TR" dirty="0"/>
              <a:t>doop Üzerinde çalışan NoSQL Database</a:t>
            </a:r>
          </a:p>
        </p:txBody>
      </p:sp>
    </p:spTree>
    <p:extLst>
      <p:ext uri="{BB962C8B-B14F-4D97-AF65-F5344CB8AC3E}">
        <p14:creationId xmlns:p14="http://schemas.microsoft.com/office/powerpoint/2010/main" val="34677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56F0-3897-3648-9880-8F0854FD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Write, Write ,Update , Delete</a:t>
            </a:r>
          </a:p>
          <a:p>
            <a:r>
              <a:rPr lang="en-TR" dirty="0"/>
              <a:t>Write Once ,R</a:t>
            </a:r>
            <a:r>
              <a:rPr lang="en-US" dirty="0"/>
              <a:t>e</a:t>
            </a:r>
            <a:r>
              <a:rPr lang="en-TR" dirty="0"/>
              <a:t>ad Multiple  Times. --&gt; NoSQL</a:t>
            </a:r>
          </a:p>
        </p:txBody>
      </p:sp>
    </p:spTree>
    <p:extLst>
      <p:ext uri="{BB962C8B-B14F-4D97-AF65-F5344CB8AC3E}">
        <p14:creationId xmlns:p14="http://schemas.microsoft.com/office/powerpoint/2010/main" val="337733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C83-3B21-FA4B-A2E8-789FB1E0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V</a:t>
            </a:r>
            <a:r>
              <a:rPr lang="en-US" dirty="0"/>
              <a:t>e</a:t>
            </a:r>
            <a:r>
              <a:rPr lang="en-TR" dirty="0"/>
              <a:t>rtical scaling  ( Scaling In,Up ) – Better Machines</a:t>
            </a:r>
          </a:p>
          <a:p>
            <a:r>
              <a:rPr lang="en-TR" dirty="0"/>
              <a:t>Horizontal scaling ( Scaling out) – More Machines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272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7FB9-23F5-EC4C-8334-6225D236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Relational –Constraints - Data Integrity</a:t>
            </a:r>
          </a:p>
          <a:p>
            <a:r>
              <a:rPr lang="en-TR" dirty="0"/>
              <a:t>Non-Relational – No Constraints – No Integrity</a:t>
            </a:r>
          </a:p>
        </p:txBody>
      </p:sp>
    </p:spTree>
    <p:extLst>
      <p:ext uri="{BB962C8B-B14F-4D97-AF65-F5344CB8AC3E}">
        <p14:creationId xmlns:p14="http://schemas.microsoft.com/office/powerpoint/2010/main" val="41087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357E-7F0D-414A-BE73-97285D60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Types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1280-2C23-8843-A7BE-D9BD5758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Key-Value Stores (R</a:t>
            </a:r>
            <a:r>
              <a:rPr lang="en-US" dirty="0"/>
              <a:t>e</a:t>
            </a:r>
            <a:r>
              <a:rPr lang="en-TR" dirty="0"/>
              <a:t>dis) for Simple Data</a:t>
            </a:r>
          </a:p>
          <a:p>
            <a:r>
              <a:rPr lang="en-TR" dirty="0"/>
              <a:t>Document Based (MongoDB, CouchDB,ElasticSearch) for More Complex Data</a:t>
            </a:r>
          </a:p>
          <a:p>
            <a:r>
              <a:rPr lang="en-TR" dirty="0"/>
              <a:t>Column Based (Cassandra)</a:t>
            </a:r>
          </a:p>
          <a:p>
            <a:r>
              <a:rPr lang="en-TR" dirty="0"/>
              <a:t>Graph Databses (Neo4j)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9523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D093-6AC7-A744-9A7C-A4C9E16C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E0BD-EDB9-1F4E-8B18-E0399880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Keys – Hash - Partition</a:t>
            </a:r>
          </a:p>
        </p:txBody>
      </p:sp>
    </p:spTree>
    <p:extLst>
      <p:ext uri="{BB962C8B-B14F-4D97-AF65-F5344CB8AC3E}">
        <p14:creationId xmlns:p14="http://schemas.microsoft.com/office/powerpoint/2010/main" val="41399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6C76-5830-024C-BD78-E1F0D200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When ?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5874-DBF8-D34C-BC7D-A66CF943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H</a:t>
            </a:r>
            <a:r>
              <a:rPr lang="en-US" dirty="0"/>
              <a:t>a</a:t>
            </a:r>
            <a:r>
              <a:rPr lang="en-TR" dirty="0"/>
              <a:t>doop </a:t>
            </a:r>
            <a:r>
              <a:rPr lang="en-TR" dirty="0">
                <a:sym typeface="Wingdings" pitchFamily="2" charset="2"/>
              </a:rPr>
              <a:t></a:t>
            </a:r>
            <a:r>
              <a:rPr lang="en-TR" dirty="0"/>
              <a:t> Sensor Data</a:t>
            </a:r>
          </a:p>
          <a:p>
            <a:r>
              <a:rPr lang="en-TR" dirty="0"/>
              <a:t>MongoDB </a:t>
            </a:r>
            <a:r>
              <a:rPr lang="en-TR" dirty="0">
                <a:sym typeface="Wingdings" pitchFamily="2" charset="2"/>
              </a:rPr>
              <a:t> Write Once, R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TR" dirty="0">
                <a:sym typeface="Wingdings" pitchFamily="2" charset="2"/>
              </a:rPr>
              <a:t>ad Many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148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C153-28B4-1C46-B577-C964543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4783-5411-F442-B947-AF1E37F8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Courses</a:t>
            </a:r>
          </a:p>
          <a:p>
            <a:r>
              <a:rPr lang="en-TR" dirty="0"/>
              <a:t>Exams</a:t>
            </a:r>
          </a:p>
          <a:p>
            <a:r>
              <a:rPr lang="en-TR" dirty="0"/>
              <a:t>Questions</a:t>
            </a:r>
          </a:p>
          <a:p>
            <a:r>
              <a:rPr lang="en-TR" dirty="0"/>
              <a:t>Answers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338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436</Words>
  <Application>Microsoft Macintosh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NoSQL</vt:lpstr>
      <vt:lpstr>How It Works</vt:lpstr>
      <vt:lpstr>When ? Examples</vt:lpstr>
      <vt:lpstr>Example </vt:lpstr>
      <vt:lpstr>Basic / Intermediate SQL </vt:lpstr>
      <vt:lpstr>Advanced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Demirelli</dc:creator>
  <cp:lastModifiedBy>Microsoft Office User</cp:lastModifiedBy>
  <cp:revision>69</cp:revision>
  <dcterms:created xsi:type="dcterms:W3CDTF">2021-07-04T21:05:26Z</dcterms:created>
  <dcterms:modified xsi:type="dcterms:W3CDTF">2021-07-05T12:48:56Z</dcterms:modified>
</cp:coreProperties>
</file>