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63" r:id="rId4"/>
    <p:sldId id="260" r:id="rId5"/>
    <p:sldId id="259" r:id="rId6"/>
    <p:sldId id="265" r:id="rId7"/>
    <p:sldId id="262" r:id="rId8"/>
    <p:sldId id="281" r:id="rId9"/>
    <p:sldId id="282" r:id="rId10"/>
    <p:sldId id="272" r:id="rId11"/>
    <p:sldId id="273" r:id="rId12"/>
    <p:sldId id="274" r:id="rId13"/>
    <p:sldId id="261" r:id="rId14"/>
    <p:sldId id="270" r:id="rId15"/>
    <p:sldId id="271" r:id="rId16"/>
    <p:sldId id="283" r:id="rId17"/>
    <p:sldId id="264" r:id="rId18"/>
    <p:sldId id="275" r:id="rId19"/>
    <p:sldId id="257" r:id="rId20"/>
    <p:sldId id="276" r:id="rId21"/>
    <p:sldId id="277" r:id="rId22"/>
    <p:sldId id="266" r:id="rId23"/>
    <p:sldId id="267"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660"/>
  </p:normalViewPr>
  <p:slideViewPr>
    <p:cSldViewPr snapToGrid="0">
      <p:cViewPr>
        <p:scale>
          <a:sx n="100" d="100"/>
          <a:sy n="100" d="100"/>
        </p:scale>
        <p:origin x="46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7FE2-701E-4E50-872F-11F7A8BC0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AA1FE425-2D6F-487B-9651-020878A30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98A4C9ED-0722-466A-8A7F-2BADFC04B048}"/>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5" name="Footer Placeholder 4">
            <a:extLst>
              <a:ext uri="{FF2B5EF4-FFF2-40B4-BE49-F238E27FC236}">
                <a16:creationId xmlns:a16="http://schemas.microsoft.com/office/drawing/2014/main" id="{687D9104-B3E7-4BFD-8E66-2E85360E4C7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F810D97-D42F-4DB8-87C3-D7F366C4DFD3}"/>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295374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9F7C-A4B8-40A7-AEA6-E39CB84E2B01}"/>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31D62AF-05A0-40E5-BBBC-1D70632B9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25FEA62-D73E-4F38-BF25-E20730DC97C3}"/>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5" name="Footer Placeholder 4">
            <a:extLst>
              <a:ext uri="{FF2B5EF4-FFF2-40B4-BE49-F238E27FC236}">
                <a16:creationId xmlns:a16="http://schemas.microsoft.com/office/drawing/2014/main" id="{0AF059FB-2FAA-4DEC-8E4D-A7A357AB018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8619E89-3FDF-473C-8403-FFBD8001CB4A}"/>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336715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BD8F53-739C-4126-90AA-69F2707A56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A2FAA44-FCEF-4C4F-8688-14F55501A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C30AF99-E743-4F09-A67F-A71F561271FB}"/>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5" name="Footer Placeholder 4">
            <a:extLst>
              <a:ext uri="{FF2B5EF4-FFF2-40B4-BE49-F238E27FC236}">
                <a16:creationId xmlns:a16="http://schemas.microsoft.com/office/drawing/2014/main" id="{E834D026-8CB4-4DA2-AE6D-DF15A58929D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E9C1256-5CC4-48A7-B1BD-9ACD449FFF5C}"/>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107443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1897-4C72-4BB2-B0AA-924E0BEB991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C969192-B0D4-4C20-9DEB-C5D3A6752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73F320C-AFC0-4EEB-A14D-CE582E022B14}"/>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5" name="Footer Placeholder 4">
            <a:extLst>
              <a:ext uri="{FF2B5EF4-FFF2-40B4-BE49-F238E27FC236}">
                <a16:creationId xmlns:a16="http://schemas.microsoft.com/office/drawing/2014/main" id="{4FCCCFAC-9436-445D-9A6C-BBBF2A11F9D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AC07984-27C0-46AA-9923-C23318717925}"/>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96898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E337-E342-441D-9822-9F6838BBD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73A5B1D-7C9A-4658-8BE0-9A987EF54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B3C15-85BE-447A-AC40-D1AA527BD746}"/>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5" name="Footer Placeholder 4">
            <a:extLst>
              <a:ext uri="{FF2B5EF4-FFF2-40B4-BE49-F238E27FC236}">
                <a16:creationId xmlns:a16="http://schemas.microsoft.com/office/drawing/2014/main" id="{F92DF8EB-F380-48AC-8C3F-A364606A535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F346DE9-4F03-4C31-A506-2A65EDF8214D}"/>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238523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C39C-676C-4E2B-A015-ED90E02A228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35F74D8-23FF-4399-84C9-60F512F1C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2571AA1-65B9-4EB2-8DB6-9210AC947D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658184F7-1AFD-4188-8B1F-8A100DF20049}"/>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6" name="Footer Placeholder 5">
            <a:extLst>
              <a:ext uri="{FF2B5EF4-FFF2-40B4-BE49-F238E27FC236}">
                <a16:creationId xmlns:a16="http://schemas.microsoft.com/office/drawing/2014/main" id="{F90C606D-354F-4AB8-B97E-D796FF51FF3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E2B7D6F-64F8-4D3F-8227-CDB9621B84B9}"/>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300338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9660-207C-4FBE-A95E-C9FD04E480C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2AEA50C-E8E6-4D6C-9A10-9F9BA96F2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3D7180-42C6-45C3-B32E-B35A135DE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5CEA94E-D0CF-4AFC-AAE9-18508FEA1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2F6AA-2028-476E-81A9-61C415EAB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728B88C5-1ACD-4366-9995-B156234E8249}"/>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8" name="Footer Placeholder 7">
            <a:extLst>
              <a:ext uri="{FF2B5EF4-FFF2-40B4-BE49-F238E27FC236}">
                <a16:creationId xmlns:a16="http://schemas.microsoft.com/office/drawing/2014/main" id="{3DF5E98D-96E8-4A60-983A-A5CEFFD0B895}"/>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A9FBD566-DA47-4FD6-8F6F-E7CD3F5895E4}"/>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199788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8E18-47D4-4DD6-8A22-1FDC93DAF638}"/>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9F5EAD0-1565-44E7-8522-D3E69817655E}"/>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4" name="Footer Placeholder 3">
            <a:extLst>
              <a:ext uri="{FF2B5EF4-FFF2-40B4-BE49-F238E27FC236}">
                <a16:creationId xmlns:a16="http://schemas.microsoft.com/office/drawing/2014/main" id="{C02596BC-5B8E-438E-902B-8C96A365D05C}"/>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DF5666C-EF52-4CBC-ADE4-5EB3AB0E1D5F}"/>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300969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51191-01A7-4DA0-8AB0-3CFBF1EF5C34}"/>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3" name="Footer Placeholder 2">
            <a:extLst>
              <a:ext uri="{FF2B5EF4-FFF2-40B4-BE49-F238E27FC236}">
                <a16:creationId xmlns:a16="http://schemas.microsoft.com/office/drawing/2014/main" id="{CF84BF74-5CAD-4F82-8E8F-BBC1BAF76FDD}"/>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326D4876-9E0B-4727-806A-8D89C7D9A538}"/>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5473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44CE-6B2A-40D5-B10E-74BAB4F9C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105097C-0584-4400-B4B8-A14DCD46A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A36983F1-5C86-462F-B270-3C70A1DF1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4F1B1-650A-4E6E-8F2B-BC5A68F6F7D9}"/>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6" name="Footer Placeholder 5">
            <a:extLst>
              <a:ext uri="{FF2B5EF4-FFF2-40B4-BE49-F238E27FC236}">
                <a16:creationId xmlns:a16="http://schemas.microsoft.com/office/drawing/2014/main" id="{9ADEC7F0-C98E-468E-930C-649C9E0088F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6F8EE6E-7093-4B76-92E1-A65571FAB186}"/>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54161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3E9B-7DD2-4637-A474-04F3ECB53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BE0FB23B-C095-4975-8642-80DBB610F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28F888FA-BB4B-444C-8294-F59CD31E0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82733-7BDD-4A91-8EA8-848C655DDA8E}"/>
              </a:ext>
            </a:extLst>
          </p:cNvPr>
          <p:cNvSpPr>
            <a:spLocks noGrp="1"/>
          </p:cNvSpPr>
          <p:nvPr>
            <p:ph type="dt" sz="half" idx="10"/>
          </p:nvPr>
        </p:nvSpPr>
        <p:spPr/>
        <p:txBody>
          <a:bodyPr/>
          <a:lstStyle/>
          <a:p>
            <a:fld id="{E87F6D5C-9572-43C0-8756-F6DF055DECCE}" type="datetimeFigureOut">
              <a:rPr lang="tr-TR" smtClean="0"/>
              <a:t>3.01.2024</a:t>
            </a:fld>
            <a:endParaRPr lang="tr-TR"/>
          </a:p>
        </p:txBody>
      </p:sp>
      <p:sp>
        <p:nvSpPr>
          <p:cNvPr id="6" name="Footer Placeholder 5">
            <a:extLst>
              <a:ext uri="{FF2B5EF4-FFF2-40B4-BE49-F238E27FC236}">
                <a16:creationId xmlns:a16="http://schemas.microsoft.com/office/drawing/2014/main" id="{AD37A4E5-9E33-4307-82AE-9CE9BD6560FD}"/>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7B0E2BD6-93F1-4FC7-86AC-AAE3D9F7FA45}"/>
              </a:ext>
            </a:extLst>
          </p:cNvPr>
          <p:cNvSpPr>
            <a:spLocks noGrp="1"/>
          </p:cNvSpPr>
          <p:nvPr>
            <p:ph type="sldNum" sz="quarter" idx="12"/>
          </p:nvPr>
        </p:nvSpPr>
        <p:spPr/>
        <p:txBody>
          <a:bodyPr/>
          <a:lstStyle/>
          <a:p>
            <a:fld id="{1510DC28-5B9D-4446-9752-9342DFF9FFCD}" type="slidenum">
              <a:rPr lang="tr-TR" smtClean="0"/>
              <a:t>‹#›</a:t>
            </a:fld>
            <a:endParaRPr lang="tr-TR"/>
          </a:p>
        </p:txBody>
      </p:sp>
    </p:spTree>
    <p:extLst>
      <p:ext uri="{BB962C8B-B14F-4D97-AF65-F5344CB8AC3E}">
        <p14:creationId xmlns:p14="http://schemas.microsoft.com/office/powerpoint/2010/main" val="219518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023FA-2627-4AD8-9A18-C1653F380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9ABBA7D-DAAA-4FD4-9DC2-7026459EF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D5C3674-A5F9-4998-B982-206CECC16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F6D5C-9572-43C0-8756-F6DF055DECCE}" type="datetimeFigureOut">
              <a:rPr lang="tr-TR" smtClean="0"/>
              <a:t>3.01.2024</a:t>
            </a:fld>
            <a:endParaRPr lang="tr-TR"/>
          </a:p>
        </p:txBody>
      </p:sp>
      <p:sp>
        <p:nvSpPr>
          <p:cNvPr id="5" name="Footer Placeholder 4">
            <a:extLst>
              <a:ext uri="{FF2B5EF4-FFF2-40B4-BE49-F238E27FC236}">
                <a16:creationId xmlns:a16="http://schemas.microsoft.com/office/drawing/2014/main" id="{C217D1C2-03AE-42D1-8E28-5EB8817D6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441A44A-F286-44F8-99BD-6C7271253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0DC28-5B9D-4446-9752-9342DFF9FFCD}" type="slidenum">
              <a:rPr lang="tr-TR" smtClean="0"/>
              <a:t>‹#›</a:t>
            </a:fld>
            <a:endParaRPr lang="tr-TR"/>
          </a:p>
        </p:txBody>
      </p:sp>
    </p:spTree>
    <p:extLst>
      <p:ext uri="{BB962C8B-B14F-4D97-AF65-F5344CB8AC3E}">
        <p14:creationId xmlns:p14="http://schemas.microsoft.com/office/powerpoint/2010/main" val="267981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GS Updates from ASHG: What's New in Sequencing?">
            <a:extLst>
              <a:ext uri="{FF2B5EF4-FFF2-40B4-BE49-F238E27FC236}">
                <a16:creationId xmlns:a16="http://schemas.microsoft.com/office/drawing/2014/main" id="{28B81B4E-35D3-4FF7-BC41-D73CF0BBC2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36000"/>
                    </a14:imgEffect>
                    <a14:imgEffect>
                      <a14:brightnessContrast bright="-18000" contrast="-3000"/>
                    </a14:imgEffect>
                  </a14:imgLayer>
                </a14:imgProps>
              </a:ext>
              <a:ext uri="{28A0092B-C50C-407E-A947-70E740481C1C}">
                <a14:useLocalDpi xmlns:a14="http://schemas.microsoft.com/office/drawing/2010/main" val="0"/>
              </a:ext>
            </a:extLst>
          </a:blip>
          <a:srcRect/>
          <a:stretch>
            <a:fillRect/>
          </a:stretch>
        </p:blipFill>
        <p:spPr bwMode="auto">
          <a:xfrm>
            <a:off x="-95249" y="-76199"/>
            <a:ext cx="12372974" cy="7058024"/>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BD55B6-7F6E-4E9E-B4A5-54EA43898516}"/>
              </a:ext>
            </a:extLst>
          </p:cNvPr>
          <p:cNvSpPr>
            <a:spLocks noGrp="1"/>
          </p:cNvSpPr>
          <p:nvPr>
            <p:ph type="ctrTitle"/>
          </p:nvPr>
        </p:nvSpPr>
        <p:spPr>
          <a:xfrm>
            <a:off x="1524000" y="2152073"/>
            <a:ext cx="9144000" cy="2387600"/>
          </a:xfrm>
        </p:spPr>
        <p:txBody>
          <a:bodyPr anchor="ctr">
            <a:normAutofit/>
          </a:bodyPr>
          <a:lstStyle/>
          <a:p>
            <a:r>
              <a:rPr lang="en-US" sz="4800" b="1" i="0" dirty="0">
                <a:solidFill>
                  <a:schemeClr val="bg1"/>
                </a:solidFill>
              </a:rPr>
              <a:t>NGS Data Processing and Analysis</a:t>
            </a:r>
            <a:endParaRPr lang="tr-TR" sz="4800" b="1" dirty="0">
              <a:solidFill>
                <a:schemeClr val="bg1"/>
              </a:solidFill>
            </a:endParaRPr>
          </a:p>
        </p:txBody>
      </p:sp>
      <p:sp>
        <p:nvSpPr>
          <p:cNvPr id="3" name="Subtitle 2">
            <a:extLst>
              <a:ext uri="{FF2B5EF4-FFF2-40B4-BE49-F238E27FC236}">
                <a16:creationId xmlns:a16="http://schemas.microsoft.com/office/drawing/2014/main" id="{D24BE50C-5F3D-4038-80FB-8D2A037EDF39}"/>
              </a:ext>
            </a:extLst>
          </p:cNvPr>
          <p:cNvSpPr>
            <a:spLocks noGrp="1"/>
          </p:cNvSpPr>
          <p:nvPr>
            <p:ph type="subTitle" idx="1"/>
          </p:nvPr>
        </p:nvSpPr>
        <p:spPr>
          <a:xfrm>
            <a:off x="1524000" y="4079875"/>
            <a:ext cx="9144000" cy="1655762"/>
          </a:xfrm>
        </p:spPr>
        <p:txBody>
          <a:bodyPr anchor="ctr"/>
          <a:lstStyle/>
          <a:p>
            <a:r>
              <a:rPr lang="tr-TR" b="0" i="0" dirty="0">
                <a:solidFill>
                  <a:schemeClr val="bg1"/>
                </a:solidFill>
                <a:effectLst/>
              </a:rPr>
              <a:t>Büşra Özdemir, 150200036</a:t>
            </a:r>
            <a:br>
              <a:rPr lang="tr-TR" dirty="0">
                <a:solidFill>
                  <a:schemeClr val="bg1"/>
                </a:solidFill>
              </a:rPr>
            </a:br>
            <a:r>
              <a:rPr lang="tr-TR" b="0" i="0" dirty="0">
                <a:solidFill>
                  <a:schemeClr val="bg1"/>
                </a:solidFill>
                <a:effectLst/>
              </a:rPr>
              <a:t>Aslı Yel, 150200054</a:t>
            </a:r>
            <a:endParaRPr lang="tr-TR" dirty="0">
              <a:solidFill>
                <a:schemeClr val="bg1"/>
              </a:solidFill>
            </a:endParaRPr>
          </a:p>
        </p:txBody>
      </p:sp>
      <p:sp>
        <p:nvSpPr>
          <p:cNvPr id="5" name="Subtitle 2">
            <a:extLst>
              <a:ext uri="{FF2B5EF4-FFF2-40B4-BE49-F238E27FC236}">
                <a16:creationId xmlns:a16="http://schemas.microsoft.com/office/drawing/2014/main" id="{C4E451AC-4236-4CB9-A47A-40152891A944}"/>
              </a:ext>
            </a:extLst>
          </p:cNvPr>
          <p:cNvSpPr txBox="1">
            <a:spLocks/>
          </p:cNvSpPr>
          <p:nvPr/>
        </p:nvSpPr>
        <p:spPr>
          <a:xfrm>
            <a:off x="1524000" y="1218623"/>
            <a:ext cx="9144000"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dirty="0">
                <a:solidFill>
                  <a:schemeClr val="bg1"/>
                </a:solidFill>
              </a:rPr>
              <a:t>BLG348E TERM PROJECT</a:t>
            </a:r>
          </a:p>
        </p:txBody>
      </p:sp>
    </p:spTree>
    <p:extLst>
      <p:ext uri="{BB962C8B-B14F-4D97-AF65-F5344CB8AC3E}">
        <p14:creationId xmlns:p14="http://schemas.microsoft.com/office/powerpoint/2010/main" val="3857482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64DC-0975-4CC1-BA81-5A404F4E348D}"/>
              </a:ext>
            </a:extLst>
          </p:cNvPr>
          <p:cNvSpPr>
            <a:spLocks noGrp="1"/>
          </p:cNvSpPr>
          <p:nvPr>
            <p:ph type="title"/>
          </p:nvPr>
        </p:nvSpPr>
        <p:spPr>
          <a:xfrm>
            <a:off x="310896" y="246888"/>
            <a:ext cx="10515600" cy="774562"/>
          </a:xfrm>
        </p:spPr>
        <p:txBody>
          <a:bodyPr anchor="t">
            <a:normAutofit/>
          </a:bodyPr>
          <a:lstStyle/>
          <a:p>
            <a:r>
              <a:rPr lang="tr-TR" sz="3200" b="1" dirty="0"/>
              <a:t>Similarity Matrix</a:t>
            </a:r>
          </a:p>
        </p:txBody>
      </p:sp>
      <p:pic>
        <p:nvPicPr>
          <p:cNvPr id="5" name="Content Placeholder 4">
            <a:extLst>
              <a:ext uri="{FF2B5EF4-FFF2-40B4-BE49-F238E27FC236}">
                <a16:creationId xmlns:a16="http://schemas.microsoft.com/office/drawing/2014/main" id="{FBCB9D82-5713-4926-9962-10E852934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 y="1088136"/>
            <a:ext cx="5897880" cy="3618569"/>
          </a:xfrm>
        </p:spPr>
      </p:pic>
      <p:pic>
        <p:nvPicPr>
          <p:cNvPr id="7" name="Picture 6">
            <a:extLst>
              <a:ext uri="{FF2B5EF4-FFF2-40B4-BE49-F238E27FC236}">
                <a16:creationId xmlns:a16="http://schemas.microsoft.com/office/drawing/2014/main" id="{933F0178-CD78-436C-8D69-5A1EBB27A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76" y="1088136"/>
            <a:ext cx="5303520" cy="5426857"/>
          </a:xfrm>
          <a:prstGeom prst="rect">
            <a:avLst/>
          </a:prstGeom>
        </p:spPr>
      </p:pic>
      <p:sp>
        <p:nvSpPr>
          <p:cNvPr id="11" name="Text Placeholder 7">
            <a:extLst>
              <a:ext uri="{FF2B5EF4-FFF2-40B4-BE49-F238E27FC236}">
                <a16:creationId xmlns:a16="http://schemas.microsoft.com/office/drawing/2014/main" id="{73DE7BA3-0BC7-4D47-BCCE-4E90BFCAB4A4}"/>
              </a:ext>
            </a:extLst>
          </p:cNvPr>
          <p:cNvSpPr txBox="1">
            <a:spLocks/>
          </p:cNvSpPr>
          <p:nvPr/>
        </p:nvSpPr>
        <p:spPr>
          <a:xfrm>
            <a:off x="387928" y="4773390"/>
            <a:ext cx="5975928" cy="15997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500" dirty="0"/>
              <a:t>1. </a:t>
            </a:r>
            <a:r>
              <a:rPr lang="en-US" sz="1500" dirty="0"/>
              <a:t>The pipelines "</a:t>
            </a:r>
            <a:r>
              <a:rPr lang="en-US" sz="1500" dirty="0" err="1"/>
              <a:t>Norecal</a:t>
            </a:r>
            <a:r>
              <a:rPr lang="en-US" sz="1500" dirty="0"/>
              <a:t>-Bowtie-</a:t>
            </a:r>
            <a:r>
              <a:rPr lang="en-US" sz="1500" dirty="0" err="1"/>
              <a:t>Mutect</a:t>
            </a:r>
            <a:r>
              <a:rPr lang="en-US" sz="1500" dirty="0"/>
              <a:t>" and "</a:t>
            </a:r>
            <a:r>
              <a:rPr lang="en-US" sz="1500" dirty="0" err="1"/>
              <a:t>Recal</a:t>
            </a:r>
            <a:r>
              <a:rPr lang="en-US" sz="1500" dirty="0"/>
              <a:t>-Bowtie-</a:t>
            </a:r>
            <a:r>
              <a:rPr lang="en-US" sz="1500" dirty="0" err="1"/>
              <a:t>Mutect</a:t>
            </a:r>
            <a:r>
              <a:rPr lang="en-US" sz="1500" dirty="0"/>
              <a:t>" are the most similar, with a similarity score of 0.97. This indicates that these pipelines detected a similar set of variants.</a:t>
            </a:r>
            <a:endParaRPr lang="tr-TR" sz="1500" dirty="0"/>
          </a:p>
          <a:p>
            <a:pPr marL="0" indent="0">
              <a:buNone/>
            </a:pPr>
            <a:r>
              <a:rPr lang="en-US" sz="1500" dirty="0"/>
              <a:t>2. The pipelines "</a:t>
            </a:r>
            <a:r>
              <a:rPr lang="en-US" sz="1500" dirty="0" err="1"/>
              <a:t>Norecal</a:t>
            </a:r>
            <a:r>
              <a:rPr lang="en-US" sz="1500" dirty="0"/>
              <a:t>-Bwa-</a:t>
            </a:r>
            <a:r>
              <a:rPr lang="en-US" sz="1500" dirty="0" err="1"/>
              <a:t>Mutect</a:t>
            </a:r>
            <a:r>
              <a:rPr lang="en-US" sz="1500" dirty="0"/>
              <a:t>" and "</a:t>
            </a:r>
            <a:r>
              <a:rPr lang="en-US" sz="1500" dirty="0" err="1"/>
              <a:t>Recal</a:t>
            </a:r>
            <a:r>
              <a:rPr lang="en-US" sz="1500" dirty="0"/>
              <a:t>-Bwa-</a:t>
            </a:r>
            <a:r>
              <a:rPr lang="en-US" sz="1500" dirty="0" err="1"/>
              <a:t>Mutect</a:t>
            </a:r>
            <a:r>
              <a:rPr lang="en-US" sz="1500" dirty="0"/>
              <a:t>" are also highly similar, with a similarity score of 0.95. This suggests that these pipelines detected a similar set of variants.</a:t>
            </a:r>
            <a:endParaRPr lang="tr-TR" sz="1500" dirty="0"/>
          </a:p>
        </p:txBody>
      </p:sp>
    </p:spTree>
    <p:extLst>
      <p:ext uri="{BB962C8B-B14F-4D97-AF65-F5344CB8AC3E}">
        <p14:creationId xmlns:p14="http://schemas.microsoft.com/office/powerpoint/2010/main" val="91793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64DC-0975-4CC1-BA81-5A404F4E348D}"/>
              </a:ext>
            </a:extLst>
          </p:cNvPr>
          <p:cNvSpPr>
            <a:spLocks noGrp="1"/>
          </p:cNvSpPr>
          <p:nvPr>
            <p:ph type="title"/>
          </p:nvPr>
        </p:nvSpPr>
        <p:spPr>
          <a:xfrm>
            <a:off x="310896" y="246888"/>
            <a:ext cx="10515600" cy="774562"/>
          </a:xfrm>
        </p:spPr>
        <p:txBody>
          <a:bodyPr anchor="t">
            <a:normAutofit/>
          </a:bodyPr>
          <a:lstStyle/>
          <a:p>
            <a:r>
              <a:rPr lang="tr-TR" sz="3200" b="1" dirty="0"/>
              <a:t>Similarity Matrix</a:t>
            </a:r>
          </a:p>
        </p:txBody>
      </p:sp>
      <p:pic>
        <p:nvPicPr>
          <p:cNvPr id="5" name="Content Placeholder 4">
            <a:extLst>
              <a:ext uri="{FF2B5EF4-FFF2-40B4-BE49-F238E27FC236}">
                <a16:creationId xmlns:a16="http://schemas.microsoft.com/office/drawing/2014/main" id="{FBCB9D82-5713-4926-9962-10E852934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 y="1088136"/>
            <a:ext cx="5897880" cy="3618569"/>
          </a:xfrm>
        </p:spPr>
      </p:pic>
      <p:pic>
        <p:nvPicPr>
          <p:cNvPr id="7" name="Picture 6">
            <a:extLst>
              <a:ext uri="{FF2B5EF4-FFF2-40B4-BE49-F238E27FC236}">
                <a16:creationId xmlns:a16="http://schemas.microsoft.com/office/drawing/2014/main" id="{933F0178-CD78-436C-8D69-5A1EBB27A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76" y="1088136"/>
            <a:ext cx="5303520" cy="5426857"/>
          </a:xfrm>
          <a:prstGeom prst="rect">
            <a:avLst/>
          </a:prstGeom>
        </p:spPr>
      </p:pic>
      <p:sp>
        <p:nvSpPr>
          <p:cNvPr id="8" name="Text Placeholder 2">
            <a:extLst>
              <a:ext uri="{FF2B5EF4-FFF2-40B4-BE49-F238E27FC236}">
                <a16:creationId xmlns:a16="http://schemas.microsoft.com/office/drawing/2014/main" id="{ED66D406-F378-4BF8-A1CF-834C334F6D24}"/>
              </a:ext>
            </a:extLst>
          </p:cNvPr>
          <p:cNvSpPr txBox="1">
            <a:spLocks/>
          </p:cNvSpPr>
          <p:nvPr/>
        </p:nvSpPr>
        <p:spPr>
          <a:xfrm>
            <a:off x="352157" y="4694216"/>
            <a:ext cx="5672253" cy="21512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3. The pipelines "</a:t>
            </a:r>
            <a:r>
              <a:rPr lang="en-US" sz="1400" dirty="0" err="1"/>
              <a:t>Norecal</a:t>
            </a:r>
            <a:r>
              <a:rPr lang="en-US" sz="1400" dirty="0"/>
              <a:t>-Bowtie-</a:t>
            </a:r>
            <a:r>
              <a:rPr lang="en-US" sz="1400" dirty="0" err="1"/>
              <a:t>Strelka</a:t>
            </a:r>
            <a:r>
              <a:rPr lang="en-US" sz="1400" dirty="0"/>
              <a:t>" and "</a:t>
            </a:r>
            <a:r>
              <a:rPr lang="en-US" sz="1400" dirty="0" err="1"/>
              <a:t>Recal</a:t>
            </a:r>
            <a:r>
              <a:rPr lang="en-US" sz="1400" dirty="0"/>
              <a:t>-Bowtie-</a:t>
            </a:r>
            <a:r>
              <a:rPr lang="en-US" sz="1400" dirty="0" err="1"/>
              <a:t>Strelka</a:t>
            </a:r>
            <a:r>
              <a:rPr lang="en-US" sz="1400" dirty="0"/>
              <a:t>" are similar, with a similarity score of 0.89. This indicates that these pipelines detected a similar set of variants.</a:t>
            </a:r>
            <a:endParaRPr lang="tr-TR" sz="1400" dirty="0"/>
          </a:p>
          <a:p>
            <a:pPr marL="0" indent="0">
              <a:buNone/>
            </a:pPr>
            <a:r>
              <a:rPr lang="en-US" sz="1400" dirty="0"/>
              <a:t>4. The pipelines "</a:t>
            </a:r>
            <a:r>
              <a:rPr lang="en-US" sz="1400" dirty="0" err="1"/>
              <a:t>Norecal</a:t>
            </a:r>
            <a:r>
              <a:rPr lang="en-US" sz="1400" dirty="0"/>
              <a:t>-Bwa-</a:t>
            </a:r>
            <a:r>
              <a:rPr lang="en-US" sz="1400" dirty="0" err="1"/>
              <a:t>SomaticSniper</a:t>
            </a:r>
            <a:r>
              <a:rPr lang="en-US" sz="1400" dirty="0"/>
              <a:t>" and "</a:t>
            </a:r>
            <a:r>
              <a:rPr lang="en-US" sz="1400" dirty="0" err="1"/>
              <a:t>Recal</a:t>
            </a:r>
            <a:r>
              <a:rPr lang="en-US" sz="1400" dirty="0"/>
              <a:t>-Bwa-</a:t>
            </a:r>
            <a:r>
              <a:rPr lang="en-US" sz="1400" dirty="0" err="1"/>
              <a:t>SmoticSniper</a:t>
            </a:r>
            <a:r>
              <a:rPr lang="en-US" sz="1400" dirty="0"/>
              <a:t>" are also similar, with a similarity score of 0.74. This suggests that these pipelines detected a similar set of variants.</a:t>
            </a:r>
            <a:endParaRPr lang="tr-TR" sz="1400" dirty="0"/>
          </a:p>
          <a:p>
            <a:pPr marL="0" indent="0">
              <a:buNone/>
            </a:pPr>
            <a:r>
              <a:rPr lang="en-US" sz="1400" dirty="0"/>
              <a:t>5. The pipelines "</a:t>
            </a:r>
            <a:r>
              <a:rPr lang="en-US" sz="1400" dirty="0" err="1"/>
              <a:t>Norecal</a:t>
            </a:r>
            <a:r>
              <a:rPr lang="en-US" sz="1400" dirty="0"/>
              <a:t>-Bwa-</a:t>
            </a:r>
            <a:r>
              <a:rPr lang="en-US" sz="1400" dirty="0" err="1"/>
              <a:t>SomaticSniper</a:t>
            </a:r>
            <a:r>
              <a:rPr lang="en-US" sz="1400" dirty="0"/>
              <a:t>" and "</a:t>
            </a:r>
            <a:r>
              <a:rPr lang="en-US" sz="1400" dirty="0" err="1"/>
              <a:t>Norecal</a:t>
            </a:r>
            <a:r>
              <a:rPr lang="en-US" sz="1400" dirty="0"/>
              <a:t>-Bowtie-</a:t>
            </a:r>
            <a:r>
              <a:rPr lang="en-US" sz="1400" dirty="0" err="1"/>
              <a:t>Mutect</a:t>
            </a:r>
            <a:r>
              <a:rPr lang="en-US" sz="1400" dirty="0"/>
              <a:t>" are the least similar, with a similarity score of 0.26. This indicates that these pipelines detected a different set of variants.</a:t>
            </a:r>
            <a:endParaRPr lang="tr-TR" sz="1400" dirty="0"/>
          </a:p>
        </p:txBody>
      </p:sp>
    </p:spTree>
    <p:extLst>
      <p:ext uri="{BB962C8B-B14F-4D97-AF65-F5344CB8AC3E}">
        <p14:creationId xmlns:p14="http://schemas.microsoft.com/office/powerpoint/2010/main" val="60956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64DC-0975-4CC1-BA81-5A404F4E348D}"/>
              </a:ext>
            </a:extLst>
          </p:cNvPr>
          <p:cNvSpPr>
            <a:spLocks noGrp="1"/>
          </p:cNvSpPr>
          <p:nvPr>
            <p:ph type="title"/>
          </p:nvPr>
        </p:nvSpPr>
        <p:spPr>
          <a:xfrm>
            <a:off x="310896" y="246888"/>
            <a:ext cx="10515600" cy="774562"/>
          </a:xfrm>
        </p:spPr>
        <p:txBody>
          <a:bodyPr anchor="t">
            <a:normAutofit/>
          </a:bodyPr>
          <a:lstStyle/>
          <a:p>
            <a:r>
              <a:rPr lang="tr-TR" sz="3200" b="1" dirty="0"/>
              <a:t>Similarity Matrix</a:t>
            </a:r>
          </a:p>
        </p:txBody>
      </p:sp>
      <p:pic>
        <p:nvPicPr>
          <p:cNvPr id="5" name="Content Placeholder 4">
            <a:extLst>
              <a:ext uri="{FF2B5EF4-FFF2-40B4-BE49-F238E27FC236}">
                <a16:creationId xmlns:a16="http://schemas.microsoft.com/office/drawing/2014/main" id="{FBCB9D82-5713-4926-9962-10E852934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 y="1088136"/>
            <a:ext cx="5897880" cy="3618569"/>
          </a:xfrm>
        </p:spPr>
      </p:pic>
      <p:pic>
        <p:nvPicPr>
          <p:cNvPr id="7" name="Picture 6">
            <a:extLst>
              <a:ext uri="{FF2B5EF4-FFF2-40B4-BE49-F238E27FC236}">
                <a16:creationId xmlns:a16="http://schemas.microsoft.com/office/drawing/2014/main" id="{933F0178-CD78-436C-8D69-5A1EBB27A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76" y="1088136"/>
            <a:ext cx="5303520" cy="5426857"/>
          </a:xfrm>
          <a:prstGeom prst="rect">
            <a:avLst/>
          </a:prstGeom>
        </p:spPr>
      </p:pic>
      <p:sp>
        <p:nvSpPr>
          <p:cNvPr id="6" name="Text Placeholder 2">
            <a:extLst>
              <a:ext uri="{FF2B5EF4-FFF2-40B4-BE49-F238E27FC236}">
                <a16:creationId xmlns:a16="http://schemas.microsoft.com/office/drawing/2014/main" id="{389A27F5-1BE2-49BD-871D-0FE5DF23326B}"/>
              </a:ext>
            </a:extLst>
          </p:cNvPr>
          <p:cNvSpPr txBox="1">
            <a:spLocks/>
          </p:cNvSpPr>
          <p:nvPr/>
        </p:nvSpPr>
        <p:spPr>
          <a:xfrm>
            <a:off x="310896" y="4773391"/>
            <a:ext cx="5832412" cy="14703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Overall, the similarity matrix heatmap highlights the importance of selecting the appropriate pipeline configuration based on the specific research question and dataset. It also suggests that the choice of mapper and variant caller has a greater impact on the similarity of the detected variants than the choice of base recalibration.</a:t>
            </a:r>
            <a:endParaRPr lang="tr-TR" sz="1500" dirty="0"/>
          </a:p>
        </p:txBody>
      </p:sp>
    </p:spTree>
    <p:extLst>
      <p:ext uri="{BB962C8B-B14F-4D97-AF65-F5344CB8AC3E}">
        <p14:creationId xmlns:p14="http://schemas.microsoft.com/office/powerpoint/2010/main" val="24378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A267-0077-47F8-9CE8-A783B8F4DF09}"/>
              </a:ext>
            </a:extLst>
          </p:cNvPr>
          <p:cNvSpPr>
            <a:spLocks noGrp="1"/>
          </p:cNvSpPr>
          <p:nvPr>
            <p:ph type="title"/>
          </p:nvPr>
        </p:nvSpPr>
        <p:spPr>
          <a:xfrm>
            <a:off x="314352" y="245053"/>
            <a:ext cx="10515600" cy="720622"/>
          </a:xfrm>
        </p:spPr>
        <p:txBody>
          <a:bodyPr anchor="t">
            <a:normAutofit/>
          </a:bodyPr>
          <a:lstStyle/>
          <a:p>
            <a:r>
              <a:rPr lang="tr-TR" sz="3200" b="1" dirty="0"/>
              <a:t>Distance Matrix</a:t>
            </a:r>
          </a:p>
        </p:txBody>
      </p:sp>
      <p:pic>
        <p:nvPicPr>
          <p:cNvPr id="5" name="Content Placeholder 4">
            <a:extLst>
              <a:ext uri="{FF2B5EF4-FFF2-40B4-BE49-F238E27FC236}">
                <a16:creationId xmlns:a16="http://schemas.microsoft.com/office/drawing/2014/main" id="{4E4733BB-9704-48B3-AEB5-C121F21E4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52" y="1085748"/>
            <a:ext cx="5897880" cy="3618569"/>
          </a:xfrm>
        </p:spPr>
      </p:pic>
      <p:pic>
        <p:nvPicPr>
          <p:cNvPr id="7" name="Picture 6">
            <a:extLst>
              <a:ext uri="{FF2B5EF4-FFF2-40B4-BE49-F238E27FC236}">
                <a16:creationId xmlns:a16="http://schemas.microsoft.com/office/drawing/2014/main" id="{640C1EDC-32E2-4E74-9C75-64B22E521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504" y="965675"/>
            <a:ext cx="4999664" cy="5097218"/>
          </a:xfrm>
          <a:prstGeom prst="rect">
            <a:avLst/>
          </a:prstGeom>
        </p:spPr>
      </p:pic>
      <p:sp>
        <p:nvSpPr>
          <p:cNvPr id="8" name="Text Placeholder 2">
            <a:extLst>
              <a:ext uri="{FF2B5EF4-FFF2-40B4-BE49-F238E27FC236}">
                <a16:creationId xmlns:a16="http://schemas.microsoft.com/office/drawing/2014/main" id="{C7B8A14F-7F93-44BA-B611-00765C89DA01}"/>
              </a:ext>
            </a:extLst>
          </p:cNvPr>
          <p:cNvSpPr txBox="1">
            <a:spLocks/>
          </p:cNvSpPr>
          <p:nvPr/>
        </p:nvSpPr>
        <p:spPr>
          <a:xfrm>
            <a:off x="606832" y="4824390"/>
            <a:ext cx="5978672" cy="14786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Comparing the pipelines in terms of the distance matrix heatmap provided in </a:t>
            </a:r>
            <a:r>
              <a:rPr lang="tr-TR" sz="1400" dirty="0"/>
              <a:t>charts, </a:t>
            </a:r>
            <a:r>
              <a:rPr lang="en-US" sz="1400" dirty="0"/>
              <a:t>one can observe the distance between the different pipeline configurations based on the variants detected. The darker the color, the higher the distance between the pipelines. </a:t>
            </a:r>
            <a:endParaRPr lang="tr-TR" sz="1400" dirty="0"/>
          </a:p>
        </p:txBody>
      </p:sp>
    </p:spTree>
    <p:extLst>
      <p:ext uri="{BB962C8B-B14F-4D97-AF65-F5344CB8AC3E}">
        <p14:creationId xmlns:p14="http://schemas.microsoft.com/office/powerpoint/2010/main" val="257746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A267-0077-47F8-9CE8-A783B8F4DF09}"/>
              </a:ext>
            </a:extLst>
          </p:cNvPr>
          <p:cNvSpPr>
            <a:spLocks noGrp="1"/>
          </p:cNvSpPr>
          <p:nvPr>
            <p:ph type="title"/>
          </p:nvPr>
        </p:nvSpPr>
        <p:spPr>
          <a:xfrm>
            <a:off x="314352" y="245053"/>
            <a:ext cx="10515600" cy="720622"/>
          </a:xfrm>
        </p:spPr>
        <p:txBody>
          <a:bodyPr anchor="t">
            <a:normAutofit/>
          </a:bodyPr>
          <a:lstStyle/>
          <a:p>
            <a:r>
              <a:rPr lang="tr-TR" sz="3200" b="1" dirty="0"/>
              <a:t>Distance Matrix</a:t>
            </a:r>
          </a:p>
        </p:txBody>
      </p:sp>
      <p:pic>
        <p:nvPicPr>
          <p:cNvPr id="5" name="Content Placeholder 4">
            <a:extLst>
              <a:ext uri="{FF2B5EF4-FFF2-40B4-BE49-F238E27FC236}">
                <a16:creationId xmlns:a16="http://schemas.microsoft.com/office/drawing/2014/main" id="{4E4733BB-9704-48B3-AEB5-C121F21E4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52" y="1085748"/>
            <a:ext cx="5897880" cy="3618569"/>
          </a:xfrm>
        </p:spPr>
      </p:pic>
      <p:pic>
        <p:nvPicPr>
          <p:cNvPr id="7" name="Picture 6">
            <a:extLst>
              <a:ext uri="{FF2B5EF4-FFF2-40B4-BE49-F238E27FC236}">
                <a16:creationId xmlns:a16="http://schemas.microsoft.com/office/drawing/2014/main" id="{640C1EDC-32E2-4E74-9C75-64B22E521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504" y="965675"/>
            <a:ext cx="4999664" cy="5097218"/>
          </a:xfrm>
          <a:prstGeom prst="rect">
            <a:avLst/>
          </a:prstGeom>
        </p:spPr>
      </p:pic>
      <p:sp>
        <p:nvSpPr>
          <p:cNvPr id="8" name="Text Placeholder 2">
            <a:extLst>
              <a:ext uri="{FF2B5EF4-FFF2-40B4-BE49-F238E27FC236}">
                <a16:creationId xmlns:a16="http://schemas.microsoft.com/office/drawing/2014/main" id="{C7B8A14F-7F93-44BA-B611-00765C89DA01}"/>
              </a:ext>
            </a:extLst>
          </p:cNvPr>
          <p:cNvSpPr txBox="1">
            <a:spLocks/>
          </p:cNvSpPr>
          <p:nvPr/>
        </p:nvSpPr>
        <p:spPr>
          <a:xfrm>
            <a:off x="606832" y="4704317"/>
            <a:ext cx="5978672" cy="190863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Based on the heatmap, the following observations can be made:</a:t>
            </a:r>
            <a:endParaRPr lang="tr-TR" sz="1500" dirty="0"/>
          </a:p>
          <a:p>
            <a:pPr marL="0" indent="0">
              <a:buNone/>
            </a:pPr>
            <a:r>
              <a:rPr lang="tr-TR" sz="1500" dirty="0"/>
              <a:t>1. </a:t>
            </a:r>
            <a:r>
              <a:rPr lang="en-US" sz="1500" dirty="0"/>
              <a:t>The pipelines "</a:t>
            </a:r>
            <a:r>
              <a:rPr lang="en-US" sz="1500" dirty="0" err="1"/>
              <a:t>Norecal</a:t>
            </a:r>
            <a:r>
              <a:rPr lang="en-US" sz="1500" dirty="0"/>
              <a:t>-Bowtie-</a:t>
            </a:r>
            <a:r>
              <a:rPr lang="en-US" sz="1500" dirty="0" err="1"/>
              <a:t>Mutect</a:t>
            </a:r>
            <a:r>
              <a:rPr lang="en-US" sz="1500" dirty="0"/>
              <a:t>" and "</a:t>
            </a:r>
            <a:r>
              <a:rPr lang="en-US" sz="1500" dirty="0" err="1"/>
              <a:t>Recal</a:t>
            </a:r>
            <a:r>
              <a:rPr lang="en-US" sz="1500" dirty="0"/>
              <a:t>-Bwa-</a:t>
            </a:r>
            <a:r>
              <a:rPr lang="en-US" sz="1500" dirty="0" err="1"/>
              <a:t>Strelka</a:t>
            </a:r>
            <a:r>
              <a:rPr lang="en-US" sz="1500" dirty="0"/>
              <a:t>" are the closest, with a distance score of 0.03, indicating that these pipelines detected a similar set of variants.</a:t>
            </a:r>
            <a:endParaRPr lang="tr-TR" sz="1500" dirty="0"/>
          </a:p>
          <a:p>
            <a:pPr marL="0" indent="0">
              <a:buNone/>
            </a:pPr>
            <a:r>
              <a:rPr lang="tr-TR" sz="1500" dirty="0"/>
              <a:t>2. </a:t>
            </a:r>
            <a:r>
              <a:rPr lang="en-US" sz="1500" dirty="0"/>
              <a:t>The pipelines "</a:t>
            </a:r>
            <a:r>
              <a:rPr lang="en-US" sz="1500" dirty="0" err="1"/>
              <a:t>Norecal</a:t>
            </a:r>
            <a:r>
              <a:rPr lang="en-US" sz="1500" dirty="0"/>
              <a:t>-Bwa-</a:t>
            </a:r>
            <a:r>
              <a:rPr lang="en-US" sz="1500" dirty="0" err="1"/>
              <a:t>Mutect</a:t>
            </a:r>
            <a:r>
              <a:rPr lang="en-US" sz="1500" dirty="0"/>
              <a:t>" and "</a:t>
            </a:r>
            <a:r>
              <a:rPr lang="en-US" sz="1500" dirty="0" err="1"/>
              <a:t>Recal</a:t>
            </a:r>
            <a:r>
              <a:rPr lang="en-US" sz="1500" dirty="0"/>
              <a:t>-Bwa-</a:t>
            </a:r>
            <a:r>
              <a:rPr lang="en-US" sz="1500" dirty="0" err="1"/>
              <a:t>Mutect</a:t>
            </a:r>
            <a:r>
              <a:rPr lang="en-US" sz="1500" dirty="0"/>
              <a:t>" are also very close, with a distance score of 0.05, indicating that these pipelines detected a similar set of variants.</a:t>
            </a:r>
            <a:endParaRPr lang="tr-TR" sz="1500" dirty="0"/>
          </a:p>
        </p:txBody>
      </p:sp>
    </p:spTree>
    <p:extLst>
      <p:ext uri="{BB962C8B-B14F-4D97-AF65-F5344CB8AC3E}">
        <p14:creationId xmlns:p14="http://schemas.microsoft.com/office/powerpoint/2010/main" val="275946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A267-0077-47F8-9CE8-A783B8F4DF09}"/>
              </a:ext>
            </a:extLst>
          </p:cNvPr>
          <p:cNvSpPr>
            <a:spLocks noGrp="1"/>
          </p:cNvSpPr>
          <p:nvPr>
            <p:ph type="title"/>
          </p:nvPr>
        </p:nvSpPr>
        <p:spPr>
          <a:xfrm>
            <a:off x="314352" y="245053"/>
            <a:ext cx="10515600" cy="720622"/>
          </a:xfrm>
        </p:spPr>
        <p:txBody>
          <a:bodyPr anchor="t">
            <a:normAutofit/>
          </a:bodyPr>
          <a:lstStyle/>
          <a:p>
            <a:r>
              <a:rPr lang="tr-TR" sz="3200" b="1" dirty="0"/>
              <a:t>Distance Matrix</a:t>
            </a:r>
          </a:p>
        </p:txBody>
      </p:sp>
      <p:pic>
        <p:nvPicPr>
          <p:cNvPr id="5" name="Content Placeholder 4">
            <a:extLst>
              <a:ext uri="{FF2B5EF4-FFF2-40B4-BE49-F238E27FC236}">
                <a16:creationId xmlns:a16="http://schemas.microsoft.com/office/drawing/2014/main" id="{4E4733BB-9704-48B3-AEB5-C121F21E4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52" y="1085748"/>
            <a:ext cx="5897880" cy="3618569"/>
          </a:xfrm>
        </p:spPr>
      </p:pic>
      <p:pic>
        <p:nvPicPr>
          <p:cNvPr id="7" name="Picture 6">
            <a:extLst>
              <a:ext uri="{FF2B5EF4-FFF2-40B4-BE49-F238E27FC236}">
                <a16:creationId xmlns:a16="http://schemas.microsoft.com/office/drawing/2014/main" id="{640C1EDC-32E2-4E74-9C75-64B22E521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504" y="965675"/>
            <a:ext cx="4999664" cy="5097218"/>
          </a:xfrm>
          <a:prstGeom prst="rect">
            <a:avLst/>
          </a:prstGeom>
        </p:spPr>
      </p:pic>
      <p:sp>
        <p:nvSpPr>
          <p:cNvPr id="8" name="Text Placeholder 2">
            <a:extLst>
              <a:ext uri="{FF2B5EF4-FFF2-40B4-BE49-F238E27FC236}">
                <a16:creationId xmlns:a16="http://schemas.microsoft.com/office/drawing/2014/main" id="{C7B8A14F-7F93-44BA-B611-00765C89DA01}"/>
              </a:ext>
            </a:extLst>
          </p:cNvPr>
          <p:cNvSpPr txBox="1">
            <a:spLocks/>
          </p:cNvSpPr>
          <p:nvPr/>
        </p:nvSpPr>
        <p:spPr>
          <a:xfrm>
            <a:off x="606832" y="4704317"/>
            <a:ext cx="5978672" cy="16964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400" dirty="0"/>
              <a:t>3. </a:t>
            </a:r>
            <a:r>
              <a:rPr lang="en-US" sz="1400" dirty="0"/>
              <a:t>The pipelines "</a:t>
            </a:r>
            <a:r>
              <a:rPr lang="en-US" sz="1400" dirty="0" err="1"/>
              <a:t>Norecal</a:t>
            </a:r>
            <a:r>
              <a:rPr lang="en-US" sz="1400" dirty="0"/>
              <a:t>-Bowtie-</a:t>
            </a:r>
            <a:r>
              <a:rPr lang="en-US" sz="1400" dirty="0" err="1"/>
              <a:t>Strelka</a:t>
            </a:r>
            <a:r>
              <a:rPr lang="en-US" sz="1400" dirty="0"/>
              <a:t>" and "</a:t>
            </a:r>
            <a:r>
              <a:rPr lang="en-US" sz="1400" dirty="0" err="1"/>
              <a:t>Recal</a:t>
            </a:r>
            <a:r>
              <a:rPr lang="en-US" sz="1400" dirty="0"/>
              <a:t>-Bowtie-</a:t>
            </a:r>
            <a:r>
              <a:rPr lang="en-US" sz="1400" dirty="0" err="1"/>
              <a:t>Strelka</a:t>
            </a:r>
            <a:r>
              <a:rPr lang="en-US" sz="1400" dirty="0"/>
              <a:t>" are also very close, with a distance score of 0.11, indicating that these pipelines detected a similar set of variants</a:t>
            </a:r>
            <a:r>
              <a:rPr lang="tr-TR" sz="1400" dirty="0"/>
              <a:t>.</a:t>
            </a:r>
          </a:p>
          <a:p>
            <a:pPr marL="0" indent="0">
              <a:buNone/>
            </a:pPr>
            <a:r>
              <a:rPr lang="tr-TR" sz="1400" dirty="0"/>
              <a:t>4. </a:t>
            </a:r>
            <a:r>
              <a:rPr lang="en-US" sz="1400" dirty="0"/>
              <a:t>The pipelines "</a:t>
            </a:r>
            <a:r>
              <a:rPr lang="en-US" sz="1400" dirty="0" err="1"/>
              <a:t>Norecal</a:t>
            </a:r>
            <a:r>
              <a:rPr lang="en-US" sz="1400" dirty="0"/>
              <a:t>-Bwa-</a:t>
            </a:r>
            <a:r>
              <a:rPr lang="en-US" sz="1400" dirty="0" err="1"/>
              <a:t>SomaticSniper</a:t>
            </a:r>
            <a:r>
              <a:rPr lang="en-US" sz="1400" dirty="0"/>
              <a:t>" and "</a:t>
            </a:r>
            <a:r>
              <a:rPr lang="en-US" sz="1400" dirty="0" err="1"/>
              <a:t>Recal</a:t>
            </a:r>
            <a:r>
              <a:rPr lang="en-US" sz="1400" dirty="0"/>
              <a:t>-Bwa-</a:t>
            </a:r>
            <a:r>
              <a:rPr lang="en-US" sz="1400" dirty="0" err="1"/>
              <a:t>SmoticSniper</a:t>
            </a:r>
            <a:r>
              <a:rPr lang="en-US" sz="1400" dirty="0"/>
              <a:t>" are close, with a distance score of 0.26, indicating that these pipelines detected a similar set of variants</a:t>
            </a:r>
          </a:p>
          <a:p>
            <a:pPr marL="0" indent="0">
              <a:buNone/>
            </a:pPr>
            <a:r>
              <a:rPr lang="tr-TR" sz="1400" dirty="0"/>
              <a:t>5. </a:t>
            </a:r>
            <a:r>
              <a:rPr lang="en-US" sz="1400" dirty="0"/>
              <a:t>The pipelines "</a:t>
            </a:r>
            <a:r>
              <a:rPr lang="en-US" sz="1400" dirty="0" err="1"/>
              <a:t>Norecal</a:t>
            </a:r>
            <a:r>
              <a:rPr lang="en-US" sz="1400" dirty="0"/>
              <a:t>-Bwa-</a:t>
            </a:r>
            <a:r>
              <a:rPr lang="en-US" sz="1400" dirty="0" err="1"/>
              <a:t>SomaticSniper</a:t>
            </a:r>
            <a:r>
              <a:rPr lang="en-US" sz="1400" dirty="0"/>
              <a:t>" and "</a:t>
            </a:r>
            <a:r>
              <a:rPr lang="en-US" sz="1400" dirty="0" err="1"/>
              <a:t>Norecal</a:t>
            </a:r>
            <a:r>
              <a:rPr lang="en-US" sz="1400" dirty="0"/>
              <a:t>-Bowtie-</a:t>
            </a:r>
            <a:r>
              <a:rPr lang="en-US" sz="1400" dirty="0" err="1"/>
              <a:t>Mutect</a:t>
            </a:r>
            <a:r>
              <a:rPr lang="en-US" sz="1400" dirty="0"/>
              <a:t>" are the furthest apart, with a distance score of 0.74, indicating that these pipelines detected a different set of variants.</a:t>
            </a:r>
            <a:endParaRPr lang="tr-TR" sz="1400" dirty="0"/>
          </a:p>
        </p:txBody>
      </p:sp>
    </p:spTree>
    <p:extLst>
      <p:ext uri="{BB962C8B-B14F-4D97-AF65-F5344CB8AC3E}">
        <p14:creationId xmlns:p14="http://schemas.microsoft.com/office/powerpoint/2010/main" val="230572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A267-0077-47F8-9CE8-A783B8F4DF09}"/>
              </a:ext>
            </a:extLst>
          </p:cNvPr>
          <p:cNvSpPr>
            <a:spLocks noGrp="1"/>
          </p:cNvSpPr>
          <p:nvPr>
            <p:ph type="title"/>
          </p:nvPr>
        </p:nvSpPr>
        <p:spPr>
          <a:xfrm>
            <a:off x="314352" y="245053"/>
            <a:ext cx="10515600" cy="720622"/>
          </a:xfrm>
        </p:spPr>
        <p:txBody>
          <a:bodyPr anchor="t">
            <a:normAutofit/>
          </a:bodyPr>
          <a:lstStyle/>
          <a:p>
            <a:r>
              <a:rPr lang="tr-TR" sz="3200" b="1" dirty="0"/>
              <a:t>Distance Matrix</a:t>
            </a:r>
          </a:p>
        </p:txBody>
      </p:sp>
      <p:pic>
        <p:nvPicPr>
          <p:cNvPr id="5" name="Content Placeholder 4">
            <a:extLst>
              <a:ext uri="{FF2B5EF4-FFF2-40B4-BE49-F238E27FC236}">
                <a16:creationId xmlns:a16="http://schemas.microsoft.com/office/drawing/2014/main" id="{4E4733BB-9704-48B3-AEB5-C121F21E4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52" y="1085748"/>
            <a:ext cx="5897880" cy="3618569"/>
          </a:xfrm>
        </p:spPr>
      </p:pic>
      <p:pic>
        <p:nvPicPr>
          <p:cNvPr id="7" name="Picture 6">
            <a:extLst>
              <a:ext uri="{FF2B5EF4-FFF2-40B4-BE49-F238E27FC236}">
                <a16:creationId xmlns:a16="http://schemas.microsoft.com/office/drawing/2014/main" id="{640C1EDC-32E2-4E74-9C75-64B22E521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504" y="965675"/>
            <a:ext cx="4999664" cy="5097218"/>
          </a:xfrm>
          <a:prstGeom prst="rect">
            <a:avLst/>
          </a:prstGeom>
        </p:spPr>
      </p:pic>
      <p:sp>
        <p:nvSpPr>
          <p:cNvPr id="9" name="Text Placeholder 2">
            <a:extLst>
              <a:ext uri="{FF2B5EF4-FFF2-40B4-BE49-F238E27FC236}">
                <a16:creationId xmlns:a16="http://schemas.microsoft.com/office/drawing/2014/main" id="{5C12D8C5-6B04-4811-B111-91BE397537D8}"/>
              </a:ext>
            </a:extLst>
          </p:cNvPr>
          <p:cNvSpPr txBox="1">
            <a:spLocks/>
          </p:cNvSpPr>
          <p:nvPr/>
        </p:nvSpPr>
        <p:spPr>
          <a:xfrm>
            <a:off x="606832" y="4704317"/>
            <a:ext cx="5978672" cy="16964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Overall, the distance matrix heatmap suggests that the choice of mapper and variant caller has a greater impact on the similarity of the detected variants than the choice of base recalibration. The heatmap also highlights the importance of selecting the appropriate pipeline configuration based on the specific research question and dataset.</a:t>
            </a:r>
            <a:endParaRPr lang="tr-TR" sz="1500" dirty="0"/>
          </a:p>
          <a:p>
            <a:endParaRPr lang="tr-TR" sz="1500" dirty="0"/>
          </a:p>
        </p:txBody>
      </p:sp>
    </p:spTree>
    <p:extLst>
      <p:ext uri="{BB962C8B-B14F-4D97-AF65-F5344CB8AC3E}">
        <p14:creationId xmlns:p14="http://schemas.microsoft.com/office/powerpoint/2010/main" val="2184849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E7A2-03FA-4292-A5A8-E3C05B25CDF5}"/>
              </a:ext>
            </a:extLst>
          </p:cNvPr>
          <p:cNvSpPr>
            <a:spLocks noGrp="1"/>
          </p:cNvSpPr>
          <p:nvPr>
            <p:ph type="ctrTitle"/>
          </p:nvPr>
        </p:nvSpPr>
        <p:spPr>
          <a:xfrm>
            <a:off x="1413163" y="547326"/>
            <a:ext cx="9144000" cy="817273"/>
          </a:xfrm>
        </p:spPr>
        <p:txBody>
          <a:bodyPr anchor="t">
            <a:normAutofit/>
          </a:bodyPr>
          <a:lstStyle/>
          <a:p>
            <a:r>
              <a:rPr lang="tr-TR" sz="4000" b="1" dirty="0">
                <a:effectLst/>
              </a:rPr>
              <a:t>Accuracy-Presicion-Recall-F1 Metrics</a:t>
            </a:r>
            <a:endParaRPr lang="tr-TR" sz="4000" b="1" dirty="0"/>
          </a:p>
        </p:txBody>
      </p:sp>
      <p:sp>
        <p:nvSpPr>
          <p:cNvPr id="3" name="Subtitle 2">
            <a:extLst>
              <a:ext uri="{FF2B5EF4-FFF2-40B4-BE49-F238E27FC236}">
                <a16:creationId xmlns:a16="http://schemas.microsoft.com/office/drawing/2014/main" id="{5D9763E7-64BD-43A6-81AF-A1EB8EB219E7}"/>
              </a:ext>
            </a:extLst>
          </p:cNvPr>
          <p:cNvSpPr>
            <a:spLocks noGrp="1"/>
          </p:cNvSpPr>
          <p:nvPr>
            <p:ph type="subTitle" idx="1"/>
          </p:nvPr>
        </p:nvSpPr>
        <p:spPr>
          <a:xfrm>
            <a:off x="1413163" y="1309255"/>
            <a:ext cx="9144000" cy="4239490"/>
          </a:xfrm>
        </p:spPr>
        <p:txBody>
          <a:bodyPr anchor="ctr">
            <a:noAutofit/>
          </a:bodyPr>
          <a:lstStyle/>
          <a:p>
            <a:pPr marL="342900" indent="-342900" algn="l">
              <a:buFont typeface="Arial" panose="020B0604020202020204" pitchFamily="34" charset="0"/>
              <a:buChar char="•"/>
            </a:pPr>
            <a:r>
              <a:rPr lang="en-US" sz="1600" b="1" i="0" dirty="0">
                <a:effectLst/>
              </a:rPr>
              <a:t>True Positive (TP): </a:t>
            </a:r>
            <a:r>
              <a:rPr lang="en-US" sz="1600" b="0" i="0" dirty="0">
                <a:effectLst/>
              </a:rPr>
              <a:t>It is a variant that was detected by</a:t>
            </a:r>
            <a:r>
              <a:rPr lang="tr-TR" sz="1600" b="0" i="0" dirty="0">
                <a:effectLst/>
              </a:rPr>
              <a:t> </a:t>
            </a:r>
            <a:r>
              <a:rPr lang="en-US" sz="1600" b="0" i="0" dirty="0">
                <a:effectLst/>
              </a:rPr>
              <a:t>the pipeline configured and is one that exists in the high-confidence list of</a:t>
            </a:r>
            <a:r>
              <a:rPr lang="tr-TR" sz="1600" b="0" i="0" dirty="0">
                <a:effectLst/>
              </a:rPr>
              <a:t> </a:t>
            </a:r>
            <a:r>
              <a:rPr lang="en-US" sz="1600" b="0" i="0" dirty="0">
                <a:effectLst/>
              </a:rPr>
              <a:t>variants.</a:t>
            </a:r>
            <a:endParaRPr lang="tr-TR" sz="1600" b="0" i="0" dirty="0">
              <a:effectLst/>
            </a:endParaRPr>
          </a:p>
          <a:p>
            <a:pPr marL="342900" indent="-342900" algn="l">
              <a:buFont typeface="Arial" panose="020B0604020202020204" pitchFamily="34" charset="0"/>
              <a:buChar char="•"/>
            </a:pPr>
            <a:r>
              <a:rPr lang="en-US" sz="1600" b="1" i="0" dirty="0">
                <a:effectLst/>
              </a:rPr>
              <a:t>False Positive (FP): </a:t>
            </a:r>
            <a:r>
              <a:rPr lang="en-US" sz="1600" b="0" i="0" dirty="0">
                <a:effectLst/>
              </a:rPr>
              <a:t>It is a variant that was detected by</a:t>
            </a:r>
            <a:r>
              <a:rPr lang="tr-TR" sz="1600" b="0" i="0" dirty="0">
                <a:effectLst/>
              </a:rPr>
              <a:t> </a:t>
            </a:r>
            <a:r>
              <a:rPr lang="en-US" sz="1600" b="0" i="0" dirty="0">
                <a:effectLst/>
              </a:rPr>
              <a:t>the pipeline configured but is one that does not exist in the</a:t>
            </a:r>
            <a:r>
              <a:rPr lang="tr-TR" sz="1600" b="0" i="0" dirty="0">
                <a:effectLst/>
              </a:rPr>
              <a:t> </a:t>
            </a:r>
            <a:r>
              <a:rPr lang="en-US" sz="1600" b="0" i="0" dirty="0">
                <a:effectLst/>
              </a:rPr>
              <a:t>high</a:t>
            </a:r>
            <a:r>
              <a:rPr lang="tr-TR" sz="1600" b="0" i="0" dirty="0">
                <a:effectLst/>
              </a:rPr>
              <a:t>-</a:t>
            </a:r>
            <a:r>
              <a:rPr lang="en-US" sz="1600" b="0" i="0" dirty="0">
                <a:effectLst/>
              </a:rPr>
              <a:t>confidence list of variants.</a:t>
            </a:r>
            <a:endParaRPr lang="tr-TR" sz="1600" b="0" i="0" dirty="0">
              <a:effectLst/>
            </a:endParaRPr>
          </a:p>
          <a:p>
            <a:pPr marL="342900" indent="-342900" algn="l">
              <a:buFont typeface="Arial" panose="020B0604020202020204" pitchFamily="34" charset="0"/>
              <a:buChar char="•"/>
            </a:pPr>
            <a:r>
              <a:rPr lang="en-US" sz="1600" b="1" i="0" dirty="0">
                <a:effectLst/>
              </a:rPr>
              <a:t>True Negative (TN): </a:t>
            </a:r>
            <a:r>
              <a:rPr lang="en-US" sz="1600" b="0" i="0" dirty="0">
                <a:effectLst/>
              </a:rPr>
              <a:t>It is a variant that was not detected</a:t>
            </a:r>
            <a:r>
              <a:rPr lang="tr-TR" sz="1600" b="0" i="0" dirty="0">
                <a:effectLst/>
              </a:rPr>
              <a:t> </a:t>
            </a:r>
            <a:r>
              <a:rPr lang="en-US" sz="1600" b="0" i="0" dirty="0">
                <a:effectLst/>
              </a:rPr>
              <a:t>by the pipeline configured and is one that does not exist in</a:t>
            </a:r>
            <a:r>
              <a:rPr lang="tr-TR" sz="1600" b="0" i="0" dirty="0">
                <a:effectLst/>
              </a:rPr>
              <a:t> </a:t>
            </a:r>
            <a:r>
              <a:rPr lang="en-US" sz="1600" b="0" i="0" dirty="0">
                <a:effectLst/>
              </a:rPr>
              <a:t>the high</a:t>
            </a:r>
            <a:r>
              <a:rPr lang="tr-TR" sz="1600" b="0" i="0" dirty="0">
                <a:effectLst/>
              </a:rPr>
              <a:t> </a:t>
            </a:r>
            <a:r>
              <a:rPr lang="en-US" sz="1600" b="0" i="0" dirty="0">
                <a:effectLst/>
              </a:rPr>
              <a:t>confidence list of variants.</a:t>
            </a:r>
            <a:endParaRPr lang="tr-TR" sz="1600" b="0" i="0" dirty="0">
              <a:effectLst/>
            </a:endParaRPr>
          </a:p>
          <a:p>
            <a:pPr marL="342900" indent="-342900" algn="l">
              <a:buFont typeface="Arial" panose="020B0604020202020204" pitchFamily="34" charset="0"/>
              <a:buChar char="•"/>
            </a:pPr>
            <a:r>
              <a:rPr lang="en-US" sz="1600" b="1" i="0" dirty="0">
                <a:effectLst/>
              </a:rPr>
              <a:t>False Negative (FN): </a:t>
            </a:r>
            <a:r>
              <a:rPr lang="en-US" sz="1600" b="0" i="0" dirty="0">
                <a:effectLst/>
              </a:rPr>
              <a:t>It is a variant that was not detected</a:t>
            </a:r>
            <a:r>
              <a:rPr lang="tr-TR" sz="1600" b="0" i="0" dirty="0">
                <a:effectLst/>
              </a:rPr>
              <a:t> </a:t>
            </a:r>
            <a:r>
              <a:rPr lang="en-US" sz="1600" b="0" i="0" dirty="0">
                <a:effectLst/>
              </a:rPr>
              <a:t>by the pipeline configured but is one that does exist in the</a:t>
            </a:r>
            <a:r>
              <a:rPr lang="tr-TR" sz="1600" b="0" i="0" dirty="0">
                <a:effectLst/>
              </a:rPr>
              <a:t> </a:t>
            </a:r>
            <a:r>
              <a:rPr lang="en-US" sz="1600" b="0" i="0" dirty="0">
                <a:effectLst/>
              </a:rPr>
              <a:t>high</a:t>
            </a:r>
            <a:r>
              <a:rPr lang="tr-TR" sz="1600" b="0" i="0" dirty="0">
                <a:effectLst/>
              </a:rPr>
              <a:t> </a:t>
            </a:r>
            <a:r>
              <a:rPr lang="en-US" sz="1600" b="0" i="0" dirty="0">
                <a:effectLst/>
              </a:rPr>
              <a:t>confidence list of variants.</a:t>
            </a:r>
            <a:endParaRPr lang="tr-TR" sz="1600" b="0" i="0" dirty="0">
              <a:effectLst/>
            </a:endParaRPr>
          </a:p>
        </p:txBody>
      </p:sp>
    </p:spTree>
    <p:extLst>
      <p:ext uri="{BB962C8B-B14F-4D97-AF65-F5344CB8AC3E}">
        <p14:creationId xmlns:p14="http://schemas.microsoft.com/office/powerpoint/2010/main" val="1705217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E7A2-03FA-4292-A5A8-E3C05B25CDF5}"/>
              </a:ext>
            </a:extLst>
          </p:cNvPr>
          <p:cNvSpPr>
            <a:spLocks noGrp="1"/>
          </p:cNvSpPr>
          <p:nvPr>
            <p:ph type="ctrTitle"/>
          </p:nvPr>
        </p:nvSpPr>
        <p:spPr>
          <a:xfrm>
            <a:off x="1413163" y="548640"/>
            <a:ext cx="9144000" cy="817273"/>
          </a:xfrm>
        </p:spPr>
        <p:txBody>
          <a:bodyPr anchor="t">
            <a:normAutofit/>
          </a:bodyPr>
          <a:lstStyle/>
          <a:p>
            <a:r>
              <a:rPr lang="tr-TR" sz="4000" b="1" i="0" dirty="0">
                <a:effectLst/>
              </a:rPr>
              <a:t>Accuracy-Presicion-Recall-F1 Metrics</a:t>
            </a:r>
            <a:endParaRPr lang="tr-TR" sz="4000" b="1" dirty="0"/>
          </a:p>
        </p:txBody>
      </p:sp>
      <p:sp>
        <p:nvSpPr>
          <p:cNvPr id="3" name="Subtitle 2">
            <a:extLst>
              <a:ext uri="{FF2B5EF4-FFF2-40B4-BE49-F238E27FC236}">
                <a16:creationId xmlns:a16="http://schemas.microsoft.com/office/drawing/2014/main" id="{5D9763E7-64BD-43A6-81AF-A1EB8EB219E7}"/>
              </a:ext>
            </a:extLst>
          </p:cNvPr>
          <p:cNvSpPr>
            <a:spLocks noGrp="1"/>
          </p:cNvSpPr>
          <p:nvPr>
            <p:ph type="subTitle" idx="1"/>
          </p:nvPr>
        </p:nvSpPr>
        <p:spPr>
          <a:xfrm>
            <a:off x="692726" y="2030647"/>
            <a:ext cx="5292437" cy="2796703"/>
          </a:xfrm>
        </p:spPr>
        <p:txBody>
          <a:bodyPr>
            <a:noAutofit/>
          </a:bodyPr>
          <a:lstStyle/>
          <a:p>
            <a:pPr marL="342900" indent="-342900" algn="l">
              <a:buFont typeface="Arial" panose="020B0604020202020204" pitchFamily="34" charset="0"/>
              <a:buChar char="•"/>
            </a:pPr>
            <a:r>
              <a:rPr lang="en-US" sz="1600" b="1" i="0" dirty="0">
                <a:effectLst/>
              </a:rPr>
              <a:t>Precision: </a:t>
            </a:r>
            <a:r>
              <a:rPr lang="en-US" sz="1600" b="0" i="0" dirty="0">
                <a:effectLst/>
              </a:rPr>
              <a:t>Indicates the proportion of true positive predictions out of all positive predictions. It measures the accuracy</a:t>
            </a:r>
            <a:r>
              <a:rPr lang="tr-TR" sz="1600" b="0" i="0" dirty="0">
                <a:effectLst/>
              </a:rPr>
              <a:t> </a:t>
            </a:r>
            <a:r>
              <a:rPr lang="en-US" sz="1600" b="0" i="0" dirty="0">
                <a:effectLst/>
              </a:rPr>
              <a:t>of the</a:t>
            </a:r>
            <a:r>
              <a:rPr lang="tr-TR" sz="1600" b="0" i="0" dirty="0">
                <a:effectLst/>
              </a:rPr>
              <a:t> </a:t>
            </a:r>
            <a:r>
              <a:rPr lang="en-US" sz="1600" b="0" i="0" dirty="0">
                <a:effectLst/>
              </a:rPr>
              <a:t>positive predictions.</a:t>
            </a:r>
            <a:r>
              <a:rPr lang="tr-TR" sz="1600" b="0" i="0" dirty="0">
                <a:effectLst/>
              </a:rPr>
              <a:t> </a:t>
            </a:r>
          </a:p>
          <a:p>
            <a:pPr marL="342900" indent="-342900" algn="l">
              <a:buFont typeface="Arial" panose="020B0604020202020204" pitchFamily="34" charset="0"/>
              <a:buChar char="•"/>
            </a:pPr>
            <a:r>
              <a:rPr lang="en-US" sz="1600" b="1" i="0" dirty="0">
                <a:effectLst/>
              </a:rPr>
              <a:t>Recall: </a:t>
            </a:r>
            <a:r>
              <a:rPr lang="en-US" sz="1600" b="0" i="0" dirty="0">
                <a:effectLst/>
              </a:rPr>
              <a:t>Represents the proportion of true positive predictions out of all actual positives. It measures the ability of the</a:t>
            </a:r>
            <a:r>
              <a:rPr lang="tr-TR" sz="1600" b="0" i="0" dirty="0">
                <a:effectLst/>
              </a:rPr>
              <a:t> </a:t>
            </a:r>
            <a:r>
              <a:rPr lang="en-US" sz="1600" b="0" i="0" dirty="0">
                <a:effectLst/>
              </a:rPr>
              <a:t>model to</a:t>
            </a:r>
            <a:r>
              <a:rPr lang="tr-TR" sz="1600" b="0" i="0" dirty="0">
                <a:effectLst/>
              </a:rPr>
              <a:t> </a:t>
            </a:r>
            <a:r>
              <a:rPr lang="en-US" sz="1600" b="0" i="0" dirty="0">
                <a:effectLst/>
              </a:rPr>
              <a:t>identify all relevant instances.</a:t>
            </a:r>
            <a:endParaRPr lang="tr-TR" sz="1600" b="0" i="0" dirty="0">
              <a:effectLst/>
            </a:endParaRPr>
          </a:p>
          <a:p>
            <a:pPr marL="342900" indent="-342900" algn="l">
              <a:buFont typeface="Arial" panose="020B0604020202020204" pitchFamily="34" charset="0"/>
              <a:buChar char="•"/>
            </a:pPr>
            <a:r>
              <a:rPr lang="en-US" sz="1600" b="1" i="0" dirty="0">
                <a:effectLst/>
              </a:rPr>
              <a:t>F1 Score: </a:t>
            </a:r>
            <a:r>
              <a:rPr lang="en-US" sz="1600" b="0" i="0" dirty="0">
                <a:effectLst/>
              </a:rPr>
              <a:t>The harmonic mean of precision and recall,</a:t>
            </a:r>
            <a:r>
              <a:rPr lang="tr-TR" sz="1600" b="0" i="0" dirty="0">
                <a:effectLst/>
              </a:rPr>
              <a:t> </a:t>
            </a:r>
            <a:r>
              <a:rPr lang="en-US" sz="1600" b="0" i="0" dirty="0">
                <a:effectLst/>
              </a:rPr>
              <a:t>provides a balance between the two metrics.</a:t>
            </a:r>
            <a:r>
              <a:rPr lang="tr-TR" sz="1600" b="0" i="0" dirty="0">
                <a:effectLst/>
              </a:rPr>
              <a:t> </a:t>
            </a:r>
          </a:p>
          <a:p>
            <a:pPr marL="342900" indent="-342900" algn="l">
              <a:buFont typeface="Arial" panose="020B0604020202020204" pitchFamily="34" charset="0"/>
              <a:buChar char="•"/>
            </a:pPr>
            <a:r>
              <a:rPr lang="en-US" sz="1600" b="1" i="0" dirty="0">
                <a:effectLst/>
              </a:rPr>
              <a:t>Accuracy: </a:t>
            </a:r>
            <a:r>
              <a:rPr lang="en-US" sz="1600" b="0" i="0" dirty="0">
                <a:effectLst/>
              </a:rPr>
              <a:t>Measures the overall correctness of the predictions.</a:t>
            </a:r>
            <a:endParaRPr lang="tr-TR" sz="1600" dirty="0"/>
          </a:p>
        </p:txBody>
      </p:sp>
      <p:pic>
        <p:nvPicPr>
          <p:cNvPr id="5" name="Picture 4">
            <a:extLst>
              <a:ext uri="{FF2B5EF4-FFF2-40B4-BE49-F238E27FC236}">
                <a16:creationId xmlns:a16="http://schemas.microsoft.com/office/drawing/2014/main" id="{C4D8CCC1-B236-4464-AAF0-AB3894E05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163" y="2030647"/>
            <a:ext cx="5210653" cy="2796703"/>
          </a:xfrm>
          <a:prstGeom prst="rect">
            <a:avLst/>
          </a:prstGeom>
          <a:ln>
            <a:solidFill>
              <a:schemeClr val="tx1"/>
            </a:solidFill>
          </a:ln>
        </p:spPr>
      </p:pic>
    </p:spTree>
    <p:extLst>
      <p:ext uri="{BB962C8B-B14F-4D97-AF65-F5344CB8AC3E}">
        <p14:creationId xmlns:p14="http://schemas.microsoft.com/office/powerpoint/2010/main" val="382464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A3D02F8-4FA1-4DCF-966F-46DC6EB8665F}"/>
              </a:ext>
            </a:extLst>
          </p:cNvPr>
          <p:cNvSpPr>
            <a:spLocks noGrp="1"/>
          </p:cNvSpPr>
          <p:nvPr>
            <p:ph type="title"/>
          </p:nvPr>
        </p:nvSpPr>
        <p:spPr>
          <a:xfrm>
            <a:off x="1938209" y="105130"/>
            <a:ext cx="9977582" cy="281420"/>
          </a:xfrm>
        </p:spPr>
        <p:txBody>
          <a:bodyPr>
            <a:noAutofit/>
          </a:bodyPr>
          <a:lstStyle/>
          <a:p>
            <a:pPr algn="r"/>
            <a:r>
              <a:rPr lang="tr-TR" sz="1600" b="1" i="0" dirty="0">
                <a:effectLst/>
              </a:rPr>
              <a:t>Accuracy-Presicion-Recall-F1 Metrics</a:t>
            </a:r>
            <a:endParaRPr lang="tr-TR" sz="1600" b="1" dirty="0"/>
          </a:p>
        </p:txBody>
      </p:sp>
      <p:pic>
        <p:nvPicPr>
          <p:cNvPr id="6" name="Content Placeholder 5">
            <a:extLst>
              <a:ext uri="{FF2B5EF4-FFF2-40B4-BE49-F238E27FC236}">
                <a16:creationId xmlns:a16="http://schemas.microsoft.com/office/drawing/2014/main" id="{3FE5444A-B7F5-47AF-8861-FB167B89985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4320" y="3402013"/>
            <a:ext cx="6364288" cy="3281362"/>
          </a:xfrm>
        </p:spPr>
      </p:pic>
      <p:pic>
        <p:nvPicPr>
          <p:cNvPr id="3" name="Content Placeholder 5">
            <a:extLst>
              <a:ext uri="{FF2B5EF4-FFF2-40B4-BE49-F238E27FC236}">
                <a16:creationId xmlns:a16="http://schemas.microsoft.com/office/drawing/2014/main" id="{1708BB77-974D-4F5E-A0EA-CB5C6305E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534" y="457200"/>
            <a:ext cx="6833292" cy="4049140"/>
          </a:xfrm>
          <a:prstGeom prst="rect">
            <a:avLst/>
          </a:prstGeom>
        </p:spPr>
      </p:pic>
      <p:sp>
        <p:nvSpPr>
          <p:cNvPr id="12" name="Text Placeholder 8">
            <a:extLst>
              <a:ext uri="{FF2B5EF4-FFF2-40B4-BE49-F238E27FC236}">
                <a16:creationId xmlns:a16="http://schemas.microsoft.com/office/drawing/2014/main" id="{D5833046-5FEA-4B24-8FEC-8C5DA1B67667}"/>
              </a:ext>
            </a:extLst>
          </p:cNvPr>
          <p:cNvSpPr txBox="1">
            <a:spLocks/>
          </p:cNvSpPr>
          <p:nvPr/>
        </p:nvSpPr>
        <p:spPr>
          <a:xfrm>
            <a:off x="396442" y="415634"/>
            <a:ext cx="4822091" cy="23368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i="0" dirty="0">
                <a:effectLst/>
              </a:rPr>
              <a:t>Comparing the pipelines in terms of metrics such as precision, recall, accuracy, and F1 score, the following</a:t>
            </a:r>
            <a:r>
              <a:rPr lang="tr-TR" sz="1400" b="0" i="0" dirty="0">
                <a:effectLst/>
              </a:rPr>
              <a:t> </a:t>
            </a:r>
            <a:r>
              <a:rPr lang="en-US" sz="1400" b="0" i="0" dirty="0" err="1">
                <a:effectLst/>
              </a:rPr>
              <a:t>observationscan</a:t>
            </a:r>
            <a:r>
              <a:rPr lang="en-US" sz="1400" b="0" i="0" dirty="0">
                <a:effectLst/>
              </a:rPr>
              <a:t> be made:</a:t>
            </a:r>
            <a:endParaRPr lang="tr-TR" sz="1400" b="1" dirty="0"/>
          </a:p>
          <a:p>
            <a:pPr marL="0" indent="0">
              <a:buNone/>
            </a:pPr>
            <a:r>
              <a:rPr lang="tr-TR" sz="1400" b="1" dirty="0"/>
              <a:t>1. </a:t>
            </a:r>
            <a:r>
              <a:rPr lang="en-US" sz="1400" b="1" dirty="0"/>
              <a:t>Precision:</a:t>
            </a:r>
            <a:br>
              <a:rPr lang="en-US" sz="1400" dirty="0"/>
            </a:br>
            <a:r>
              <a:rPr lang="en-US" sz="1400" dirty="0"/>
              <a:t>• The pipeline ”</a:t>
            </a:r>
            <a:r>
              <a:rPr lang="en-US" sz="1400" dirty="0" err="1"/>
              <a:t>Recal</a:t>
            </a:r>
            <a:r>
              <a:rPr lang="en-US" sz="1400" dirty="0"/>
              <a:t>-Bowtie</a:t>
            </a:r>
            <a:r>
              <a:rPr lang="tr-TR" sz="1400" dirty="0"/>
              <a:t> </a:t>
            </a:r>
            <a:r>
              <a:rPr lang="en-US" sz="1400" dirty="0" err="1"/>
              <a:t>Mutect</a:t>
            </a:r>
            <a:r>
              <a:rPr lang="en-US" sz="1400" dirty="0"/>
              <a:t>” achieved the highest</a:t>
            </a:r>
            <a:r>
              <a:rPr lang="tr-TR" sz="1400" dirty="0"/>
              <a:t> </a:t>
            </a:r>
            <a:r>
              <a:rPr lang="en-US" sz="1400" dirty="0"/>
              <a:t>precision of 0.92,</a:t>
            </a:r>
            <a:r>
              <a:rPr lang="tr-TR" sz="1400" dirty="0"/>
              <a:t> </a:t>
            </a:r>
            <a:r>
              <a:rPr lang="en-US" sz="1400" dirty="0"/>
              <a:t>followed closely by</a:t>
            </a:r>
            <a:r>
              <a:rPr lang="tr-TR" sz="1400" dirty="0"/>
              <a:t> </a:t>
            </a:r>
            <a:r>
              <a:rPr lang="en-US" sz="1400" dirty="0"/>
              <a:t>”</a:t>
            </a:r>
            <a:r>
              <a:rPr lang="en-US" sz="1400" dirty="0" err="1"/>
              <a:t>Norecal</a:t>
            </a:r>
            <a:r>
              <a:rPr lang="en-US" sz="1400" dirty="0"/>
              <a:t>-Bowtie-</a:t>
            </a:r>
            <a:r>
              <a:rPr lang="tr-TR" sz="1400" dirty="0"/>
              <a:t> </a:t>
            </a:r>
            <a:r>
              <a:rPr lang="en-US" sz="1400" dirty="0" err="1"/>
              <a:t>Mutect</a:t>
            </a:r>
            <a:r>
              <a:rPr lang="en-US" sz="1400" dirty="0"/>
              <a:t>” with a</a:t>
            </a:r>
            <a:r>
              <a:rPr lang="tr-TR" sz="1400" dirty="0"/>
              <a:t> </a:t>
            </a:r>
            <a:r>
              <a:rPr lang="en-US" sz="1400" dirty="0"/>
              <a:t>precision of 0.89. These pipelines</a:t>
            </a:r>
            <a:r>
              <a:rPr lang="tr-TR" sz="1400" dirty="0"/>
              <a:t> </a:t>
            </a:r>
            <a:r>
              <a:rPr lang="en-US" sz="1400" dirty="0"/>
              <a:t>demonstrated the highest precision</a:t>
            </a:r>
            <a:r>
              <a:rPr lang="tr-TR" sz="1400" dirty="0"/>
              <a:t> </a:t>
            </a:r>
            <a:r>
              <a:rPr lang="en-US" sz="1400" dirty="0"/>
              <a:t>among all the configurations</a:t>
            </a:r>
            <a:r>
              <a:rPr lang="tr-TR" sz="1400" dirty="0"/>
              <a:t> </a:t>
            </a:r>
            <a:r>
              <a:rPr lang="en-US" sz="1400" dirty="0"/>
              <a:t>tested.</a:t>
            </a:r>
            <a:br>
              <a:rPr lang="en-US" sz="1400" dirty="0"/>
            </a:br>
            <a:r>
              <a:rPr lang="en-US" sz="1400" dirty="0"/>
              <a:t>• The pipeline ”</a:t>
            </a:r>
            <a:r>
              <a:rPr lang="en-US" sz="1400" dirty="0" err="1"/>
              <a:t>Norecal</a:t>
            </a:r>
            <a:r>
              <a:rPr lang="en-US" sz="1400" dirty="0"/>
              <a:t>-Bwa</a:t>
            </a:r>
            <a:r>
              <a:rPr lang="tr-TR" sz="1400" dirty="0"/>
              <a:t> </a:t>
            </a:r>
            <a:r>
              <a:rPr lang="en-US" sz="1400" dirty="0" err="1"/>
              <a:t>SomaticSniper</a:t>
            </a:r>
            <a:r>
              <a:rPr lang="en-US" sz="1400" dirty="0"/>
              <a:t>” had the lowest</a:t>
            </a:r>
            <a:r>
              <a:rPr lang="tr-TR" sz="1400" dirty="0"/>
              <a:t> </a:t>
            </a:r>
            <a:r>
              <a:rPr lang="en-US" sz="1400" dirty="0"/>
              <a:t>precision of 0.30, indicating a higher</a:t>
            </a:r>
            <a:r>
              <a:rPr lang="tr-TR" sz="1400" dirty="0"/>
              <a:t> </a:t>
            </a:r>
            <a:r>
              <a:rPr lang="en-US" sz="1400" dirty="0"/>
              <a:t>rate of false</a:t>
            </a:r>
            <a:r>
              <a:rPr lang="tr-TR" sz="1400" dirty="0"/>
              <a:t> </a:t>
            </a:r>
            <a:r>
              <a:rPr lang="en-US" sz="1400" dirty="0"/>
              <a:t>positives in variant</a:t>
            </a:r>
            <a:r>
              <a:rPr lang="tr-TR" sz="1400" dirty="0"/>
              <a:t> </a:t>
            </a:r>
            <a:r>
              <a:rPr lang="en-US" sz="1400" dirty="0"/>
              <a:t>calling.</a:t>
            </a:r>
            <a:endParaRPr lang="tr-TR" sz="1400" dirty="0"/>
          </a:p>
          <a:p>
            <a:pPr marL="0" indent="0">
              <a:buNone/>
            </a:pPr>
            <a:endParaRPr lang="tr-TR" sz="1400" dirty="0"/>
          </a:p>
        </p:txBody>
      </p:sp>
      <p:sp>
        <p:nvSpPr>
          <p:cNvPr id="13" name="Text Placeholder 8">
            <a:extLst>
              <a:ext uri="{FF2B5EF4-FFF2-40B4-BE49-F238E27FC236}">
                <a16:creationId xmlns:a16="http://schemas.microsoft.com/office/drawing/2014/main" id="{B26137D8-013A-4100-B0A7-4EEBCBE2F2D3}"/>
              </a:ext>
            </a:extLst>
          </p:cNvPr>
          <p:cNvSpPr txBox="1">
            <a:spLocks/>
          </p:cNvSpPr>
          <p:nvPr/>
        </p:nvSpPr>
        <p:spPr>
          <a:xfrm>
            <a:off x="6640947" y="4471600"/>
            <a:ext cx="5274844" cy="18346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i="0" dirty="0">
                <a:effectLst/>
              </a:rPr>
              <a:t>2. Recall:</a:t>
            </a:r>
            <a:br>
              <a:rPr lang="en-US" sz="1500" dirty="0"/>
            </a:br>
            <a:r>
              <a:rPr lang="en-US" sz="1500" b="0" i="0" dirty="0">
                <a:effectLst/>
              </a:rPr>
              <a:t>• The pipelines ”</a:t>
            </a:r>
            <a:r>
              <a:rPr lang="en-US" sz="1500" b="0" i="0" dirty="0" err="1">
                <a:effectLst/>
              </a:rPr>
              <a:t>Norecal</a:t>
            </a:r>
            <a:r>
              <a:rPr lang="en-US" sz="1500" b="0" i="0" dirty="0">
                <a:effectLst/>
              </a:rPr>
              <a:t>-Bwa-</a:t>
            </a:r>
            <a:r>
              <a:rPr lang="en-US" sz="1500" b="0" i="0" dirty="0" err="1">
                <a:effectLst/>
              </a:rPr>
              <a:t>Strelka</a:t>
            </a:r>
            <a:r>
              <a:rPr lang="en-US" sz="1500" b="0" i="0" dirty="0">
                <a:effectLst/>
              </a:rPr>
              <a:t>” and ”</a:t>
            </a:r>
            <a:r>
              <a:rPr lang="en-US" sz="1500" b="0" i="0" dirty="0" err="1">
                <a:effectLst/>
              </a:rPr>
              <a:t>Recal</a:t>
            </a:r>
            <a:r>
              <a:rPr lang="en-US" sz="1500" b="0" i="0" dirty="0">
                <a:effectLst/>
              </a:rPr>
              <a:t>-Bwa-</a:t>
            </a:r>
            <a:r>
              <a:rPr lang="tr-TR" sz="1500" b="0" i="0" dirty="0">
                <a:effectLst/>
              </a:rPr>
              <a:t> </a:t>
            </a:r>
            <a:r>
              <a:rPr lang="en-US" sz="1500" b="0" i="0" dirty="0" err="1">
                <a:effectLst/>
              </a:rPr>
              <a:t>Strelka</a:t>
            </a:r>
            <a:r>
              <a:rPr lang="en-US" sz="1500" b="0" i="0" dirty="0">
                <a:effectLst/>
              </a:rPr>
              <a:t>”</a:t>
            </a:r>
            <a:r>
              <a:rPr lang="tr-TR" sz="1500" b="0" i="0" dirty="0">
                <a:effectLst/>
              </a:rPr>
              <a:t> </a:t>
            </a:r>
            <a:r>
              <a:rPr lang="en-US" sz="1500" b="0" i="0" dirty="0">
                <a:effectLst/>
              </a:rPr>
              <a:t>achieved the highest recall of 0.81, followed</a:t>
            </a:r>
            <a:r>
              <a:rPr lang="tr-TR" sz="1500" b="0" i="0" dirty="0">
                <a:effectLst/>
              </a:rPr>
              <a:t> </a:t>
            </a:r>
            <a:r>
              <a:rPr lang="en-US" sz="1500" b="0" i="0" dirty="0">
                <a:effectLst/>
              </a:rPr>
              <a:t>closely by ”</a:t>
            </a:r>
            <a:r>
              <a:rPr lang="en-US" sz="1500" b="0" i="0" dirty="0" err="1">
                <a:effectLst/>
              </a:rPr>
              <a:t>Norecal</a:t>
            </a:r>
            <a:r>
              <a:rPr lang="en-US" sz="1500" b="0" i="0" dirty="0">
                <a:effectLst/>
              </a:rPr>
              <a:t>-Bwa</a:t>
            </a:r>
            <a:r>
              <a:rPr lang="tr-TR" sz="1500" b="0" i="0" dirty="0">
                <a:effectLst/>
              </a:rPr>
              <a:t> </a:t>
            </a:r>
            <a:r>
              <a:rPr lang="en-US" sz="1500" b="0" i="0" dirty="0" err="1">
                <a:effectLst/>
              </a:rPr>
              <a:t>SomaticSniper</a:t>
            </a:r>
            <a:r>
              <a:rPr lang="en-US" sz="1500" b="0" i="0" dirty="0">
                <a:effectLst/>
              </a:rPr>
              <a:t>” with a precision of 0.75, indicating a lower rate of false</a:t>
            </a:r>
            <a:r>
              <a:rPr lang="tr-TR" sz="1500" b="0" i="0" dirty="0">
                <a:effectLst/>
              </a:rPr>
              <a:t> </a:t>
            </a:r>
            <a:r>
              <a:rPr lang="en-US" sz="1500" b="0" i="0" dirty="0">
                <a:effectLst/>
              </a:rPr>
              <a:t>negatives in</a:t>
            </a:r>
            <a:r>
              <a:rPr lang="tr-TR" sz="1500" b="0" i="0" dirty="0">
                <a:effectLst/>
              </a:rPr>
              <a:t> </a:t>
            </a:r>
            <a:r>
              <a:rPr lang="en-US" sz="1500" b="0" i="0" dirty="0">
                <a:effectLst/>
              </a:rPr>
              <a:t>variant calling.</a:t>
            </a:r>
            <a:br>
              <a:rPr lang="en-US" sz="1500" dirty="0"/>
            </a:br>
            <a:r>
              <a:rPr lang="en-US" sz="1500" b="0" i="0" dirty="0">
                <a:effectLst/>
              </a:rPr>
              <a:t>• The pipeline ”</a:t>
            </a:r>
            <a:r>
              <a:rPr lang="en-US" sz="1500" b="0" i="0" dirty="0" err="1">
                <a:effectLst/>
              </a:rPr>
              <a:t>Recal</a:t>
            </a:r>
            <a:r>
              <a:rPr lang="en-US" sz="1500" b="0" i="0" dirty="0">
                <a:effectLst/>
              </a:rPr>
              <a:t>-Bowtie-</a:t>
            </a:r>
            <a:r>
              <a:rPr lang="en-US" sz="1500" b="0" i="0" dirty="0" err="1">
                <a:effectLst/>
              </a:rPr>
              <a:t>SomaticSniper</a:t>
            </a:r>
            <a:r>
              <a:rPr lang="en-US" sz="1500" b="0" i="0" dirty="0">
                <a:effectLst/>
              </a:rPr>
              <a:t>” had the lowest recall of</a:t>
            </a:r>
            <a:r>
              <a:rPr lang="tr-TR" sz="1500" b="0" i="0" dirty="0">
                <a:effectLst/>
              </a:rPr>
              <a:t> </a:t>
            </a:r>
            <a:r>
              <a:rPr lang="en-US" sz="1500" b="0" i="0" dirty="0">
                <a:effectLst/>
              </a:rPr>
              <a:t>0.67, suggesting a higher rate of false</a:t>
            </a:r>
            <a:r>
              <a:rPr lang="tr-TR" sz="1500" b="0" i="0" dirty="0">
                <a:effectLst/>
              </a:rPr>
              <a:t> </a:t>
            </a:r>
            <a:r>
              <a:rPr lang="en-US" sz="1500" b="0" i="0" dirty="0">
                <a:effectLst/>
              </a:rPr>
              <a:t>negatives in variant calling.</a:t>
            </a:r>
            <a:endParaRPr lang="tr-TR" sz="1500" dirty="0"/>
          </a:p>
          <a:p>
            <a:pPr marL="0" indent="0">
              <a:buNone/>
            </a:pPr>
            <a:endParaRPr lang="tr-TR" sz="1500" dirty="0"/>
          </a:p>
          <a:p>
            <a:pPr marL="0" indent="0">
              <a:buNone/>
            </a:pPr>
            <a:endParaRPr lang="tr-TR" sz="1500" dirty="0"/>
          </a:p>
        </p:txBody>
      </p:sp>
    </p:spTree>
    <p:extLst>
      <p:ext uri="{BB962C8B-B14F-4D97-AF65-F5344CB8AC3E}">
        <p14:creationId xmlns:p14="http://schemas.microsoft.com/office/powerpoint/2010/main" val="1299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2E92-6D54-4EA9-B1A9-3E27F5ED1CA0}"/>
              </a:ext>
            </a:extLst>
          </p:cNvPr>
          <p:cNvSpPr>
            <a:spLocks noGrp="1"/>
          </p:cNvSpPr>
          <p:nvPr>
            <p:ph type="title"/>
          </p:nvPr>
        </p:nvSpPr>
        <p:spPr>
          <a:xfrm>
            <a:off x="838200" y="374362"/>
            <a:ext cx="10515600" cy="1020330"/>
          </a:xfrm>
        </p:spPr>
        <p:txBody>
          <a:bodyPr/>
          <a:lstStyle/>
          <a:p>
            <a:pPr algn="ctr"/>
            <a:r>
              <a:rPr lang="tr-TR" b="1" dirty="0"/>
              <a:t>Pipeline Structure</a:t>
            </a:r>
          </a:p>
        </p:txBody>
      </p:sp>
      <p:pic>
        <p:nvPicPr>
          <p:cNvPr id="6" name="Content Placeholder 5">
            <a:extLst>
              <a:ext uri="{FF2B5EF4-FFF2-40B4-BE49-F238E27FC236}">
                <a16:creationId xmlns:a16="http://schemas.microsoft.com/office/drawing/2014/main" id="{4F240AB2-7BB5-46A3-B800-D5CF65265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5025"/>
            <a:ext cx="10515600" cy="3595224"/>
          </a:xfrm>
        </p:spPr>
      </p:pic>
    </p:spTree>
    <p:extLst>
      <p:ext uri="{BB962C8B-B14F-4D97-AF65-F5344CB8AC3E}">
        <p14:creationId xmlns:p14="http://schemas.microsoft.com/office/powerpoint/2010/main" val="2785241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E5444A-B7F5-47AF-8861-FB167B899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10" y="3402805"/>
            <a:ext cx="6364736" cy="3279936"/>
          </a:xfrm>
        </p:spPr>
      </p:pic>
      <p:pic>
        <p:nvPicPr>
          <p:cNvPr id="3" name="Content Placeholder 5">
            <a:extLst>
              <a:ext uri="{FF2B5EF4-FFF2-40B4-BE49-F238E27FC236}">
                <a16:creationId xmlns:a16="http://schemas.microsoft.com/office/drawing/2014/main" id="{1708BB77-974D-4F5E-A0EA-CB5C6305E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534" y="461580"/>
            <a:ext cx="6833292" cy="4049140"/>
          </a:xfrm>
          <a:prstGeom prst="rect">
            <a:avLst/>
          </a:prstGeom>
        </p:spPr>
      </p:pic>
      <p:sp>
        <p:nvSpPr>
          <p:cNvPr id="12" name="Text Placeholder 8">
            <a:extLst>
              <a:ext uri="{FF2B5EF4-FFF2-40B4-BE49-F238E27FC236}">
                <a16:creationId xmlns:a16="http://schemas.microsoft.com/office/drawing/2014/main" id="{D5833046-5FEA-4B24-8FEC-8C5DA1B67667}"/>
              </a:ext>
            </a:extLst>
          </p:cNvPr>
          <p:cNvSpPr txBox="1">
            <a:spLocks/>
          </p:cNvSpPr>
          <p:nvPr/>
        </p:nvSpPr>
        <p:spPr>
          <a:xfrm>
            <a:off x="396442" y="415635"/>
            <a:ext cx="4822091" cy="19581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i="0" dirty="0">
                <a:effectLst/>
              </a:rPr>
              <a:t>3. F1 Score:</a:t>
            </a:r>
            <a:br>
              <a:rPr lang="en-US" sz="1500" dirty="0"/>
            </a:br>
            <a:r>
              <a:rPr lang="en-US" sz="1500" b="0" i="0" dirty="0">
                <a:effectLst/>
              </a:rPr>
              <a:t>• The pipelines ”</a:t>
            </a:r>
            <a:r>
              <a:rPr lang="en-US" sz="1500" b="0" i="0" dirty="0" err="1">
                <a:effectLst/>
              </a:rPr>
              <a:t>Recal</a:t>
            </a:r>
            <a:r>
              <a:rPr lang="en-US" sz="1500" b="0" i="0" dirty="0">
                <a:effectLst/>
              </a:rPr>
              <a:t>-Bowtie-</a:t>
            </a:r>
            <a:r>
              <a:rPr lang="en-US" sz="1500" b="0" i="0" dirty="0" err="1">
                <a:effectLst/>
              </a:rPr>
              <a:t>Mutect</a:t>
            </a:r>
            <a:r>
              <a:rPr lang="en-US" sz="1500" b="0" i="0" dirty="0">
                <a:effectLst/>
              </a:rPr>
              <a:t>” and ”</a:t>
            </a:r>
            <a:r>
              <a:rPr lang="en-US" sz="1500" b="0" i="0" dirty="0" err="1">
                <a:effectLst/>
              </a:rPr>
              <a:t>Recal</a:t>
            </a:r>
            <a:r>
              <a:rPr lang="en-US" sz="1500" b="0" i="0" dirty="0">
                <a:effectLst/>
              </a:rPr>
              <a:t>-Bwa</a:t>
            </a:r>
            <a:r>
              <a:rPr lang="tr-TR" sz="1500" b="0" i="0" dirty="0">
                <a:effectLst/>
              </a:rPr>
              <a:t>-</a:t>
            </a:r>
            <a:r>
              <a:rPr lang="en-US" sz="1500" b="0" i="0" dirty="0" err="1">
                <a:effectLst/>
              </a:rPr>
              <a:t>Mutect</a:t>
            </a:r>
            <a:r>
              <a:rPr lang="en-US" sz="1500" b="0" i="0" dirty="0">
                <a:effectLst/>
              </a:rPr>
              <a:t>” achieved the highest F1 score of 0.82, indicating</a:t>
            </a:r>
            <a:r>
              <a:rPr lang="tr-TR" sz="1500" b="0" i="0" dirty="0">
                <a:effectLst/>
              </a:rPr>
              <a:t> </a:t>
            </a:r>
            <a:r>
              <a:rPr lang="en-US" sz="1500" b="0" i="0" dirty="0">
                <a:effectLst/>
              </a:rPr>
              <a:t>a good balance between precision and recall.</a:t>
            </a:r>
            <a:br>
              <a:rPr lang="en-US" sz="1500" dirty="0"/>
            </a:br>
            <a:r>
              <a:rPr lang="en-US" sz="1500" b="0" i="0" dirty="0">
                <a:effectLst/>
              </a:rPr>
              <a:t>• The pipeline ”</a:t>
            </a:r>
            <a:r>
              <a:rPr lang="en-US" sz="1500" b="0" i="0" dirty="0" err="1">
                <a:effectLst/>
              </a:rPr>
              <a:t>Norecal</a:t>
            </a:r>
            <a:r>
              <a:rPr lang="en-US" sz="1500" b="0" i="0" dirty="0">
                <a:effectLst/>
              </a:rPr>
              <a:t>-Bwa-</a:t>
            </a:r>
            <a:r>
              <a:rPr lang="en-US" sz="1500" b="0" i="0" dirty="0" err="1">
                <a:effectLst/>
              </a:rPr>
              <a:t>SomaticSniper</a:t>
            </a:r>
            <a:r>
              <a:rPr lang="en-US" sz="1500" b="0" i="0" dirty="0">
                <a:effectLst/>
              </a:rPr>
              <a:t>” had the</a:t>
            </a:r>
            <a:r>
              <a:rPr lang="tr-TR" sz="1500" b="0" i="0" dirty="0">
                <a:effectLst/>
              </a:rPr>
              <a:t> </a:t>
            </a:r>
            <a:r>
              <a:rPr lang="en-US" sz="1500" b="0" i="0" dirty="0">
                <a:effectLst/>
              </a:rPr>
              <a:t>lowest F1 score of 0.43, indicating a lower balance between</a:t>
            </a:r>
            <a:r>
              <a:rPr lang="tr-TR" sz="1500" b="0" i="0" dirty="0">
                <a:effectLst/>
              </a:rPr>
              <a:t> </a:t>
            </a:r>
            <a:r>
              <a:rPr lang="en-US" sz="1500" b="0" i="0" dirty="0">
                <a:effectLst/>
              </a:rPr>
              <a:t>precision and recall.</a:t>
            </a:r>
            <a:endParaRPr lang="tr-TR" sz="1500" dirty="0"/>
          </a:p>
        </p:txBody>
      </p:sp>
      <p:sp>
        <p:nvSpPr>
          <p:cNvPr id="13" name="Text Placeholder 8">
            <a:extLst>
              <a:ext uri="{FF2B5EF4-FFF2-40B4-BE49-F238E27FC236}">
                <a16:creationId xmlns:a16="http://schemas.microsoft.com/office/drawing/2014/main" id="{B26137D8-013A-4100-B0A7-4EEBCBE2F2D3}"/>
              </a:ext>
            </a:extLst>
          </p:cNvPr>
          <p:cNvSpPr txBox="1">
            <a:spLocks/>
          </p:cNvSpPr>
          <p:nvPr/>
        </p:nvSpPr>
        <p:spPr>
          <a:xfrm>
            <a:off x="6640947" y="4473777"/>
            <a:ext cx="5274844" cy="1899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500" b="1" i="0" dirty="0">
                <a:effectLst/>
                <a:cs typeface="Arial" panose="020B0604020202020204" pitchFamily="34" charset="0"/>
              </a:rPr>
              <a:t>4. Accuracy:</a:t>
            </a:r>
            <a:br>
              <a:rPr lang="en-US" sz="1500" b="0" i="0" dirty="0">
                <a:effectLst/>
                <a:cs typeface="Arial" panose="020B0604020202020204" pitchFamily="34" charset="0"/>
              </a:rPr>
            </a:br>
            <a:r>
              <a:rPr lang="en-US" sz="1500" b="0" i="0" dirty="0">
                <a:effectLst/>
                <a:cs typeface="Arial" panose="020B0604020202020204" pitchFamily="34" charset="0"/>
              </a:rPr>
              <a:t>• The pipelines ”</a:t>
            </a:r>
            <a:r>
              <a:rPr lang="en-US" sz="1500" b="0" i="0" dirty="0" err="1">
                <a:effectLst/>
                <a:cs typeface="Arial" panose="020B0604020202020204" pitchFamily="34" charset="0"/>
              </a:rPr>
              <a:t>Recal</a:t>
            </a:r>
            <a:r>
              <a:rPr lang="en-US" sz="1500" b="0" i="0" dirty="0">
                <a:effectLst/>
                <a:cs typeface="Arial" panose="020B0604020202020204" pitchFamily="34" charset="0"/>
              </a:rPr>
              <a:t>-Bowtie-</a:t>
            </a:r>
            <a:r>
              <a:rPr lang="en-US" sz="1500" b="0" i="0" dirty="0" err="1">
                <a:effectLst/>
                <a:cs typeface="Arial" panose="020B0604020202020204" pitchFamily="34" charset="0"/>
              </a:rPr>
              <a:t>Mutect</a:t>
            </a:r>
            <a:r>
              <a:rPr lang="en-US" sz="1500" b="0" i="0" dirty="0">
                <a:effectLst/>
                <a:cs typeface="Arial" panose="020B0604020202020204" pitchFamily="34" charset="0"/>
              </a:rPr>
              <a:t>” and ”</a:t>
            </a:r>
            <a:r>
              <a:rPr lang="en-US" sz="1500" b="0" i="0" dirty="0" err="1">
                <a:effectLst/>
                <a:cs typeface="Arial" panose="020B0604020202020204" pitchFamily="34" charset="0"/>
              </a:rPr>
              <a:t>Recal</a:t>
            </a:r>
            <a:r>
              <a:rPr lang="tr-TR" sz="1500" dirty="0">
                <a:cs typeface="Arial" panose="020B0604020202020204" pitchFamily="34" charset="0"/>
              </a:rPr>
              <a:t> </a:t>
            </a:r>
            <a:r>
              <a:rPr lang="en-US" sz="1500" b="0" i="0" dirty="0">
                <a:effectLst/>
                <a:cs typeface="Arial" panose="020B0604020202020204" pitchFamily="34" charset="0"/>
              </a:rPr>
              <a:t>Bwa-</a:t>
            </a:r>
            <a:r>
              <a:rPr lang="en-US" sz="1500" b="0" i="0" dirty="0" err="1">
                <a:effectLst/>
                <a:cs typeface="Arial" panose="020B0604020202020204" pitchFamily="34" charset="0"/>
              </a:rPr>
              <a:t>Mutect</a:t>
            </a:r>
            <a:r>
              <a:rPr lang="en-US" sz="1500" b="0" i="0" dirty="0">
                <a:effectLst/>
                <a:cs typeface="Arial" panose="020B0604020202020204" pitchFamily="34" charset="0"/>
              </a:rPr>
              <a:t>” achieved the highest accuracy of 0.69, followed</a:t>
            </a:r>
            <a:r>
              <a:rPr lang="tr-TR" sz="1500" b="0" i="0" dirty="0">
                <a:effectLst/>
                <a:cs typeface="Arial" panose="020B0604020202020204" pitchFamily="34" charset="0"/>
              </a:rPr>
              <a:t> </a:t>
            </a:r>
            <a:r>
              <a:rPr lang="en-US" sz="1500" b="0" i="0" dirty="0">
                <a:effectLst/>
                <a:cs typeface="Arial" panose="020B0604020202020204" pitchFamily="34" charset="0"/>
              </a:rPr>
              <a:t>closely by ”</a:t>
            </a:r>
            <a:r>
              <a:rPr lang="en-US" sz="1500" b="0" i="0" dirty="0" err="1">
                <a:effectLst/>
                <a:cs typeface="Arial" panose="020B0604020202020204" pitchFamily="34" charset="0"/>
              </a:rPr>
              <a:t>Norecal</a:t>
            </a:r>
            <a:r>
              <a:rPr lang="en-US" sz="1500" b="0" i="0" dirty="0">
                <a:effectLst/>
                <a:cs typeface="Arial" panose="020B0604020202020204" pitchFamily="34" charset="0"/>
              </a:rPr>
              <a:t>-Bowtie-</a:t>
            </a:r>
            <a:r>
              <a:rPr lang="en-US" sz="1500" b="0" i="0" dirty="0" err="1">
                <a:effectLst/>
                <a:cs typeface="Arial" panose="020B0604020202020204" pitchFamily="34" charset="0"/>
              </a:rPr>
              <a:t>Mutect</a:t>
            </a:r>
            <a:r>
              <a:rPr lang="en-US" sz="1500" b="0" i="0" dirty="0">
                <a:effectLst/>
                <a:cs typeface="Arial" panose="020B0604020202020204" pitchFamily="34" charset="0"/>
              </a:rPr>
              <a:t>” and</a:t>
            </a:r>
            <a:r>
              <a:rPr lang="tr-TR" sz="1500" b="0" i="0" dirty="0">
                <a:effectLst/>
                <a:cs typeface="Arial" panose="020B0604020202020204" pitchFamily="34" charset="0"/>
              </a:rPr>
              <a:t> </a:t>
            </a:r>
            <a:r>
              <a:rPr lang="en-US" sz="1500" b="0" i="0" dirty="0">
                <a:effectLst/>
                <a:cs typeface="Arial" panose="020B0604020202020204" pitchFamily="34" charset="0"/>
              </a:rPr>
              <a:t>”</a:t>
            </a:r>
            <a:r>
              <a:rPr lang="en-US" sz="1500" b="0" i="0" dirty="0" err="1">
                <a:effectLst/>
                <a:cs typeface="Arial" panose="020B0604020202020204" pitchFamily="34" charset="0"/>
              </a:rPr>
              <a:t>Norecal</a:t>
            </a:r>
            <a:r>
              <a:rPr lang="en-US" sz="1500" b="0" i="0" dirty="0">
                <a:effectLst/>
                <a:cs typeface="Arial" panose="020B0604020202020204" pitchFamily="34" charset="0"/>
              </a:rPr>
              <a:t>-Bwa-</a:t>
            </a:r>
            <a:r>
              <a:rPr lang="tr-TR" sz="1500" b="0" i="0" dirty="0">
                <a:effectLst/>
                <a:cs typeface="Arial" panose="020B0604020202020204" pitchFamily="34" charset="0"/>
              </a:rPr>
              <a:t> </a:t>
            </a:r>
            <a:r>
              <a:rPr lang="en-US" sz="1500" b="0" i="0" dirty="0" err="1">
                <a:effectLst/>
                <a:cs typeface="Arial" panose="020B0604020202020204" pitchFamily="34" charset="0"/>
              </a:rPr>
              <a:t>Mutect</a:t>
            </a:r>
            <a:r>
              <a:rPr lang="en-US" sz="1500" b="0" i="0" dirty="0">
                <a:effectLst/>
                <a:cs typeface="Arial" panose="020B0604020202020204" pitchFamily="34" charset="0"/>
              </a:rPr>
              <a:t>” with accuracies of 0.68 and</a:t>
            </a:r>
            <a:r>
              <a:rPr lang="tr-TR" sz="1500" b="0" i="0" dirty="0">
                <a:effectLst/>
                <a:cs typeface="Arial" panose="020B0604020202020204" pitchFamily="34" charset="0"/>
              </a:rPr>
              <a:t> </a:t>
            </a:r>
            <a:r>
              <a:rPr lang="en-US" sz="1500" b="0" i="0" dirty="0">
                <a:effectLst/>
                <a:cs typeface="Arial" panose="020B0604020202020204" pitchFamily="34" charset="0"/>
              </a:rPr>
              <a:t>0.67, respectively.</a:t>
            </a:r>
            <a:br>
              <a:rPr lang="en-US" sz="1500" b="0" i="0" dirty="0">
                <a:effectLst/>
                <a:cs typeface="Arial" panose="020B0604020202020204" pitchFamily="34" charset="0"/>
              </a:rPr>
            </a:br>
            <a:r>
              <a:rPr lang="en-US" sz="1500" b="0" i="0" dirty="0">
                <a:effectLst/>
                <a:cs typeface="Arial" panose="020B0604020202020204" pitchFamily="34" charset="0"/>
              </a:rPr>
              <a:t>• The pipeline ”</a:t>
            </a:r>
            <a:r>
              <a:rPr lang="en-US" sz="1500" b="0" i="0" dirty="0" err="1">
                <a:effectLst/>
                <a:cs typeface="Arial" panose="020B0604020202020204" pitchFamily="34" charset="0"/>
              </a:rPr>
              <a:t>Norecal</a:t>
            </a:r>
            <a:r>
              <a:rPr lang="en-US" sz="1500" b="0" i="0" dirty="0">
                <a:effectLst/>
                <a:cs typeface="Arial" panose="020B0604020202020204" pitchFamily="34" charset="0"/>
              </a:rPr>
              <a:t>-Bwa-</a:t>
            </a:r>
            <a:r>
              <a:rPr lang="en-US" sz="1500" b="0" i="0" dirty="0" err="1">
                <a:effectLst/>
                <a:cs typeface="Arial" panose="020B0604020202020204" pitchFamily="34" charset="0"/>
              </a:rPr>
              <a:t>SomaticSniper</a:t>
            </a:r>
            <a:r>
              <a:rPr lang="en-US" sz="1500" b="0" i="0" dirty="0">
                <a:effectLst/>
                <a:cs typeface="Arial" panose="020B0604020202020204" pitchFamily="34" charset="0"/>
              </a:rPr>
              <a:t>” had the lowest accuracy of 0.27, indicating lower overall</a:t>
            </a:r>
            <a:r>
              <a:rPr lang="tr-TR" sz="1500" b="0" i="0" dirty="0">
                <a:effectLst/>
                <a:cs typeface="Arial" panose="020B0604020202020204" pitchFamily="34" charset="0"/>
              </a:rPr>
              <a:t> </a:t>
            </a:r>
            <a:r>
              <a:rPr lang="en-US" sz="1500" b="0" i="0" dirty="0">
                <a:effectLst/>
                <a:cs typeface="Arial" panose="020B0604020202020204" pitchFamily="34" charset="0"/>
              </a:rPr>
              <a:t>correctness</a:t>
            </a:r>
            <a:r>
              <a:rPr lang="tr-TR" sz="1500" b="0" i="0" dirty="0">
                <a:effectLst/>
                <a:cs typeface="Arial" panose="020B0604020202020204" pitchFamily="34" charset="0"/>
              </a:rPr>
              <a:t> </a:t>
            </a:r>
            <a:r>
              <a:rPr lang="en-US" sz="1500" b="0" i="0" dirty="0">
                <a:effectLst/>
                <a:cs typeface="Arial" panose="020B0604020202020204" pitchFamily="34" charset="0"/>
              </a:rPr>
              <a:t>in variant calling.</a:t>
            </a:r>
            <a:br>
              <a:rPr lang="en-US" sz="1500" b="0" i="0" dirty="0">
                <a:effectLst/>
                <a:cs typeface="Arial" panose="020B0604020202020204" pitchFamily="34" charset="0"/>
              </a:rPr>
            </a:br>
            <a:endParaRPr lang="tr-TR" sz="1500" dirty="0">
              <a:cs typeface="Arial" panose="020B0604020202020204" pitchFamily="34" charset="0"/>
            </a:endParaRPr>
          </a:p>
          <a:p>
            <a:pPr marL="0" indent="0">
              <a:buNone/>
            </a:pPr>
            <a:endParaRPr lang="tr-TR" sz="1500" dirty="0">
              <a:cs typeface="Arial" panose="020B0604020202020204" pitchFamily="34" charset="0"/>
            </a:endParaRPr>
          </a:p>
        </p:txBody>
      </p:sp>
      <p:sp>
        <p:nvSpPr>
          <p:cNvPr id="7" name="Title 13">
            <a:extLst>
              <a:ext uri="{FF2B5EF4-FFF2-40B4-BE49-F238E27FC236}">
                <a16:creationId xmlns:a16="http://schemas.microsoft.com/office/drawing/2014/main" id="{280D7703-0972-423C-8FB7-A35E77881FB7}"/>
              </a:ext>
            </a:extLst>
          </p:cNvPr>
          <p:cNvSpPr>
            <a:spLocks noGrp="1"/>
          </p:cNvSpPr>
          <p:nvPr>
            <p:ph type="title"/>
          </p:nvPr>
        </p:nvSpPr>
        <p:spPr>
          <a:xfrm>
            <a:off x="1938209" y="105130"/>
            <a:ext cx="9977582" cy="281420"/>
          </a:xfrm>
        </p:spPr>
        <p:txBody>
          <a:bodyPr>
            <a:noAutofit/>
          </a:bodyPr>
          <a:lstStyle/>
          <a:p>
            <a:pPr algn="r"/>
            <a:r>
              <a:rPr lang="tr-TR" sz="1600" b="1" i="0" dirty="0">
                <a:effectLst/>
              </a:rPr>
              <a:t>Accuracy-Presicion-Recall-F1 Metrics</a:t>
            </a:r>
            <a:endParaRPr lang="tr-TR" sz="1600" b="1" dirty="0"/>
          </a:p>
        </p:txBody>
      </p:sp>
    </p:spTree>
    <p:extLst>
      <p:ext uri="{BB962C8B-B14F-4D97-AF65-F5344CB8AC3E}">
        <p14:creationId xmlns:p14="http://schemas.microsoft.com/office/powerpoint/2010/main" val="10326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FE5444A-B7F5-47AF-8861-FB167B899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210" y="3402805"/>
            <a:ext cx="6364736" cy="3279936"/>
          </a:xfrm>
        </p:spPr>
      </p:pic>
      <p:pic>
        <p:nvPicPr>
          <p:cNvPr id="3" name="Content Placeholder 5">
            <a:extLst>
              <a:ext uri="{FF2B5EF4-FFF2-40B4-BE49-F238E27FC236}">
                <a16:creationId xmlns:a16="http://schemas.microsoft.com/office/drawing/2014/main" id="{1708BB77-974D-4F5E-A0EA-CB5C6305E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534" y="457200"/>
            <a:ext cx="6833292" cy="4049140"/>
          </a:xfrm>
          <a:prstGeom prst="rect">
            <a:avLst/>
          </a:prstGeom>
        </p:spPr>
      </p:pic>
      <p:sp>
        <p:nvSpPr>
          <p:cNvPr id="12" name="Text Placeholder 8">
            <a:extLst>
              <a:ext uri="{FF2B5EF4-FFF2-40B4-BE49-F238E27FC236}">
                <a16:creationId xmlns:a16="http://schemas.microsoft.com/office/drawing/2014/main" id="{D5833046-5FEA-4B24-8FEC-8C5DA1B67667}"/>
              </a:ext>
            </a:extLst>
          </p:cNvPr>
          <p:cNvSpPr txBox="1">
            <a:spLocks/>
          </p:cNvSpPr>
          <p:nvPr/>
        </p:nvSpPr>
        <p:spPr>
          <a:xfrm>
            <a:off x="396442" y="415635"/>
            <a:ext cx="4822091" cy="1958110"/>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0" i="0" dirty="0">
                <a:effectLst/>
              </a:rPr>
              <a:t>These comparisons highlight the varying performance of</a:t>
            </a:r>
            <a:r>
              <a:rPr lang="tr-TR" sz="1600" b="0" i="0" dirty="0">
                <a:effectLst/>
              </a:rPr>
              <a:t> </a:t>
            </a:r>
            <a:r>
              <a:rPr lang="en-US" sz="1600" b="0" i="0" dirty="0">
                <a:effectLst/>
              </a:rPr>
              <a:t>the</a:t>
            </a:r>
            <a:r>
              <a:rPr lang="tr-TR" sz="1600" b="0" i="0" dirty="0">
                <a:effectLst/>
              </a:rPr>
              <a:t> </a:t>
            </a:r>
            <a:r>
              <a:rPr lang="en-US" sz="1600" b="0" i="0" dirty="0">
                <a:effectLst/>
              </a:rPr>
              <a:t>pipelines in terms of precision, recall, F1 score, and</a:t>
            </a:r>
            <a:r>
              <a:rPr lang="tr-TR" sz="1600" b="0" i="0" dirty="0">
                <a:effectLst/>
              </a:rPr>
              <a:t> </a:t>
            </a:r>
            <a:r>
              <a:rPr lang="en-US" sz="1600" b="0" i="0" dirty="0">
                <a:effectLst/>
              </a:rPr>
              <a:t>accuracy, emphasizing the importance of selecting the</a:t>
            </a:r>
            <a:r>
              <a:rPr lang="tr-TR" sz="1600" b="0" i="0" dirty="0">
                <a:effectLst/>
              </a:rPr>
              <a:t> </a:t>
            </a:r>
            <a:r>
              <a:rPr lang="en-US" sz="1600" b="0" i="0" dirty="0">
                <a:effectLst/>
              </a:rPr>
              <a:t>appropriate</a:t>
            </a:r>
            <a:r>
              <a:rPr lang="tr-TR" sz="1600" b="0" i="0" dirty="0">
                <a:effectLst/>
              </a:rPr>
              <a:t> </a:t>
            </a:r>
            <a:r>
              <a:rPr lang="en-US" sz="1600" b="0" i="0" dirty="0">
                <a:effectLst/>
              </a:rPr>
              <a:t>pipeline configuration for NGS data analysis</a:t>
            </a:r>
            <a:r>
              <a:rPr lang="tr-TR" sz="1600" b="0" i="0" dirty="0">
                <a:effectLst/>
              </a:rPr>
              <a:t>.</a:t>
            </a:r>
            <a:endParaRPr lang="tr-TR" sz="1600" dirty="0"/>
          </a:p>
        </p:txBody>
      </p:sp>
      <p:sp>
        <p:nvSpPr>
          <p:cNvPr id="7" name="Title 13">
            <a:extLst>
              <a:ext uri="{FF2B5EF4-FFF2-40B4-BE49-F238E27FC236}">
                <a16:creationId xmlns:a16="http://schemas.microsoft.com/office/drawing/2014/main" id="{98C04FD2-F61C-43C9-84AD-348A5B069A72}"/>
              </a:ext>
            </a:extLst>
          </p:cNvPr>
          <p:cNvSpPr>
            <a:spLocks noGrp="1"/>
          </p:cNvSpPr>
          <p:nvPr>
            <p:ph type="title"/>
          </p:nvPr>
        </p:nvSpPr>
        <p:spPr>
          <a:xfrm>
            <a:off x="1938209" y="105130"/>
            <a:ext cx="9977582" cy="281420"/>
          </a:xfrm>
        </p:spPr>
        <p:txBody>
          <a:bodyPr>
            <a:noAutofit/>
          </a:bodyPr>
          <a:lstStyle/>
          <a:p>
            <a:pPr algn="r"/>
            <a:r>
              <a:rPr lang="tr-TR" sz="1600" b="1" i="0" dirty="0">
                <a:effectLst/>
              </a:rPr>
              <a:t>Accuracy-Presicion-Recall-F1 Metrics</a:t>
            </a:r>
            <a:endParaRPr lang="tr-TR" sz="1600" b="1" dirty="0"/>
          </a:p>
        </p:txBody>
      </p:sp>
    </p:spTree>
    <p:extLst>
      <p:ext uri="{BB962C8B-B14F-4D97-AF65-F5344CB8AC3E}">
        <p14:creationId xmlns:p14="http://schemas.microsoft.com/office/powerpoint/2010/main" val="3925802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07FD-BF9A-401E-952E-9DA7C7CFA6B3}"/>
              </a:ext>
            </a:extLst>
          </p:cNvPr>
          <p:cNvSpPr>
            <a:spLocks noGrp="1"/>
          </p:cNvSpPr>
          <p:nvPr>
            <p:ph type="ctrTitle"/>
          </p:nvPr>
        </p:nvSpPr>
        <p:spPr>
          <a:xfrm>
            <a:off x="1524000" y="2235200"/>
            <a:ext cx="9144000" cy="2387600"/>
          </a:xfrm>
        </p:spPr>
        <p:txBody>
          <a:bodyPr anchor="ctr">
            <a:normAutofit/>
          </a:bodyPr>
          <a:lstStyle/>
          <a:p>
            <a:r>
              <a:rPr lang="tr-TR" sz="4400" b="0" i="0" dirty="0">
                <a:effectLst/>
                <a:latin typeface="Arial" panose="020B0604020202020204" pitchFamily="34" charset="0"/>
              </a:rPr>
              <a:t>Execution Times</a:t>
            </a:r>
            <a:endParaRPr lang="tr-TR" sz="4400" dirty="0"/>
          </a:p>
        </p:txBody>
      </p:sp>
    </p:spTree>
    <p:extLst>
      <p:ext uri="{BB962C8B-B14F-4D97-AF65-F5344CB8AC3E}">
        <p14:creationId xmlns:p14="http://schemas.microsoft.com/office/powerpoint/2010/main" val="80558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19168-6B45-4C79-8E79-90BA6D0C6576}"/>
              </a:ext>
            </a:extLst>
          </p:cNvPr>
          <p:cNvSpPr>
            <a:spLocks noGrp="1"/>
          </p:cNvSpPr>
          <p:nvPr>
            <p:ph idx="1"/>
          </p:nvPr>
        </p:nvSpPr>
        <p:spPr>
          <a:xfrm>
            <a:off x="776908" y="642406"/>
            <a:ext cx="10638183" cy="6031975"/>
          </a:xfrm>
        </p:spPr>
        <p:txBody>
          <a:bodyPr numCol="2">
            <a:normAutofit/>
          </a:bodyPr>
          <a:lstStyle/>
          <a:p>
            <a:r>
              <a:rPr lang="tr-TR" sz="1500" dirty="0">
                <a:solidFill>
                  <a:srgbClr val="C00000"/>
                </a:solidFill>
              </a:rPr>
              <a:t>Bowtie mapper for normal: 535 minutes</a:t>
            </a:r>
            <a:br>
              <a:rPr lang="tr-TR" sz="1500" dirty="0">
                <a:solidFill>
                  <a:srgbClr val="C00000"/>
                </a:solidFill>
              </a:rPr>
            </a:br>
            <a:r>
              <a:rPr lang="tr-TR" sz="1500" dirty="0">
                <a:solidFill>
                  <a:srgbClr val="C00000"/>
                </a:solidFill>
              </a:rPr>
              <a:t>Bowtie mapper for tumor: 439 minutes</a:t>
            </a:r>
          </a:p>
          <a:p>
            <a:r>
              <a:rPr lang="tr-TR" sz="1500" dirty="0">
                <a:solidFill>
                  <a:srgbClr val="C00000"/>
                </a:solidFill>
              </a:rPr>
              <a:t>BWA mapper for normal: 410 minutes</a:t>
            </a:r>
            <a:br>
              <a:rPr lang="tr-TR" sz="1500" dirty="0">
                <a:solidFill>
                  <a:srgbClr val="C00000"/>
                </a:solidFill>
              </a:rPr>
            </a:br>
            <a:r>
              <a:rPr lang="tr-TR" sz="1500" dirty="0">
                <a:solidFill>
                  <a:srgbClr val="C00000"/>
                </a:solidFill>
              </a:rPr>
              <a:t>BWA mapper for tumor: 382 minutes</a:t>
            </a:r>
          </a:p>
          <a:p>
            <a:pPr marL="0" indent="0">
              <a:buNone/>
            </a:pPr>
            <a:endParaRPr lang="tr-TR" sz="1000" dirty="0">
              <a:solidFill>
                <a:srgbClr val="C00000"/>
              </a:solidFill>
            </a:endParaRPr>
          </a:p>
          <a:p>
            <a:r>
              <a:rPr lang="tr-TR" sz="1500" dirty="0">
                <a:solidFill>
                  <a:schemeClr val="tx1">
                    <a:lumMod val="85000"/>
                    <a:lumOff val="15000"/>
                  </a:schemeClr>
                </a:solidFill>
              </a:rPr>
              <a:t>Mark Duplication after BWA mapper: 430 minutes</a:t>
            </a:r>
            <a:br>
              <a:rPr lang="tr-TR" sz="1500" dirty="0">
                <a:solidFill>
                  <a:schemeClr val="tx1">
                    <a:lumMod val="85000"/>
                    <a:lumOff val="15000"/>
                  </a:schemeClr>
                </a:solidFill>
              </a:rPr>
            </a:br>
            <a:r>
              <a:rPr lang="tr-TR" sz="1500" dirty="0">
                <a:solidFill>
                  <a:schemeClr val="tx1">
                    <a:lumMod val="85000"/>
                    <a:lumOff val="15000"/>
                  </a:schemeClr>
                </a:solidFill>
              </a:rPr>
              <a:t>Mark Duplication after Bowtie mapper: 439 minutes</a:t>
            </a:r>
          </a:p>
          <a:p>
            <a:pPr marL="0" indent="0">
              <a:buNone/>
            </a:pPr>
            <a:endParaRPr lang="tr-TR" sz="1000" dirty="0">
              <a:solidFill>
                <a:schemeClr val="tx1">
                  <a:lumMod val="85000"/>
                  <a:lumOff val="15000"/>
                </a:schemeClr>
              </a:solidFill>
            </a:endParaRPr>
          </a:p>
          <a:p>
            <a:r>
              <a:rPr lang="tr-TR" sz="1500" dirty="0">
                <a:solidFill>
                  <a:srgbClr val="0070C0"/>
                </a:solidFill>
              </a:rPr>
              <a:t>(After NoRecalibration and Bowtie mapper)</a:t>
            </a:r>
            <a:br>
              <a:rPr lang="tr-TR" sz="1500" dirty="0">
                <a:solidFill>
                  <a:srgbClr val="0070C0"/>
                </a:solidFill>
              </a:rPr>
            </a:br>
            <a:r>
              <a:rPr lang="tr-TR" sz="1500" dirty="0">
                <a:solidFill>
                  <a:srgbClr val="0070C0"/>
                </a:solidFill>
              </a:rPr>
              <a:t>SomaticSniper variant caller: 20 minutes</a:t>
            </a:r>
            <a:br>
              <a:rPr lang="tr-TR" sz="1500" dirty="0">
                <a:solidFill>
                  <a:srgbClr val="0070C0"/>
                </a:solidFill>
              </a:rPr>
            </a:br>
            <a:r>
              <a:rPr lang="tr-TR" sz="1500" dirty="0">
                <a:solidFill>
                  <a:srgbClr val="0070C0"/>
                </a:solidFill>
              </a:rPr>
              <a:t>Strelka variant caller: 17.5 minutes</a:t>
            </a:r>
            <a:br>
              <a:rPr lang="tr-TR" sz="1500" dirty="0">
                <a:solidFill>
                  <a:srgbClr val="0070C0"/>
                </a:solidFill>
              </a:rPr>
            </a:br>
            <a:r>
              <a:rPr lang="tr-TR" sz="1500" dirty="0">
                <a:solidFill>
                  <a:srgbClr val="0070C0"/>
                </a:solidFill>
              </a:rPr>
              <a:t>Mutect variant caller: 27 minutes, 30 minutes</a:t>
            </a:r>
          </a:p>
          <a:p>
            <a:pPr algn="l" rtl="0"/>
            <a:r>
              <a:rPr lang="tr-TR" sz="1500" dirty="0">
                <a:solidFill>
                  <a:srgbClr val="0070C0"/>
                </a:solidFill>
              </a:rPr>
              <a:t>(After Recalibration and Bowtie mapper)</a:t>
            </a:r>
            <a:br>
              <a:rPr lang="tr-TR" sz="1500" dirty="0">
                <a:solidFill>
                  <a:srgbClr val="0070C0"/>
                </a:solidFill>
              </a:rPr>
            </a:br>
            <a:r>
              <a:rPr lang="tr-TR" sz="1500" dirty="0">
                <a:solidFill>
                  <a:srgbClr val="0070C0"/>
                </a:solidFill>
              </a:rPr>
              <a:t>SomaticSniper variant caller: 16 minutes</a:t>
            </a:r>
            <a:br>
              <a:rPr lang="tr-TR" sz="1500" dirty="0">
                <a:solidFill>
                  <a:srgbClr val="0070C0"/>
                </a:solidFill>
              </a:rPr>
            </a:br>
            <a:r>
              <a:rPr lang="tr-TR" sz="1500" dirty="0">
                <a:solidFill>
                  <a:srgbClr val="0070C0"/>
                </a:solidFill>
              </a:rPr>
              <a:t>Strelka variant caller: 13.5 minutes</a:t>
            </a:r>
            <a:br>
              <a:rPr lang="tr-TR" sz="1500" dirty="0">
                <a:solidFill>
                  <a:srgbClr val="0070C0"/>
                </a:solidFill>
              </a:rPr>
            </a:br>
            <a:r>
              <a:rPr lang="tr-TR" sz="1500" dirty="0">
                <a:solidFill>
                  <a:srgbClr val="0070C0"/>
                </a:solidFill>
              </a:rPr>
              <a:t>Mutect variant caller: 42 minutes</a:t>
            </a:r>
          </a:p>
          <a:p>
            <a:pPr algn="l" rtl="0"/>
            <a:r>
              <a:rPr lang="tr-TR" sz="1500" dirty="0">
                <a:solidFill>
                  <a:srgbClr val="0070C0"/>
                </a:solidFill>
              </a:rPr>
              <a:t>(After NoRecalibration and BWA mapper)</a:t>
            </a:r>
            <a:br>
              <a:rPr lang="tr-TR" sz="1500" dirty="0">
                <a:solidFill>
                  <a:srgbClr val="0070C0"/>
                </a:solidFill>
              </a:rPr>
            </a:br>
            <a:r>
              <a:rPr lang="tr-TR" sz="1500" dirty="0">
                <a:solidFill>
                  <a:srgbClr val="0070C0"/>
                </a:solidFill>
              </a:rPr>
              <a:t>SomaticSniper variant caller: 14 minutes</a:t>
            </a:r>
            <a:br>
              <a:rPr lang="tr-TR" sz="1500" dirty="0">
                <a:solidFill>
                  <a:srgbClr val="0070C0"/>
                </a:solidFill>
              </a:rPr>
            </a:br>
            <a:r>
              <a:rPr lang="tr-TR" sz="1500" dirty="0">
                <a:solidFill>
                  <a:srgbClr val="0070C0"/>
                </a:solidFill>
              </a:rPr>
              <a:t>Strelka variant caller: 13.5 minutes</a:t>
            </a:r>
            <a:br>
              <a:rPr lang="tr-TR" sz="1500" dirty="0">
                <a:solidFill>
                  <a:srgbClr val="0070C0"/>
                </a:solidFill>
              </a:rPr>
            </a:br>
            <a:r>
              <a:rPr lang="tr-TR" sz="1500" dirty="0">
                <a:solidFill>
                  <a:srgbClr val="0070C0"/>
                </a:solidFill>
              </a:rPr>
              <a:t>Mutect variant caller: 49 minutes</a:t>
            </a:r>
          </a:p>
          <a:p>
            <a:r>
              <a:rPr lang="tr-TR" sz="1500" dirty="0">
                <a:solidFill>
                  <a:srgbClr val="0070C0"/>
                </a:solidFill>
              </a:rPr>
              <a:t>(After Recalibration and BWA mapper)</a:t>
            </a:r>
            <a:br>
              <a:rPr lang="tr-TR" sz="1500" dirty="0">
                <a:solidFill>
                  <a:srgbClr val="0070C0"/>
                </a:solidFill>
              </a:rPr>
            </a:br>
            <a:r>
              <a:rPr lang="tr-TR" sz="1500" dirty="0">
                <a:solidFill>
                  <a:srgbClr val="0070C0"/>
                </a:solidFill>
              </a:rPr>
              <a:t>SomaticSniper variant caller: 17 minutes</a:t>
            </a:r>
            <a:br>
              <a:rPr lang="tr-TR" sz="1500" dirty="0">
                <a:solidFill>
                  <a:srgbClr val="0070C0"/>
                </a:solidFill>
              </a:rPr>
            </a:br>
            <a:r>
              <a:rPr lang="tr-TR" sz="1500" dirty="0">
                <a:solidFill>
                  <a:srgbClr val="0070C0"/>
                </a:solidFill>
              </a:rPr>
              <a:t>Strelka variant caller: 15 minutes</a:t>
            </a:r>
            <a:br>
              <a:rPr lang="tr-TR" sz="1500" dirty="0">
                <a:solidFill>
                  <a:srgbClr val="0070C0"/>
                </a:solidFill>
              </a:rPr>
            </a:br>
            <a:r>
              <a:rPr lang="tr-TR" sz="1500" dirty="0">
                <a:solidFill>
                  <a:srgbClr val="0070C0"/>
                </a:solidFill>
              </a:rPr>
              <a:t>Mutect variant caller: 31 minutes</a:t>
            </a:r>
          </a:p>
          <a:p>
            <a:pPr>
              <a:buFont typeface="Wingdings" panose="05000000000000000000" pitchFamily="2" charset="2"/>
              <a:buChar char="Ø"/>
            </a:pPr>
            <a:r>
              <a:rPr lang="en-US" sz="1500" dirty="0">
                <a:solidFill>
                  <a:srgbClr val="C00000"/>
                </a:solidFill>
              </a:rPr>
              <a:t>BWA mapper </a:t>
            </a:r>
            <a:r>
              <a:rPr lang="en-US" sz="1500" dirty="0" err="1">
                <a:solidFill>
                  <a:srgbClr val="C00000"/>
                </a:solidFill>
              </a:rPr>
              <a:t>tooks</a:t>
            </a:r>
            <a:r>
              <a:rPr lang="en-US" sz="1500" dirty="0">
                <a:solidFill>
                  <a:srgbClr val="C00000"/>
                </a:solidFill>
              </a:rPr>
              <a:t> less time than Bowtie mapper.</a:t>
            </a:r>
            <a:endParaRPr lang="tr-TR" sz="1500" dirty="0">
              <a:solidFill>
                <a:srgbClr val="C00000"/>
              </a:solidFill>
            </a:endParaRPr>
          </a:p>
          <a:p>
            <a:pPr>
              <a:buFont typeface="Wingdings" panose="05000000000000000000" pitchFamily="2" charset="2"/>
              <a:buChar char="Ø"/>
            </a:pPr>
            <a:r>
              <a:rPr lang="en-US" sz="1500" dirty="0">
                <a:solidFill>
                  <a:srgbClr val="C00000"/>
                </a:solidFill>
              </a:rPr>
              <a:t>Both BWA and Bowtie aligns normal sample in a longer</a:t>
            </a:r>
            <a:br>
              <a:rPr lang="en-US" sz="1500" dirty="0">
                <a:solidFill>
                  <a:srgbClr val="C00000"/>
                </a:solidFill>
              </a:rPr>
            </a:br>
            <a:r>
              <a:rPr lang="en-US" sz="1500" dirty="0">
                <a:solidFill>
                  <a:srgbClr val="C00000"/>
                </a:solidFill>
              </a:rPr>
              <a:t>time than tumor sample.</a:t>
            </a:r>
            <a:endParaRPr lang="tr-TR" sz="1500" dirty="0">
              <a:solidFill>
                <a:srgbClr val="C00000"/>
              </a:solidFill>
            </a:endParaRPr>
          </a:p>
          <a:p>
            <a:pPr marL="0" indent="0">
              <a:buNone/>
            </a:pPr>
            <a:endParaRPr lang="tr-TR" sz="2100" dirty="0"/>
          </a:p>
          <a:p>
            <a:pPr>
              <a:buFont typeface="Wingdings" panose="05000000000000000000" pitchFamily="2" charset="2"/>
              <a:buChar char="Ø"/>
            </a:pPr>
            <a:r>
              <a:rPr lang="en-US" sz="1500" dirty="0">
                <a:solidFill>
                  <a:schemeClr val="tx1">
                    <a:lumMod val="85000"/>
                    <a:lumOff val="15000"/>
                  </a:schemeClr>
                </a:solidFill>
              </a:rPr>
              <a:t>Mark Duplication is performed in approximately the same time both after BWA and Bowtie.</a:t>
            </a:r>
            <a:endParaRPr lang="tr-TR" sz="1500" dirty="0"/>
          </a:p>
          <a:p>
            <a:pPr>
              <a:buFont typeface="Wingdings" panose="05000000000000000000" pitchFamily="2" charset="2"/>
              <a:buChar char="Ø"/>
            </a:pPr>
            <a:endParaRPr lang="tr-TR" sz="1400" dirty="0"/>
          </a:p>
          <a:p>
            <a:pPr>
              <a:buFont typeface="Wingdings" panose="05000000000000000000" pitchFamily="2" charset="2"/>
              <a:buChar char="Ø"/>
            </a:pPr>
            <a:r>
              <a:rPr lang="en-US" sz="1500" dirty="0">
                <a:solidFill>
                  <a:srgbClr val="0070C0"/>
                </a:solidFill>
              </a:rPr>
              <a:t>Independent of the Base Calibration and Mapper choices, the execution time of variant callers have an descending order for </a:t>
            </a:r>
            <a:r>
              <a:rPr lang="en-US" sz="1500" dirty="0" err="1">
                <a:solidFill>
                  <a:srgbClr val="0070C0"/>
                </a:solidFill>
              </a:rPr>
              <a:t>Mutect</a:t>
            </a:r>
            <a:r>
              <a:rPr lang="en-US" sz="1500" dirty="0">
                <a:solidFill>
                  <a:srgbClr val="0070C0"/>
                </a:solidFill>
              </a:rPr>
              <a:t>, </a:t>
            </a:r>
            <a:r>
              <a:rPr lang="en-US" sz="1500" dirty="0" err="1">
                <a:solidFill>
                  <a:srgbClr val="0070C0"/>
                </a:solidFill>
              </a:rPr>
              <a:t>SomaticSniper</a:t>
            </a:r>
            <a:r>
              <a:rPr lang="en-US" sz="1500" dirty="0">
                <a:solidFill>
                  <a:srgbClr val="0070C0"/>
                </a:solidFill>
              </a:rPr>
              <a:t> and </a:t>
            </a:r>
            <a:r>
              <a:rPr lang="en-US" sz="1500" dirty="0" err="1">
                <a:solidFill>
                  <a:srgbClr val="0070C0"/>
                </a:solidFill>
              </a:rPr>
              <a:t>Strelka</a:t>
            </a:r>
            <a:r>
              <a:rPr lang="en-US" sz="1500" dirty="0">
                <a:solidFill>
                  <a:srgbClr val="0070C0"/>
                </a:solidFill>
              </a:rPr>
              <a:t> respectively.</a:t>
            </a:r>
            <a:br>
              <a:rPr lang="tr-TR" sz="1500" dirty="0"/>
            </a:br>
            <a:endParaRPr lang="tr-TR" sz="1500" dirty="0"/>
          </a:p>
        </p:txBody>
      </p:sp>
      <p:sp>
        <p:nvSpPr>
          <p:cNvPr id="4" name="Title 1">
            <a:extLst>
              <a:ext uri="{FF2B5EF4-FFF2-40B4-BE49-F238E27FC236}">
                <a16:creationId xmlns:a16="http://schemas.microsoft.com/office/drawing/2014/main" id="{8D7F8631-1C47-43CF-ADCB-D5BA0C537DE4}"/>
              </a:ext>
            </a:extLst>
          </p:cNvPr>
          <p:cNvSpPr>
            <a:spLocks noGrp="1"/>
          </p:cNvSpPr>
          <p:nvPr>
            <p:ph type="title"/>
          </p:nvPr>
        </p:nvSpPr>
        <p:spPr>
          <a:xfrm>
            <a:off x="1550600" y="183619"/>
            <a:ext cx="10515600" cy="315912"/>
          </a:xfrm>
        </p:spPr>
        <p:txBody>
          <a:bodyPr>
            <a:noAutofit/>
          </a:bodyPr>
          <a:lstStyle/>
          <a:p>
            <a:pPr algn="r"/>
            <a:r>
              <a:rPr lang="tr-TR" sz="2000" b="1" i="0" dirty="0">
                <a:effectLst/>
              </a:rPr>
              <a:t>Execution Times</a:t>
            </a:r>
            <a:endParaRPr lang="tr-TR" sz="2000" b="1" dirty="0"/>
          </a:p>
        </p:txBody>
      </p:sp>
    </p:spTree>
    <p:extLst>
      <p:ext uri="{BB962C8B-B14F-4D97-AF65-F5344CB8AC3E}">
        <p14:creationId xmlns:p14="http://schemas.microsoft.com/office/powerpoint/2010/main" val="292126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AB05-A79C-4F10-A5E5-F1B6860449AB}"/>
              </a:ext>
            </a:extLst>
          </p:cNvPr>
          <p:cNvSpPr>
            <a:spLocks noGrp="1"/>
          </p:cNvSpPr>
          <p:nvPr>
            <p:ph type="ctrTitle"/>
          </p:nvPr>
        </p:nvSpPr>
        <p:spPr>
          <a:xfrm>
            <a:off x="1524000" y="2235200"/>
            <a:ext cx="9144000" cy="2387600"/>
          </a:xfrm>
        </p:spPr>
        <p:txBody>
          <a:bodyPr anchor="ctr">
            <a:normAutofit/>
          </a:bodyPr>
          <a:lstStyle/>
          <a:p>
            <a:r>
              <a:rPr lang="tr-TR" sz="4400" b="1" i="0" dirty="0">
                <a:effectLst/>
              </a:rPr>
              <a:t>Principle Component Analysis (PCA)</a:t>
            </a:r>
            <a:endParaRPr lang="tr-TR" sz="4400" b="1" dirty="0"/>
          </a:p>
        </p:txBody>
      </p:sp>
    </p:spTree>
    <p:extLst>
      <p:ext uri="{BB962C8B-B14F-4D97-AF65-F5344CB8AC3E}">
        <p14:creationId xmlns:p14="http://schemas.microsoft.com/office/powerpoint/2010/main" val="413250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8BF2BF-89CC-49DC-B67D-634BE3767CA7}"/>
              </a:ext>
            </a:extLst>
          </p:cNvPr>
          <p:cNvSpPr txBox="1">
            <a:spLocks/>
          </p:cNvSpPr>
          <p:nvPr/>
        </p:nvSpPr>
        <p:spPr>
          <a:xfrm>
            <a:off x="1681018" y="4641722"/>
            <a:ext cx="8829964" cy="193054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1600" dirty="0"/>
              <a:t>F</a:t>
            </a:r>
            <a:r>
              <a:rPr lang="en-US" sz="1600" dirty="0"/>
              <a:t>or an n-dimensional dataset, n principal components can be obtained</a:t>
            </a:r>
            <a:r>
              <a:rPr lang="tr-TR" sz="1600" dirty="0"/>
              <a:t> </a:t>
            </a:r>
            <a:r>
              <a:rPr lang="en-US" sz="1600" dirty="0"/>
              <a:t>and PCA aims to compress the maximum information</a:t>
            </a:r>
            <a:r>
              <a:rPr lang="tr-TR" sz="1600" dirty="0"/>
              <a:t> </a:t>
            </a:r>
            <a:r>
              <a:rPr lang="en-US" sz="1600" dirty="0"/>
              <a:t>into</a:t>
            </a:r>
            <a:r>
              <a:rPr lang="tr-TR" sz="1600" dirty="0"/>
              <a:t> </a:t>
            </a:r>
            <a:r>
              <a:rPr lang="en-US" sz="1600" dirty="0"/>
              <a:t>the first component, followed by the maximum remaining</a:t>
            </a:r>
            <a:r>
              <a:rPr lang="tr-TR" sz="1600" dirty="0"/>
              <a:t> </a:t>
            </a:r>
            <a:r>
              <a:rPr lang="en-US" sz="1600" dirty="0"/>
              <a:t>information in the second component, and so forth. For</a:t>
            </a:r>
            <a:r>
              <a:rPr lang="tr-TR" sz="1600" dirty="0"/>
              <a:t> </a:t>
            </a:r>
            <a:r>
              <a:rPr lang="en-US" sz="1600" dirty="0"/>
              <a:t>the</a:t>
            </a:r>
            <a:r>
              <a:rPr lang="tr-TR" sz="1600" dirty="0"/>
              <a:t> </a:t>
            </a:r>
            <a:r>
              <a:rPr lang="en-US" sz="1600" dirty="0"/>
              <a:t>case, n is 13 and the scree plot that shows explained variability</a:t>
            </a:r>
            <a:r>
              <a:rPr lang="tr-TR" sz="1600" dirty="0"/>
              <a:t> </a:t>
            </a:r>
            <a:r>
              <a:rPr lang="en-US" sz="1600" dirty="0"/>
              <a:t>by each principal component is shown in </a:t>
            </a:r>
            <a:r>
              <a:rPr lang="tr-TR" sz="1600" dirty="0"/>
              <a:t>charts</a:t>
            </a:r>
            <a:r>
              <a:rPr lang="en-US" sz="1600" dirty="0"/>
              <a:t>.</a:t>
            </a:r>
            <a:r>
              <a:rPr lang="tr-TR" sz="1600" dirty="0"/>
              <a:t> </a:t>
            </a:r>
            <a:r>
              <a:rPr lang="en-US" sz="1600" dirty="0"/>
              <a:t>In order</a:t>
            </a:r>
            <a:r>
              <a:rPr lang="tr-TR" sz="1600" dirty="0"/>
              <a:t> </a:t>
            </a:r>
            <a:r>
              <a:rPr lang="en-US" sz="1600" dirty="0"/>
              <a:t>to visualize the data, a scatter plot of the first</a:t>
            </a:r>
            <a:r>
              <a:rPr lang="tr-TR" sz="1600" dirty="0"/>
              <a:t> </a:t>
            </a:r>
            <a:r>
              <a:rPr lang="en-US" sz="1600" dirty="0"/>
              <a:t>and second principal components which carry the most of the</a:t>
            </a:r>
            <a:r>
              <a:rPr lang="tr-TR" sz="1600" dirty="0"/>
              <a:t> </a:t>
            </a:r>
            <a:r>
              <a:rPr lang="en-US" sz="1600" dirty="0"/>
              <a:t>variance in the</a:t>
            </a:r>
            <a:r>
              <a:rPr lang="tr-TR" sz="1600" dirty="0"/>
              <a:t> </a:t>
            </a:r>
            <a:r>
              <a:rPr lang="en-US" sz="1600" dirty="0"/>
              <a:t>original data is plotted as in</a:t>
            </a:r>
            <a:r>
              <a:rPr lang="tr-TR" sz="1600" dirty="0"/>
              <a:t> next page.</a:t>
            </a:r>
          </a:p>
        </p:txBody>
      </p:sp>
      <p:sp>
        <p:nvSpPr>
          <p:cNvPr id="8" name="Title 1">
            <a:extLst>
              <a:ext uri="{FF2B5EF4-FFF2-40B4-BE49-F238E27FC236}">
                <a16:creationId xmlns:a16="http://schemas.microsoft.com/office/drawing/2014/main" id="{FBC7A93F-DA03-4B54-93D9-80FD2FF26248}"/>
              </a:ext>
            </a:extLst>
          </p:cNvPr>
          <p:cNvSpPr>
            <a:spLocks noGrp="1"/>
          </p:cNvSpPr>
          <p:nvPr>
            <p:ph type="title"/>
          </p:nvPr>
        </p:nvSpPr>
        <p:spPr>
          <a:xfrm>
            <a:off x="1371888" y="150839"/>
            <a:ext cx="10633364" cy="309130"/>
          </a:xfrm>
        </p:spPr>
        <p:txBody>
          <a:bodyPr>
            <a:noAutofit/>
          </a:bodyPr>
          <a:lstStyle/>
          <a:p>
            <a:pPr algn="r"/>
            <a:r>
              <a:rPr lang="tr-TR" sz="1600" b="1" i="0" dirty="0">
                <a:effectLst/>
              </a:rPr>
              <a:t>Principle Component Analysis (PCA)</a:t>
            </a:r>
            <a:endParaRPr lang="tr-TR" sz="1600" b="1" dirty="0"/>
          </a:p>
        </p:txBody>
      </p:sp>
      <p:pic>
        <p:nvPicPr>
          <p:cNvPr id="7" name="Content Placeholder 6">
            <a:extLst>
              <a:ext uri="{FF2B5EF4-FFF2-40B4-BE49-F238E27FC236}">
                <a16:creationId xmlns:a16="http://schemas.microsoft.com/office/drawing/2014/main" id="{ECDDFF0B-AE0A-4A19-90FD-BFEF00587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0315" y="459969"/>
            <a:ext cx="6711369" cy="4349223"/>
          </a:xfrm>
        </p:spPr>
      </p:pic>
    </p:spTree>
    <p:extLst>
      <p:ext uri="{BB962C8B-B14F-4D97-AF65-F5344CB8AC3E}">
        <p14:creationId xmlns:p14="http://schemas.microsoft.com/office/powerpoint/2010/main" val="111728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A50891-B158-45F1-8AD9-3D3C714FD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52" y="443346"/>
            <a:ext cx="7526627" cy="3925370"/>
          </a:xfrm>
        </p:spPr>
      </p:pic>
      <p:sp>
        <p:nvSpPr>
          <p:cNvPr id="11" name="Text Placeholder 7">
            <a:extLst>
              <a:ext uri="{FF2B5EF4-FFF2-40B4-BE49-F238E27FC236}">
                <a16:creationId xmlns:a16="http://schemas.microsoft.com/office/drawing/2014/main" id="{6FF26F29-0394-4297-9359-F758CE52B920}"/>
              </a:ext>
            </a:extLst>
          </p:cNvPr>
          <p:cNvSpPr>
            <a:spLocks noGrp="1"/>
          </p:cNvSpPr>
          <p:nvPr>
            <p:ph type="body" sz="half" idx="2"/>
          </p:nvPr>
        </p:nvSpPr>
        <p:spPr>
          <a:xfrm>
            <a:off x="7961745" y="949082"/>
            <a:ext cx="3883603" cy="3232727"/>
          </a:xfrm>
        </p:spPr>
        <p:txBody>
          <a:bodyPr>
            <a:noAutofit/>
          </a:bodyPr>
          <a:lstStyle/>
          <a:p>
            <a:r>
              <a:rPr lang="en-US" b="0" i="0" dirty="0">
                <a:effectLst/>
              </a:rPr>
              <a:t>Each point</a:t>
            </a:r>
            <a:r>
              <a:rPr lang="tr-TR" b="0" i="0" dirty="0">
                <a:effectLst/>
              </a:rPr>
              <a:t> </a:t>
            </a:r>
            <a:r>
              <a:rPr lang="en-US" b="0" i="0" dirty="0">
                <a:effectLst/>
              </a:rPr>
              <a:t>in this plot represents a variant list(12 for pipelines and one</a:t>
            </a:r>
            <a:r>
              <a:rPr lang="tr-TR" b="0" i="0" dirty="0">
                <a:effectLst/>
              </a:rPr>
              <a:t> </a:t>
            </a:r>
            <a:r>
              <a:rPr lang="en-US" b="0" i="0" dirty="0">
                <a:effectLst/>
              </a:rPr>
              <a:t>for ground</a:t>
            </a:r>
            <a:r>
              <a:rPr lang="tr-TR" b="0" i="0" dirty="0">
                <a:effectLst/>
              </a:rPr>
              <a:t> </a:t>
            </a:r>
            <a:r>
              <a:rPr lang="en-US" b="0" i="0" dirty="0">
                <a:effectLst/>
              </a:rPr>
              <a:t>truth). The closer the points are, the more</a:t>
            </a:r>
            <a:r>
              <a:rPr lang="tr-TR" b="0" i="0" dirty="0">
                <a:effectLst/>
              </a:rPr>
              <a:t> </a:t>
            </a:r>
            <a:r>
              <a:rPr lang="en-US" b="0" i="0" dirty="0">
                <a:effectLst/>
              </a:rPr>
              <a:t>similar</a:t>
            </a:r>
            <a:r>
              <a:rPr lang="tr-TR" b="0" i="0" dirty="0">
                <a:effectLst/>
              </a:rPr>
              <a:t> </a:t>
            </a:r>
            <a:r>
              <a:rPr lang="en-US" b="0" i="0" dirty="0">
                <a:effectLst/>
              </a:rPr>
              <a:t>the variant lists are, the plot indicates.</a:t>
            </a:r>
            <a:endParaRPr lang="tr-TR" sz="400" b="0" i="0" dirty="0">
              <a:effectLst/>
            </a:endParaRPr>
          </a:p>
          <a:p>
            <a:r>
              <a:rPr lang="en-US" b="0" i="0" dirty="0">
                <a:effectLst/>
              </a:rPr>
              <a:t>It can clearly be seen from </a:t>
            </a:r>
            <a:r>
              <a:rPr lang="tr-TR" b="0" i="0" dirty="0">
                <a:effectLst/>
              </a:rPr>
              <a:t>graph </a:t>
            </a:r>
            <a:r>
              <a:rPr lang="en-US" b="0" i="0" dirty="0">
                <a:effectLst/>
              </a:rPr>
              <a:t>that there is a</a:t>
            </a:r>
            <a:r>
              <a:rPr lang="tr-TR" b="0" i="0" dirty="0">
                <a:effectLst/>
              </a:rPr>
              <a:t> </a:t>
            </a:r>
            <a:r>
              <a:rPr lang="en-US" b="0" i="0" dirty="0">
                <a:effectLst/>
              </a:rPr>
              <a:t>clustering</a:t>
            </a:r>
            <a:r>
              <a:rPr lang="tr-TR" b="0" i="0" dirty="0">
                <a:effectLst/>
              </a:rPr>
              <a:t> </a:t>
            </a:r>
            <a:r>
              <a:rPr lang="en-US" b="0" i="0" dirty="0">
                <a:effectLst/>
              </a:rPr>
              <a:t>between the pipelines with same</a:t>
            </a:r>
            <a:r>
              <a:rPr lang="tr-TR" b="0" i="0" dirty="0">
                <a:effectLst/>
              </a:rPr>
              <a:t> </a:t>
            </a:r>
            <a:r>
              <a:rPr lang="en-US" b="0" i="0" dirty="0">
                <a:effectLst/>
              </a:rPr>
              <a:t>variant caller, indicating</a:t>
            </a:r>
            <a:r>
              <a:rPr lang="tr-TR" b="0" i="0" dirty="0">
                <a:effectLst/>
              </a:rPr>
              <a:t> </a:t>
            </a:r>
            <a:r>
              <a:rPr lang="en-US" b="0" i="0" dirty="0">
                <a:effectLst/>
              </a:rPr>
              <a:t>pipelines with same</a:t>
            </a:r>
            <a:r>
              <a:rPr lang="tr-TR" b="0" i="0" dirty="0">
                <a:effectLst/>
              </a:rPr>
              <a:t> </a:t>
            </a:r>
            <a:r>
              <a:rPr lang="en-US" b="0" i="0" dirty="0">
                <a:effectLst/>
              </a:rPr>
              <a:t>variant caller shows similarity. This</a:t>
            </a:r>
            <a:r>
              <a:rPr lang="tr-TR" b="0" i="0" dirty="0">
                <a:effectLst/>
              </a:rPr>
              <a:t> </a:t>
            </a:r>
            <a:r>
              <a:rPr lang="en-US" b="0" i="0" dirty="0">
                <a:effectLst/>
              </a:rPr>
              <a:t>demonstrates that the effect of the variant</a:t>
            </a:r>
            <a:r>
              <a:rPr lang="tr-TR" b="0" i="0" dirty="0">
                <a:effectLst/>
              </a:rPr>
              <a:t> </a:t>
            </a:r>
            <a:r>
              <a:rPr lang="en-US" b="0" i="0" dirty="0">
                <a:effectLst/>
              </a:rPr>
              <a:t>caller choice on</a:t>
            </a:r>
            <a:r>
              <a:rPr lang="tr-TR" b="0" i="0" dirty="0">
                <a:effectLst/>
              </a:rPr>
              <a:t> </a:t>
            </a:r>
            <a:r>
              <a:rPr lang="en-US" b="0" i="0" dirty="0">
                <a:effectLst/>
              </a:rPr>
              <a:t>the result is considerably</a:t>
            </a:r>
            <a:r>
              <a:rPr lang="tr-TR" b="0" i="0" dirty="0">
                <a:effectLst/>
              </a:rPr>
              <a:t> </a:t>
            </a:r>
            <a:r>
              <a:rPr lang="en-US" b="0" i="0" dirty="0">
                <a:effectLst/>
              </a:rPr>
              <a:t>higher than the choices for mapper</a:t>
            </a:r>
            <a:r>
              <a:rPr lang="tr-TR" b="0" i="0" dirty="0">
                <a:effectLst/>
              </a:rPr>
              <a:t> </a:t>
            </a:r>
            <a:r>
              <a:rPr lang="en-US" b="0" i="0" dirty="0">
                <a:effectLst/>
              </a:rPr>
              <a:t>and base recalibration.</a:t>
            </a:r>
            <a:endParaRPr lang="tr-TR" dirty="0"/>
          </a:p>
        </p:txBody>
      </p:sp>
      <p:sp>
        <p:nvSpPr>
          <p:cNvPr id="12" name="Text Placeholder 7">
            <a:extLst>
              <a:ext uri="{FF2B5EF4-FFF2-40B4-BE49-F238E27FC236}">
                <a16:creationId xmlns:a16="http://schemas.microsoft.com/office/drawing/2014/main" id="{0D454FDE-0337-4892-A36A-38F3E581AFD5}"/>
              </a:ext>
            </a:extLst>
          </p:cNvPr>
          <p:cNvSpPr txBox="1">
            <a:spLocks/>
          </p:cNvSpPr>
          <p:nvPr/>
        </p:nvSpPr>
        <p:spPr>
          <a:xfrm>
            <a:off x="572657" y="4697244"/>
            <a:ext cx="10187708" cy="150027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lang="en-US" b="0" i="0" dirty="0">
                <a:effectLst/>
              </a:rPr>
              <a:t>The data frame constructed on which PCA is applied consists of information about not only pipelines to be tested but</a:t>
            </a:r>
            <a:r>
              <a:rPr lang="tr-TR" b="0" i="0" dirty="0">
                <a:effectLst/>
              </a:rPr>
              <a:t> </a:t>
            </a:r>
            <a:r>
              <a:rPr lang="en-US" b="0" i="0" dirty="0">
                <a:effectLst/>
              </a:rPr>
              <a:t>also ground truth variant list(</a:t>
            </a:r>
            <a:r>
              <a:rPr lang="en-US" b="0" i="0" dirty="0" err="1">
                <a:effectLst/>
              </a:rPr>
              <a:t>hc</a:t>
            </a:r>
            <a:r>
              <a:rPr lang="en-US" b="0" i="0" dirty="0">
                <a:effectLst/>
              </a:rPr>
              <a:t> bed filtered.vcf). Therefore,</a:t>
            </a:r>
            <a:r>
              <a:rPr lang="tr-TR" b="0" i="0" dirty="0">
                <a:effectLst/>
              </a:rPr>
              <a:t> </a:t>
            </a:r>
            <a:r>
              <a:rPr lang="en-US" b="0" i="0" dirty="0">
                <a:effectLst/>
              </a:rPr>
              <a:t>there are 13 data points on the scatter plot, instead of 12.</a:t>
            </a:r>
            <a:r>
              <a:rPr lang="tr-TR" b="0" i="0" dirty="0">
                <a:effectLst/>
              </a:rPr>
              <a:t> </a:t>
            </a:r>
            <a:r>
              <a:rPr lang="en-US" b="0" i="0" dirty="0">
                <a:effectLst/>
              </a:rPr>
              <a:t>This allows one to see the similarity of each pipeline’s variant</a:t>
            </a:r>
            <a:r>
              <a:rPr lang="tr-TR" b="0" i="0" dirty="0">
                <a:effectLst/>
              </a:rPr>
              <a:t> </a:t>
            </a:r>
            <a:r>
              <a:rPr lang="en-US" b="0" i="0" dirty="0">
                <a:effectLst/>
              </a:rPr>
              <a:t>list with ground truth list. When the chart is examined in this</a:t>
            </a:r>
            <a:r>
              <a:rPr lang="tr-TR" b="0" i="0" dirty="0">
                <a:effectLst/>
              </a:rPr>
              <a:t> </a:t>
            </a:r>
            <a:r>
              <a:rPr lang="en-US" b="0" i="0" dirty="0">
                <a:effectLst/>
              </a:rPr>
              <a:t>sense, it is easily noticed that </a:t>
            </a:r>
            <a:r>
              <a:rPr lang="en-US" b="0" i="0" dirty="0" err="1">
                <a:effectLst/>
              </a:rPr>
              <a:t>Mutect</a:t>
            </a:r>
            <a:r>
              <a:rPr lang="en-US" b="0" i="0" dirty="0">
                <a:effectLst/>
              </a:rPr>
              <a:t> gives the most proper</a:t>
            </a:r>
            <a:r>
              <a:rPr lang="tr-TR" b="0" i="0" dirty="0">
                <a:effectLst/>
              </a:rPr>
              <a:t> </a:t>
            </a:r>
            <a:r>
              <a:rPr lang="en-US" b="0" i="0" dirty="0">
                <a:effectLst/>
              </a:rPr>
              <a:t>results independent of the other parameters like mapper</a:t>
            </a:r>
            <a:r>
              <a:rPr lang="tr-TR" b="0" i="0" dirty="0">
                <a:effectLst/>
              </a:rPr>
              <a:t> </a:t>
            </a:r>
            <a:r>
              <a:rPr lang="en-US" b="0" i="0" dirty="0">
                <a:effectLst/>
              </a:rPr>
              <a:t>and</a:t>
            </a:r>
            <a:r>
              <a:rPr lang="tr-TR" dirty="0"/>
              <a:t> </a:t>
            </a:r>
            <a:r>
              <a:rPr lang="en-US" b="0" i="0" dirty="0">
                <a:effectLst/>
              </a:rPr>
              <a:t>base calibration.</a:t>
            </a:r>
            <a:br>
              <a:rPr lang="en-US" b="0" i="0" dirty="0">
                <a:effectLst/>
              </a:rPr>
            </a:br>
            <a:br>
              <a:rPr lang="en-US" b="0" i="0" dirty="0">
                <a:effectLst/>
              </a:rPr>
            </a:br>
            <a:endParaRPr lang="tr-TR" dirty="0"/>
          </a:p>
        </p:txBody>
      </p:sp>
      <p:sp>
        <p:nvSpPr>
          <p:cNvPr id="13" name="Title 1">
            <a:extLst>
              <a:ext uri="{FF2B5EF4-FFF2-40B4-BE49-F238E27FC236}">
                <a16:creationId xmlns:a16="http://schemas.microsoft.com/office/drawing/2014/main" id="{29C17012-9018-4E0E-BD7E-DF0ACAA6FA4C}"/>
              </a:ext>
            </a:extLst>
          </p:cNvPr>
          <p:cNvSpPr>
            <a:spLocks noGrp="1"/>
          </p:cNvSpPr>
          <p:nvPr>
            <p:ph type="title"/>
          </p:nvPr>
        </p:nvSpPr>
        <p:spPr>
          <a:xfrm>
            <a:off x="1297998" y="124517"/>
            <a:ext cx="10633364" cy="309130"/>
          </a:xfrm>
        </p:spPr>
        <p:txBody>
          <a:bodyPr>
            <a:noAutofit/>
          </a:bodyPr>
          <a:lstStyle/>
          <a:p>
            <a:pPr algn="r"/>
            <a:r>
              <a:rPr lang="tr-TR" sz="1600" b="1" i="0" dirty="0">
                <a:effectLst/>
              </a:rPr>
              <a:t>Principle Component Analysis (PCA)</a:t>
            </a:r>
            <a:endParaRPr lang="tr-TR" sz="1600" b="1" dirty="0"/>
          </a:p>
        </p:txBody>
      </p:sp>
    </p:spTree>
    <p:extLst>
      <p:ext uri="{BB962C8B-B14F-4D97-AF65-F5344CB8AC3E}">
        <p14:creationId xmlns:p14="http://schemas.microsoft.com/office/powerpoint/2010/main" val="81622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8E45-701C-47CC-A097-BC4E57796FAA}"/>
              </a:ext>
            </a:extLst>
          </p:cNvPr>
          <p:cNvSpPr>
            <a:spLocks noGrp="1"/>
          </p:cNvSpPr>
          <p:nvPr>
            <p:ph type="ctrTitle"/>
          </p:nvPr>
        </p:nvSpPr>
        <p:spPr>
          <a:xfrm>
            <a:off x="1524000" y="2235200"/>
            <a:ext cx="9144000" cy="2387600"/>
          </a:xfrm>
        </p:spPr>
        <p:txBody>
          <a:bodyPr anchor="ctr">
            <a:normAutofit/>
          </a:bodyPr>
          <a:lstStyle/>
          <a:p>
            <a:r>
              <a:rPr lang="tr-TR" sz="4400" b="1" i="0" dirty="0">
                <a:effectLst/>
              </a:rPr>
              <a:t>Heatmap and Clustering</a:t>
            </a:r>
            <a:endParaRPr lang="tr-TR" sz="4400" b="1" dirty="0"/>
          </a:p>
        </p:txBody>
      </p:sp>
    </p:spTree>
    <p:extLst>
      <p:ext uri="{BB962C8B-B14F-4D97-AF65-F5344CB8AC3E}">
        <p14:creationId xmlns:p14="http://schemas.microsoft.com/office/powerpoint/2010/main" val="92813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64DC-0975-4CC1-BA81-5A404F4E348D}"/>
              </a:ext>
            </a:extLst>
          </p:cNvPr>
          <p:cNvSpPr>
            <a:spLocks noGrp="1"/>
          </p:cNvSpPr>
          <p:nvPr>
            <p:ph type="title"/>
          </p:nvPr>
        </p:nvSpPr>
        <p:spPr>
          <a:xfrm>
            <a:off x="310896" y="246888"/>
            <a:ext cx="10515600" cy="774562"/>
          </a:xfrm>
        </p:spPr>
        <p:txBody>
          <a:bodyPr anchor="t">
            <a:normAutofit/>
          </a:bodyPr>
          <a:lstStyle/>
          <a:p>
            <a:r>
              <a:rPr lang="tr-TR" sz="3200" b="1" dirty="0"/>
              <a:t>Similarity Matrix</a:t>
            </a:r>
          </a:p>
        </p:txBody>
      </p:sp>
      <p:pic>
        <p:nvPicPr>
          <p:cNvPr id="5" name="Content Placeholder 4">
            <a:extLst>
              <a:ext uri="{FF2B5EF4-FFF2-40B4-BE49-F238E27FC236}">
                <a16:creationId xmlns:a16="http://schemas.microsoft.com/office/drawing/2014/main" id="{FBCB9D82-5713-4926-9962-10E852934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 y="1088136"/>
            <a:ext cx="5897880" cy="3618569"/>
          </a:xfrm>
        </p:spPr>
      </p:pic>
      <p:pic>
        <p:nvPicPr>
          <p:cNvPr id="7" name="Picture 6">
            <a:extLst>
              <a:ext uri="{FF2B5EF4-FFF2-40B4-BE49-F238E27FC236}">
                <a16:creationId xmlns:a16="http://schemas.microsoft.com/office/drawing/2014/main" id="{933F0178-CD78-436C-8D69-5A1EBB27A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76" y="1088136"/>
            <a:ext cx="5303520" cy="5426857"/>
          </a:xfrm>
          <a:prstGeom prst="rect">
            <a:avLst/>
          </a:prstGeom>
        </p:spPr>
      </p:pic>
      <p:sp>
        <p:nvSpPr>
          <p:cNvPr id="8" name="Text Placeholder 2">
            <a:extLst>
              <a:ext uri="{FF2B5EF4-FFF2-40B4-BE49-F238E27FC236}">
                <a16:creationId xmlns:a16="http://schemas.microsoft.com/office/drawing/2014/main" id="{AC5367CA-9BA5-4D16-99F9-FB1A99114CEC}"/>
              </a:ext>
            </a:extLst>
          </p:cNvPr>
          <p:cNvSpPr txBox="1">
            <a:spLocks/>
          </p:cNvSpPr>
          <p:nvPr/>
        </p:nvSpPr>
        <p:spPr>
          <a:xfrm>
            <a:off x="507279" y="4876800"/>
            <a:ext cx="5897880" cy="12969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Comparing the pipelines in terms of the similarity matrix heatmap provided in </a:t>
            </a:r>
            <a:r>
              <a:rPr lang="tr-TR" sz="1500" dirty="0"/>
              <a:t>charts</a:t>
            </a:r>
            <a:r>
              <a:rPr lang="en-US" sz="1500" dirty="0"/>
              <a:t>, one can observe the similarity between the different pipeline configurations based on the variants detected. The heatmap shows the Jaccard similarity score between the pipelines, with darker colors indicating higher similarity. </a:t>
            </a:r>
            <a:endParaRPr lang="tr-TR" sz="1500" dirty="0"/>
          </a:p>
        </p:txBody>
      </p:sp>
    </p:spTree>
    <p:extLst>
      <p:ext uri="{BB962C8B-B14F-4D97-AF65-F5344CB8AC3E}">
        <p14:creationId xmlns:p14="http://schemas.microsoft.com/office/powerpoint/2010/main" val="94997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64DC-0975-4CC1-BA81-5A404F4E348D}"/>
              </a:ext>
            </a:extLst>
          </p:cNvPr>
          <p:cNvSpPr>
            <a:spLocks noGrp="1"/>
          </p:cNvSpPr>
          <p:nvPr>
            <p:ph type="title"/>
          </p:nvPr>
        </p:nvSpPr>
        <p:spPr>
          <a:xfrm>
            <a:off x="310896" y="246888"/>
            <a:ext cx="10515600" cy="774562"/>
          </a:xfrm>
        </p:spPr>
        <p:txBody>
          <a:bodyPr anchor="t">
            <a:normAutofit/>
          </a:bodyPr>
          <a:lstStyle/>
          <a:p>
            <a:r>
              <a:rPr lang="tr-TR" sz="3200" b="1" dirty="0"/>
              <a:t>Similarity Matrix</a:t>
            </a:r>
          </a:p>
        </p:txBody>
      </p:sp>
      <p:pic>
        <p:nvPicPr>
          <p:cNvPr id="5" name="Content Placeholder 4">
            <a:extLst>
              <a:ext uri="{FF2B5EF4-FFF2-40B4-BE49-F238E27FC236}">
                <a16:creationId xmlns:a16="http://schemas.microsoft.com/office/drawing/2014/main" id="{FBCB9D82-5713-4926-9962-10E852934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 y="1088136"/>
            <a:ext cx="5897880" cy="3618569"/>
          </a:xfrm>
        </p:spPr>
      </p:pic>
      <p:pic>
        <p:nvPicPr>
          <p:cNvPr id="7" name="Picture 6">
            <a:extLst>
              <a:ext uri="{FF2B5EF4-FFF2-40B4-BE49-F238E27FC236}">
                <a16:creationId xmlns:a16="http://schemas.microsoft.com/office/drawing/2014/main" id="{933F0178-CD78-436C-8D69-5A1EBB27A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76" y="1088136"/>
            <a:ext cx="5303520" cy="5426857"/>
          </a:xfrm>
          <a:prstGeom prst="rect">
            <a:avLst/>
          </a:prstGeom>
        </p:spPr>
      </p:pic>
      <p:sp>
        <p:nvSpPr>
          <p:cNvPr id="8" name="Text Placeholder 2">
            <a:extLst>
              <a:ext uri="{FF2B5EF4-FFF2-40B4-BE49-F238E27FC236}">
                <a16:creationId xmlns:a16="http://schemas.microsoft.com/office/drawing/2014/main" id="{AC5367CA-9BA5-4D16-99F9-FB1A99114CEC}"/>
              </a:ext>
            </a:extLst>
          </p:cNvPr>
          <p:cNvSpPr txBox="1">
            <a:spLocks/>
          </p:cNvSpPr>
          <p:nvPr/>
        </p:nvSpPr>
        <p:spPr>
          <a:xfrm>
            <a:off x="507279" y="4876800"/>
            <a:ext cx="5897880" cy="12969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symmetry observed in the heatmap is a result of the construction of the Jaccard similarity matrix before generating the heatmap. The Jaccard similarity matrix is symmetric by definition because the Jaccard similarity between pipeline A and pipeline B is the same as the similarity between pipeline B and pipeline.</a:t>
            </a:r>
            <a:r>
              <a:rPr lang="tr-TR" sz="1600" dirty="0"/>
              <a:t> </a:t>
            </a:r>
          </a:p>
        </p:txBody>
      </p:sp>
    </p:spTree>
    <p:extLst>
      <p:ext uri="{BB962C8B-B14F-4D97-AF65-F5344CB8AC3E}">
        <p14:creationId xmlns:p14="http://schemas.microsoft.com/office/powerpoint/2010/main" val="402308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64DC-0975-4CC1-BA81-5A404F4E348D}"/>
              </a:ext>
            </a:extLst>
          </p:cNvPr>
          <p:cNvSpPr>
            <a:spLocks noGrp="1"/>
          </p:cNvSpPr>
          <p:nvPr>
            <p:ph type="title"/>
          </p:nvPr>
        </p:nvSpPr>
        <p:spPr>
          <a:xfrm>
            <a:off x="310896" y="246888"/>
            <a:ext cx="10515600" cy="774562"/>
          </a:xfrm>
        </p:spPr>
        <p:txBody>
          <a:bodyPr anchor="t">
            <a:normAutofit/>
          </a:bodyPr>
          <a:lstStyle/>
          <a:p>
            <a:r>
              <a:rPr lang="tr-TR" sz="3200" b="1" dirty="0"/>
              <a:t>Similarity Matrix</a:t>
            </a:r>
          </a:p>
        </p:txBody>
      </p:sp>
      <p:pic>
        <p:nvPicPr>
          <p:cNvPr id="5" name="Content Placeholder 4">
            <a:extLst>
              <a:ext uri="{FF2B5EF4-FFF2-40B4-BE49-F238E27FC236}">
                <a16:creationId xmlns:a16="http://schemas.microsoft.com/office/drawing/2014/main" id="{FBCB9D82-5713-4926-9962-10E852934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 y="1088136"/>
            <a:ext cx="5897880" cy="3618569"/>
          </a:xfrm>
        </p:spPr>
      </p:pic>
      <p:pic>
        <p:nvPicPr>
          <p:cNvPr id="7" name="Picture 6">
            <a:extLst>
              <a:ext uri="{FF2B5EF4-FFF2-40B4-BE49-F238E27FC236}">
                <a16:creationId xmlns:a16="http://schemas.microsoft.com/office/drawing/2014/main" id="{933F0178-CD78-436C-8D69-5A1EBB27A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76" y="1088136"/>
            <a:ext cx="5303520" cy="5426857"/>
          </a:xfrm>
          <a:prstGeom prst="rect">
            <a:avLst/>
          </a:prstGeom>
        </p:spPr>
      </p:pic>
      <p:sp>
        <p:nvSpPr>
          <p:cNvPr id="8" name="Text Placeholder 2">
            <a:extLst>
              <a:ext uri="{FF2B5EF4-FFF2-40B4-BE49-F238E27FC236}">
                <a16:creationId xmlns:a16="http://schemas.microsoft.com/office/drawing/2014/main" id="{AC5367CA-9BA5-4D16-99F9-FB1A99114CEC}"/>
              </a:ext>
            </a:extLst>
          </p:cNvPr>
          <p:cNvSpPr txBox="1">
            <a:spLocks/>
          </p:cNvSpPr>
          <p:nvPr/>
        </p:nvSpPr>
        <p:spPr>
          <a:xfrm>
            <a:off x="507279" y="4876800"/>
            <a:ext cx="5897880" cy="1447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Also, the diagonal represents the self-similarity of each pipeline, meaning each pipeline is compared with itself. As a result, the diagonal values are all equal to 1, indicating a perfect match when a pipeline is compared to itself. This is a natural outcome of the Jaccard similarity metric, where the intersection of a set with itself is the set itself, leading to a similarity score of 1.</a:t>
            </a:r>
            <a:endParaRPr lang="tr-TR" sz="1600" dirty="0"/>
          </a:p>
        </p:txBody>
      </p:sp>
    </p:spTree>
    <p:extLst>
      <p:ext uri="{BB962C8B-B14F-4D97-AF65-F5344CB8AC3E}">
        <p14:creationId xmlns:p14="http://schemas.microsoft.com/office/powerpoint/2010/main" val="28222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243</TotalTime>
  <Words>1800</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NGS Data Processing and Analysis</vt:lpstr>
      <vt:lpstr>Pipeline Structure</vt:lpstr>
      <vt:lpstr>Principle Component Analysis (PCA)</vt:lpstr>
      <vt:lpstr>Principle Component Analysis (PCA)</vt:lpstr>
      <vt:lpstr>Principle Component Analysis (PCA)</vt:lpstr>
      <vt:lpstr>Heatmap and Clustering</vt:lpstr>
      <vt:lpstr>Similarity Matrix</vt:lpstr>
      <vt:lpstr>Similarity Matrix</vt:lpstr>
      <vt:lpstr>Similarity Matrix</vt:lpstr>
      <vt:lpstr>Similarity Matrix</vt:lpstr>
      <vt:lpstr>Similarity Matrix</vt:lpstr>
      <vt:lpstr>Similarity Matrix</vt:lpstr>
      <vt:lpstr>Distance Matrix</vt:lpstr>
      <vt:lpstr>Distance Matrix</vt:lpstr>
      <vt:lpstr>Distance Matrix</vt:lpstr>
      <vt:lpstr>Distance Matrix</vt:lpstr>
      <vt:lpstr>Accuracy-Presicion-Recall-F1 Metrics</vt:lpstr>
      <vt:lpstr>Accuracy-Presicion-Recall-F1 Metrics</vt:lpstr>
      <vt:lpstr>Accuracy-Presicion-Recall-F1 Metrics</vt:lpstr>
      <vt:lpstr>Accuracy-Presicion-Recall-F1 Metrics</vt:lpstr>
      <vt:lpstr>Accuracy-Presicion-Recall-F1 Metrics</vt:lpstr>
      <vt:lpstr>Execution Times</vt:lpstr>
      <vt:lpstr>Execution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Variant Calling Pipelines: Configuration, Run, Analysis and Comparison</dc:title>
  <dc:creator>Büşra Özdemir</dc:creator>
  <cp:lastModifiedBy>Büşra Özdemir</cp:lastModifiedBy>
  <cp:revision>33</cp:revision>
  <dcterms:created xsi:type="dcterms:W3CDTF">2024-01-03T10:40:59Z</dcterms:created>
  <dcterms:modified xsi:type="dcterms:W3CDTF">2024-01-03T20:14:50Z</dcterms:modified>
</cp:coreProperties>
</file>