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68" r:id="rId3"/>
    <p:sldId id="269" r:id="rId4"/>
    <p:sldId id="270" r:id="rId5"/>
    <p:sldId id="271" r:id="rId6"/>
    <p:sldId id="272" r:id="rId7"/>
    <p:sldId id="274" r:id="rId8"/>
    <p:sldId id="260" r:id="rId9"/>
    <p:sldId id="259" r:id="rId10"/>
    <p:sldId id="263" r:id="rId11"/>
    <p:sldId id="257" r:id="rId12"/>
    <p:sldId id="258" r:id="rId13"/>
    <p:sldId id="261" r:id="rId14"/>
    <p:sldId id="262" r:id="rId15"/>
    <p:sldId id="264" r:id="rId16"/>
    <p:sldId id="265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46720E-5B04-4F89-A5C9-4EF9188DFA98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53830B-7720-42C8-B255-66394F571C62}">
      <dgm:prSet phldrT="[Metin]"/>
      <dgm:spPr/>
      <dgm:t>
        <a:bodyPr/>
        <a:lstStyle/>
        <a:p>
          <a:r>
            <a:rPr lang="tr-TR" dirty="0" err="1" smtClean="0"/>
            <a:t>Get</a:t>
          </a:r>
          <a:r>
            <a:rPr lang="tr-TR" dirty="0" smtClean="0"/>
            <a:t> </a:t>
          </a:r>
          <a:r>
            <a:rPr lang="tr-TR" dirty="0" err="1" smtClean="0"/>
            <a:t>statistical</a:t>
          </a:r>
          <a:r>
            <a:rPr lang="tr-TR" dirty="0" smtClean="0"/>
            <a:t> data </a:t>
          </a:r>
          <a:r>
            <a:rPr lang="tr-TR" dirty="0" err="1" smtClean="0"/>
            <a:t>from</a:t>
          </a:r>
          <a:r>
            <a:rPr lang="tr-TR" dirty="0" smtClean="0"/>
            <a:t> </a:t>
          </a:r>
          <a:r>
            <a:rPr lang="tr-TR" dirty="0" err="1" smtClean="0"/>
            <a:t>switch</a:t>
          </a:r>
          <a:r>
            <a:rPr lang="tr-TR" dirty="0" smtClean="0"/>
            <a:t> port</a:t>
          </a:r>
          <a:endParaRPr lang="en-US" dirty="0"/>
        </a:p>
      </dgm:t>
    </dgm:pt>
    <dgm:pt modelId="{B3CEBB19-596F-41C7-A2E4-F6BCD1852607}" type="parTrans" cxnId="{B24A01D0-02A1-40D3-84B4-FC469E5D4695}">
      <dgm:prSet/>
      <dgm:spPr/>
      <dgm:t>
        <a:bodyPr/>
        <a:lstStyle/>
        <a:p>
          <a:endParaRPr lang="en-US"/>
        </a:p>
      </dgm:t>
    </dgm:pt>
    <dgm:pt modelId="{3102C7D2-1C32-4268-9E7E-B3DC4333F9A4}" type="sibTrans" cxnId="{B24A01D0-02A1-40D3-84B4-FC469E5D4695}">
      <dgm:prSet/>
      <dgm:spPr/>
      <dgm:t>
        <a:bodyPr/>
        <a:lstStyle/>
        <a:p>
          <a:endParaRPr lang="en-US"/>
        </a:p>
      </dgm:t>
    </dgm:pt>
    <dgm:pt modelId="{AC228CF5-1178-448B-B7EB-1C7FAEE9982F}">
      <dgm:prSet phldrT="[Metin]"/>
      <dgm:spPr/>
      <dgm:t>
        <a:bodyPr/>
        <a:lstStyle/>
        <a:p>
          <a:r>
            <a:rPr lang="tr-TR" dirty="0" err="1" smtClean="0"/>
            <a:t>Compare</a:t>
          </a:r>
          <a:r>
            <a:rPr lang="tr-TR" dirty="0" smtClean="0"/>
            <a:t> </a:t>
          </a:r>
          <a:r>
            <a:rPr lang="tr-TR" dirty="0" err="1" smtClean="0"/>
            <a:t>ports</a:t>
          </a:r>
          <a:r>
            <a:rPr lang="tr-TR" dirty="0" smtClean="0"/>
            <a:t> </a:t>
          </a:r>
          <a:r>
            <a:rPr lang="tr-TR" dirty="0" err="1" smtClean="0"/>
            <a:t>tx</a:t>
          </a:r>
          <a:r>
            <a:rPr lang="tr-TR" dirty="0" smtClean="0"/>
            <a:t> rate</a:t>
          </a:r>
          <a:endParaRPr lang="en-US" dirty="0"/>
        </a:p>
      </dgm:t>
    </dgm:pt>
    <dgm:pt modelId="{131749BF-402D-4749-B227-044E1027A9FE}" type="parTrans" cxnId="{8813FFB2-472D-42FC-8EDB-94DE00AE63BB}">
      <dgm:prSet/>
      <dgm:spPr/>
      <dgm:t>
        <a:bodyPr/>
        <a:lstStyle/>
        <a:p>
          <a:endParaRPr lang="en-US"/>
        </a:p>
      </dgm:t>
    </dgm:pt>
    <dgm:pt modelId="{C1E4F17C-8C83-4C80-9B70-397C6DB03C78}" type="sibTrans" cxnId="{8813FFB2-472D-42FC-8EDB-94DE00AE63BB}">
      <dgm:prSet/>
      <dgm:spPr/>
      <dgm:t>
        <a:bodyPr/>
        <a:lstStyle/>
        <a:p>
          <a:endParaRPr lang="en-US"/>
        </a:p>
      </dgm:t>
    </dgm:pt>
    <dgm:pt modelId="{B7EF9756-8455-4CFC-BDA7-573A243BA58A}">
      <dgm:prSet phldrT="[Metin]"/>
      <dgm:spPr/>
      <dgm:t>
        <a:bodyPr/>
        <a:lstStyle/>
        <a:p>
          <a:r>
            <a:rPr lang="tr-TR" dirty="0" err="1" smtClean="0"/>
            <a:t>Decide</a:t>
          </a:r>
          <a:r>
            <a:rPr lang="tr-TR" dirty="0" smtClean="0"/>
            <a:t> </a:t>
          </a:r>
          <a:r>
            <a:rPr lang="tr-TR" dirty="0" err="1" smtClean="0"/>
            <a:t>more</a:t>
          </a:r>
          <a:r>
            <a:rPr lang="tr-TR" dirty="0" smtClean="0"/>
            <a:t> </a:t>
          </a:r>
          <a:r>
            <a:rPr lang="tr-TR" dirty="0" err="1" smtClean="0"/>
            <a:t>available</a:t>
          </a:r>
          <a:r>
            <a:rPr lang="tr-TR" dirty="0" smtClean="0"/>
            <a:t> port</a:t>
          </a:r>
          <a:endParaRPr lang="en-US" dirty="0"/>
        </a:p>
      </dgm:t>
    </dgm:pt>
    <dgm:pt modelId="{2884D437-B400-4473-B807-FB90ABC92F68}" type="parTrans" cxnId="{EB5518BF-9E30-428F-AD87-92D7EB628A61}">
      <dgm:prSet/>
      <dgm:spPr/>
      <dgm:t>
        <a:bodyPr/>
        <a:lstStyle/>
        <a:p>
          <a:endParaRPr lang="en-US"/>
        </a:p>
      </dgm:t>
    </dgm:pt>
    <dgm:pt modelId="{3FEE9C1F-36AA-42F9-B4B8-0CB033738DBA}" type="sibTrans" cxnId="{EB5518BF-9E30-428F-AD87-92D7EB628A61}">
      <dgm:prSet/>
      <dgm:spPr/>
      <dgm:t>
        <a:bodyPr/>
        <a:lstStyle/>
        <a:p>
          <a:endParaRPr lang="en-US"/>
        </a:p>
      </dgm:t>
    </dgm:pt>
    <dgm:pt modelId="{DD1D4E38-992D-4796-8825-57C245410C5A}">
      <dgm:prSet phldrT="[Metin]"/>
      <dgm:spPr/>
      <dgm:t>
        <a:bodyPr/>
        <a:lstStyle/>
        <a:p>
          <a:r>
            <a:rPr lang="tr-TR" dirty="0" err="1" smtClean="0"/>
            <a:t>Forward</a:t>
          </a:r>
          <a:r>
            <a:rPr lang="tr-TR" dirty="0" smtClean="0"/>
            <a:t> </a:t>
          </a:r>
          <a:r>
            <a:rPr lang="tr-TR" dirty="0" err="1" smtClean="0"/>
            <a:t>outgoing</a:t>
          </a:r>
          <a:r>
            <a:rPr lang="tr-TR" dirty="0" smtClean="0"/>
            <a:t> </a:t>
          </a:r>
          <a:r>
            <a:rPr lang="tr-TR" dirty="0" err="1" smtClean="0"/>
            <a:t>traffic</a:t>
          </a:r>
          <a:r>
            <a:rPr lang="tr-TR" dirty="0" smtClean="0"/>
            <a:t> </a:t>
          </a:r>
          <a:r>
            <a:rPr lang="tr-TR" dirty="0" err="1" smtClean="0"/>
            <a:t>from</a:t>
          </a:r>
          <a:r>
            <a:rPr lang="tr-TR" dirty="0" smtClean="0"/>
            <a:t> </a:t>
          </a:r>
          <a:r>
            <a:rPr lang="tr-TR" dirty="0" err="1" smtClean="0"/>
            <a:t>decided</a:t>
          </a:r>
          <a:r>
            <a:rPr lang="tr-TR" dirty="0" smtClean="0"/>
            <a:t> port</a:t>
          </a:r>
          <a:endParaRPr lang="en-US" dirty="0"/>
        </a:p>
      </dgm:t>
    </dgm:pt>
    <dgm:pt modelId="{C3575AC8-D7C3-4023-BB14-9492CDA25C0E}" type="parTrans" cxnId="{D5E6C21A-2529-4E81-924B-5D105D0C0E63}">
      <dgm:prSet/>
      <dgm:spPr/>
      <dgm:t>
        <a:bodyPr/>
        <a:lstStyle/>
        <a:p>
          <a:endParaRPr lang="en-US"/>
        </a:p>
      </dgm:t>
    </dgm:pt>
    <dgm:pt modelId="{C6C56100-1FA9-4E63-986B-3A958BA38C98}" type="sibTrans" cxnId="{D5E6C21A-2529-4E81-924B-5D105D0C0E63}">
      <dgm:prSet/>
      <dgm:spPr/>
      <dgm:t>
        <a:bodyPr/>
        <a:lstStyle/>
        <a:p>
          <a:endParaRPr lang="en-US"/>
        </a:p>
      </dgm:t>
    </dgm:pt>
    <dgm:pt modelId="{B41B4397-81F0-44B2-A53F-5F1A91C75085}">
      <dgm:prSet phldrT="[Metin]"/>
      <dgm:spPr/>
      <dgm:t>
        <a:bodyPr/>
        <a:lstStyle/>
        <a:p>
          <a:r>
            <a:rPr lang="tr-TR" dirty="0" err="1" smtClean="0"/>
            <a:t>Repeat</a:t>
          </a:r>
          <a:r>
            <a:rPr lang="tr-TR" dirty="0" smtClean="0"/>
            <a:t> </a:t>
          </a:r>
          <a:r>
            <a:rPr lang="tr-TR" dirty="0" err="1" smtClean="0"/>
            <a:t>evey</a:t>
          </a:r>
          <a:r>
            <a:rPr lang="tr-TR" dirty="0" smtClean="0"/>
            <a:t> 10 </a:t>
          </a:r>
          <a:r>
            <a:rPr lang="tr-TR" dirty="0" err="1" smtClean="0"/>
            <a:t>seconds</a:t>
          </a:r>
          <a:endParaRPr lang="en-US" dirty="0"/>
        </a:p>
      </dgm:t>
    </dgm:pt>
    <dgm:pt modelId="{B5C1631F-4FC2-4FBE-97A5-46EAE70A8211}" type="parTrans" cxnId="{342F6CE0-A792-4A50-98B5-587A2DFC1953}">
      <dgm:prSet/>
      <dgm:spPr/>
      <dgm:t>
        <a:bodyPr/>
        <a:lstStyle/>
        <a:p>
          <a:endParaRPr lang="en-US"/>
        </a:p>
      </dgm:t>
    </dgm:pt>
    <dgm:pt modelId="{EC2E8A12-A941-46DF-BBD3-75971C9A7F1D}" type="sibTrans" cxnId="{342F6CE0-A792-4A50-98B5-587A2DFC1953}">
      <dgm:prSet/>
      <dgm:spPr/>
      <dgm:t>
        <a:bodyPr/>
        <a:lstStyle/>
        <a:p>
          <a:endParaRPr lang="en-US"/>
        </a:p>
      </dgm:t>
    </dgm:pt>
    <dgm:pt modelId="{61F4F39C-57F0-469F-BFE5-1FC114A90350}" type="pres">
      <dgm:prSet presAssocID="{D946720E-5B04-4F89-A5C9-4EF9188DFA9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B14E4F-B6C6-46CD-ABB7-11E084EF8823}" type="pres">
      <dgm:prSet presAssocID="{BB53830B-7720-42C8-B255-66394F571C6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05A9F6-DE17-4FAC-B966-F01234155E98}" type="pres">
      <dgm:prSet presAssocID="{BB53830B-7720-42C8-B255-66394F571C62}" presName="spNode" presStyleCnt="0"/>
      <dgm:spPr/>
    </dgm:pt>
    <dgm:pt modelId="{1DFC698D-483A-468A-BF32-98439140E80B}" type="pres">
      <dgm:prSet presAssocID="{3102C7D2-1C32-4268-9E7E-B3DC4333F9A4}" presName="sibTrans" presStyleLbl="sibTrans1D1" presStyleIdx="0" presStyleCnt="5"/>
      <dgm:spPr/>
      <dgm:t>
        <a:bodyPr/>
        <a:lstStyle/>
        <a:p>
          <a:endParaRPr lang="en-US"/>
        </a:p>
      </dgm:t>
    </dgm:pt>
    <dgm:pt modelId="{6C9D3639-6632-46D7-9BEA-6842E80CB3F4}" type="pres">
      <dgm:prSet presAssocID="{AC228CF5-1178-448B-B7EB-1C7FAEE9982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75031A-5F58-4FCE-9355-961082594D5F}" type="pres">
      <dgm:prSet presAssocID="{AC228CF5-1178-448B-B7EB-1C7FAEE9982F}" presName="spNode" presStyleCnt="0"/>
      <dgm:spPr/>
    </dgm:pt>
    <dgm:pt modelId="{AAD0D701-B180-4193-9DA1-B64CE52ED04A}" type="pres">
      <dgm:prSet presAssocID="{C1E4F17C-8C83-4C80-9B70-397C6DB03C78}" presName="sibTrans" presStyleLbl="sibTrans1D1" presStyleIdx="1" presStyleCnt="5"/>
      <dgm:spPr/>
      <dgm:t>
        <a:bodyPr/>
        <a:lstStyle/>
        <a:p>
          <a:endParaRPr lang="en-US"/>
        </a:p>
      </dgm:t>
    </dgm:pt>
    <dgm:pt modelId="{93420EDA-D1A7-4C75-B955-0D7D63778581}" type="pres">
      <dgm:prSet presAssocID="{B7EF9756-8455-4CFC-BDA7-573A243BA58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79AD95-6F94-45DC-82D1-08F05DD7CB39}" type="pres">
      <dgm:prSet presAssocID="{B7EF9756-8455-4CFC-BDA7-573A243BA58A}" presName="spNode" presStyleCnt="0"/>
      <dgm:spPr/>
    </dgm:pt>
    <dgm:pt modelId="{97702D01-19B7-44A7-875A-2C5217B3FB75}" type="pres">
      <dgm:prSet presAssocID="{3FEE9C1F-36AA-42F9-B4B8-0CB033738DBA}" presName="sibTrans" presStyleLbl="sibTrans1D1" presStyleIdx="2" presStyleCnt="5"/>
      <dgm:spPr/>
      <dgm:t>
        <a:bodyPr/>
        <a:lstStyle/>
        <a:p>
          <a:endParaRPr lang="en-US"/>
        </a:p>
      </dgm:t>
    </dgm:pt>
    <dgm:pt modelId="{7AAE5542-1AFF-4FA5-805E-D759DC9490C5}" type="pres">
      <dgm:prSet presAssocID="{DD1D4E38-992D-4796-8825-57C245410C5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D4FFCF-DDBA-4DBF-A888-31D78990B09D}" type="pres">
      <dgm:prSet presAssocID="{DD1D4E38-992D-4796-8825-57C245410C5A}" presName="spNode" presStyleCnt="0"/>
      <dgm:spPr/>
    </dgm:pt>
    <dgm:pt modelId="{9E363C17-687A-4070-BE67-0874AD402BC5}" type="pres">
      <dgm:prSet presAssocID="{C6C56100-1FA9-4E63-986B-3A958BA38C98}" presName="sibTrans" presStyleLbl="sibTrans1D1" presStyleIdx="3" presStyleCnt="5"/>
      <dgm:spPr/>
      <dgm:t>
        <a:bodyPr/>
        <a:lstStyle/>
        <a:p>
          <a:endParaRPr lang="en-US"/>
        </a:p>
      </dgm:t>
    </dgm:pt>
    <dgm:pt modelId="{30FDE83E-9588-4B26-B533-7727AB75E4DA}" type="pres">
      <dgm:prSet presAssocID="{B41B4397-81F0-44B2-A53F-5F1A91C75085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ECC16A-D598-48BE-8FB8-CAE6DB0A3439}" type="pres">
      <dgm:prSet presAssocID="{B41B4397-81F0-44B2-A53F-5F1A91C75085}" presName="spNode" presStyleCnt="0"/>
      <dgm:spPr/>
    </dgm:pt>
    <dgm:pt modelId="{1FDFCFFE-D40C-452B-B740-B53E49F925AF}" type="pres">
      <dgm:prSet presAssocID="{EC2E8A12-A941-46DF-BBD3-75971C9A7F1D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EB5518BF-9E30-428F-AD87-92D7EB628A61}" srcId="{D946720E-5B04-4F89-A5C9-4EF9188DFA98}" destId="{B7EF9756-8455-4CFC-BDA7-573A243BA58A}" srcOrd="2" destOrd="0" parTransId="{2884D437-B400-4473-B807-FB90ABC92F68}" sibTransId="{3FEE9C1F-36AA-42F9-B4B8-0CB033738DBA}"/>
    <dgm:cxn modelId="{6C963C57-605F-4BED-AC37-7D945A933CD0}" type="presOf" srcId="{B41B4397-81F0-44B2-A53F-5F1A91C75085}" destId="{30FDE83E-9588-4B26-B533-7727AB75E4DA}" srcOrd="0" destOrd="0" presId="urn:microsoft.com/office/officeart/2005/8/layout/cycle5"/>
    <dgm:cxn modelId="{E64107F7-A68A-48DB-8C85-426DD77F0E13}" type="presOf" srcId="{DD1D4E38-992D-4796-8825-57C245410C5A}" destId="{7AAE5542-1AFF-4FA5-805E-D759DC9490C5}" srcOrd="0" destOrd="0" presId="urn:microsoft.com/office/officeart/2005/8/layout/cycle5"/>
    <dgm:cxn modelId="{D5E6C21A-2529-4E81-924B-5D105D0C0E63}" srcId="{D946720E-5B04-4F89-A5C9-4EF9188DFA98}" destId="{DD1D4E38-992D-4796-8825-57C245410C5A}" srcOrd="3" destOrd="0" parTransId="{C3575AC8-D7C3-4023-BB14-9492CDA25C0E}" sibTransId="{C6C56100-1FA9-4E63-986B-3A958BA38C98}"/>
    <dgm:cxn modelId="{8813FFB2-472D-42FC-8EDB-94DE00AE63BB}" srcId="{D946720E-5B04-4F89-A5C9-4EF9188DFA98}" destId="{AC228CF5-1178-448B-B7EB-1C7FAEE9982F}" srcOrd="1" destOrd="0" parTransId="{131749BF-402D-4749-B227-044E1027A9FE}" sibTransId="{C1E4F17C-8C83-4C80-9B70-397C6DB03C78}"/>
    <dgm:cxn modelId="{AFCBFAC6-1B06-4BE8-839A-5BA61D6DA271}" type="presOf" srcId="{AC228CF5-1178-448B-B7EB-1C7FAEE9982F}" destId="{6C9D3639-6632-46D7-9BEA-6842E80CB3F4}" srcOrd="0" destOrd="0" presId="urn:microsoft.com/office/officeart/2005/8/layout/cycle5"/>
    <dgm:cxn modelId="{14631FF0-2224-49CD-A379-4849E20A2471}" type="presOf" srcId="{BB53830B-7720-42C8-B255-66394F571C62}" destId="{BAB14E4F-B6C6-46CD-ABB7-11E084EF8823}" srcOrd="0" destOrd="0" presId="urn:microsoft.com/office/officeart/2005/8/layout/cycle5"/>
    <dgm:cxn modelId="{342F6CE0-A792-4A50-98B5-587A2DFC1953}" srcId="{D946720E-5B04-4F89-A5C9-4EF9188DFA98}" destId="{B41B4397-81F0-44B2-A53F-5F1A91C75085}" srcOrd="4" destOrd="0" parTransId="{B5C1631F-4FC2-4FBE-97A5-46EAE70A8211}" sibTransId="{EC2E8A12-A941-46DF-BBD3-75971C9A7F1D}"/>
    <dgm:cxn modelId="{B24A01D0-02A1-40D3-84B4-FC469E5D4695}" srcId="{D946720E-5B04-4F89-A5C9-4EF9188DFA98}" destId="{BB53830B-7720-42C8-B255-66394F571C62}" srcOrd="0" destOrd="0" parTransId="{B3CEBB19-596F-41C7-A2E4-F6BCD1852607}" sibTransId="{3102C7D2-1C32-4268-9E7E-B3DC4333F9A4}"/>
    <dgm:cxn modelId="{A233200E-5AE1-4743-8AF2-DB85FECEB840}" type="presOf" srcId="{C6C56100-1FA9-4E63-986B-3A958BA38C98}" destId="{9E363C17-687A-4070-BE67-0874AD402BC5}" srcOrd="0" destOrd="0" presId="urn:microsoft.com/office/officeart/2005/8/layout/cycle5"/>
    <dgm:cxn modelId="{88A4245A-04E1-4BA9-BF20-5DE2A30A706D}" type="presOf" srcId="{3FEE9C1F-36AA-42F9-B4B8-0CB033738DBA}" destId="{97702D01-19B7-44A7-875A-2C5217B3FB75}" srcOrd="0" destOrd="0" presId="urn:microsoft.com/office/officeart/2005/8/layout/cycle5"/>
    <dgm:cxn modelId="{E936465F-F498-4EEC-8F00-38529F85690A}" type="presOf" srcId="{B7EF9756-8455-4CFC-BDA7-573A243BA58A}" destId="{93420EDA-D1A7-4C75-B955-0D7D63778581}" srcOrd="0" destOrd="0" presId="urn:microsoft.com/office/officeart/2005/8/layout/cycle5"/>
    <dgm:cxn modelId="{B8FB2A01-B99D-4D05-81F8-949423B812F5}" type="presOf" srcId="{EC2E8A12-A941-46DF-BBD3-75971C9A7F1D}" destId="{1FDFCFFE-D40C-452B-B740-B53E49F925AF}" srcOrd="0" destOrd="0" presId="urn:microsoft.com/office/officeart/2005/8/layout/cycle5"/>
    <dgm:cxn modelId="{9A8F1A27-6763-40F5-88DB-C0B397CE92BD}" type="presOf" srcId="{C1E4F17C-8C83-4C80-9B70-397C6DB03C78}" destId="{AAD0D701-B180-4193-9DA1-B64CE52ED04A}" srcOrd="0" destOrd="0" presId="urn:microsoft.com/office/officeart/2005/8/layout/cycle5"/>
    <dgm:cxn modelId="{6AC2DF6C-88B6-4464-9DBD-91DB1C33569F}" type="presOf" srcId="{3102C7D2-1C32-4268-9E7E-B3DC4333F9A4}" destId="{1DFC698D-483A-468A-BF32-98439140E80B}" srcOrd="0" destOrd="0" presId="urn:microsoft.com/office/officeart/2005/8/layout/cycle5"/>
    <dgm:cxn modelId="{E878FE8A-14DC-4C49-851A-3303D9F24ED2}" type="presOf" srcId="{D946720E-5B04-4F89-A5C9-4EF9188DFA98}" destId="{61F4F39C-57F0-469F-BFE5-1FC114A90350}" srcOrd="0" destOrd="0" presId="urn:microsoft.com/office/officeart/2005/8/layout/cycle5"/>
    <dgm:cxn modelId="{7DF21B81-E541-4F4F-BACB-F5EC0D87999E}" type="presParOf" srcId="{61F4F39C-57F0-469F-BFE5-1FC114A90350}" destId="{BAB14E4F-B6C6-46CD-ABB7-11E084EF8823}" srcOrd="0" destOrd="0" presId="urn:microsoft.com/office/officeart/2005/8/layout/cycle5"/>
    <dgm:cxn modelId="{FAC1C88B-D136-4A62-887D-D520109A77B0}" type="presParOf" srcId="{61F4F39C-57F0-469F-BFE5-1FC114A90350}" destId="{B005A9F6-DE17-4FAC-B966-F01234155E98}" srcOrd="1" destOrd="0" presId="urn:microsoft.com/office/officeart/2005/8/layout/cycle5"/>
    <dgm:cxn modelId="{A79AE9BD-64BE-46D0-986B-408F2138E741}" type="presParOf" srcId="{61F4F39C-57F0-469F-BFE5-1FC114A90350}" destId="{1DFC698D-483A-468A-BF32-98439140E80B}" srcOrd="2" destOrd="0" presId="urn:microsoft.com/office/officeart/2005/8/layout/cycle5"/>
    <dgm:cxn modelId="{6AB272E1-1B90-4E7D-ACF7-429042C13BE9}" type="presParOf" srcId="{61F4F39C-57F0-469F-BFE5-1FC114A90350}" destId="{6C9D3639-6632-46D7-9BEA-6842E80CB3F4}" srcOrd="3" destOrd="0" presId="urn:microsoft.com/office/officeart/2005/8/layout/cycle5"/>
    <dgm:cxn modelId="{4DBBEECF-6306-4519-9BF8-0F6F4B5C2320}" type="presParOf" srcId="{61F4F39C-57F0-469F-BFE5-1FC114A90350}" destId="{9E75031A-5F58-4FCE-9355-961082594D5F}" srcOrd="4" destOrd="0" presId="urn:microsoft.com/office/officeart/2005/8/layout/cycle5"/>
    <dgm:cxn modelId="{C91985D5-3B09-4DBE-B686-4CF0A52B730A}" type="presParOf" srcId="{61F4F39C-57F0-469F-BFE5-1FC114A90350}" destId="{AAD0D701-B180-4193-9DA1-B64CE52ED04A}" srcOrd="5" destOrd="0" presId="urn:microsoft.com/office/officeart/2005/8/layout/cycle5"/>
    <dgm:cxn modelId="{063F7991-3366-4DAD-83B5-54EF7A4010E2}" type="presParOf" srcId="{61F4F39C-57F0-469F-BFE5-1FC114A90350}" destId="{93420EDA-D1A7-4C75-B955-0D7D63778581}" srcOrd="6" destOrd="0" presId="urn:microsoft.com/office/officeart/2005/8/layout/cycle5"/>
    <dgm:cxn modelId="{016CAC9E-E241-47ED-B124-80820D0FD9AB}" type="presParOf" srcId="{61F4F39C-57F0-469F-BFE5-1FC114A90350}" destId="{D579AD95-6F94-45DC-82D1-08F05DD7CB39}" srcOrd="7" destOrd="0" presId="urn:microsoft.com/office/officeart/2005/8/layout/cycle5"/>
    <dgm:cxn modelId="{77DFA768-E011-477C-B8F4-1D295FD45CFD}" type="presParOf" srcId="{61F4F39C-57F0-469F-BFE5-1FC114A90350}" destId="{97702D01-19B7-44A7-875A-2C5217B3FB75}" srcOrd="8" destOrd="0" presId="urn:microsoft.com/office/officeart/2005/8/layout/cycle5"/>
    <dgm:cxn modelId="{261E6328-33EA-4451-AD3C-F06F850C37D9}" type="presParOf" srcId="{61F4F39C-57F0-469F-BFE5-1FC114A90350}" destId="{7AAE5542-1AFF-4FA5-805E-D759DC9490C5}" srcOrd="9" destOrd="0" presId="urn:microsoft.com/office/officeart/2005/8/layout/cycle5"/>
    <dgm:cxn modelId="{C0B19280-127A-4362-99A8-31A649D57985}" type="presParOf" srcId="{61F4F39C-57F0-469F-BFE5-1FC114A90350}" destId="{EED4FFCF-DDBA-4DBF-A888-31D78990B09D}" srcOrd="10" destOrd="0" presId="urn:microsoft.com/office/officeart/2005/8/layout/cycle5"/>
    <dgm:cxn modelId="{37640A84-BCE3-4BCA-AC67-E1395884D351}" type="presParOf" srcId="{61F4F39C-57F0-469F-BFE5-1FC114A90350}" destId="{9E363C17-687A-4070-BE67-0874AD402BC5}" srcOrd="11" destOrd="0" presId="urn:microsoft.com/office/officeart/2005/8/layout/cycle5"/>
    <dgm:cxn modelId="{420719A1-8A1F-45EE-992D-4AB617CFC84B}" type="presParOf" srcId="{61F4F39C-57F0-469F-BFE5-1FC114A90350}" destId="{30FDE83E-9588-4B26-B533-7727AB75E4DA}" srcOrd="12" destOrd="0" presId="urn:microsoft.com/office/officeart/2005/8/layout/cycle5"/>
    <dgm:cxn modelId="{2FD4EA11-8355-4BA4-96D2-F89A2AC0870D}" type="presParOf" srcId="{61F4F39C-57F0-469F-BFE5-1FC114A90350}" destId="{4CECC16A-D598-48BE-8FB8-CAE6DB0A3439}" srcOrd="13" destOrd="0" presId="urn:microsoft.com/office/officeart/2005/8/layout/cycle5"/>
    <dgm:cxn modelId="{5A629872-9BC8-4F7B-9B39-5F70A2BA4BEE}" type="presParOf" srcId="{61F4F39C-57F0-469F-BFE5-1FC114A90350}" destId="{1FDFCFFE-D40C-452B-B740-B53E49F925AF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B14E4F-B6C6-46CD-ABB7-11E084EF8823}">
      <dsp:nvSpPr>
        <dsp:cNvPr id="0" name=""/>
        <dsp:cNvSpPr/>
      </dsp:nvSpPr>
      <dsp:spPr>
        <a:xfrm>
          <a:off x="1721008" y="2296"/>
          <a:ext cx="1311355" cy="852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kern="1200" dirty="0" err="1" smtClean="0"/>
            <a:t>Get</a:t>
          </a:r>
          <a:r>
            <a:rPr lang="tr-TR" sz="1200" kern="1200" dirty="0" smtClean="0"/>
            <a:t> </a:t>
          </a:r>
          <a:r>
            <a:rPr lang="tr-TR" sz="1200" kern="1200" dirty="0" err="1" smtClean="0"/>
            <a:t>statistical</a:t>
          </a:r>
          <a:r>
            <a:rPr lang="tr-TR" sz="1200" kern="1200" dirty="0" smtClean="0"/>
            <a:t> data </a:t>
          </a:r>
          <a:r>
            <a:rPr lang="tr-TR" sz="1200" kern="1200" dirty="0" err="1" smtClean="0"/>
            <a:t>from</a:t>
          </a:r>
          <a:r>
            <a:rPr lang="tr-TR" sz="1200" kern="1200" dirty="0" smtClean="0"/>
            <a:t> </a:t>
          </a:r>
          <a:r>
            <a:rPr lang="tr-TR" sz="1200" kern="1200" dirty="0" err="1" smtClean="0"/>
            <a:t>switch</a:t>
          </a:r>
          <a:r>
            <a:rPr lang="tr-TR" sz="1200" kern="1200" dirty="0" smtClean="0"/>
            <a:t> port</a:t>
          </a:r>
          <a:endParaRPr lang="en-US" sz="1200" kern="1200" dirty="0"/>
        </a:p>
      </dsp:txBody>
      <dsp:txXfrm>
        <a:off x="1762618" y="43906"/>
        <a:ext cx="1228135" cy="769160"/>
      </dsp:txXfrm>
    </dsp:sp>
    <dsp:sp modelId="{1DFC698D-483A-468A-BF32-98439140E80B}">
      <dsp:nvSpPr>
        <dsp:cNvPr id="0" name=""/>
        <dsp:cNvSpPr/>
      </dsp:nvSpPr>
      <dsp:spPr>
        <a:xfrm>
          <a:off x="672197" y="428486"/>
          <a:ext cx="3408978" cy="3408978"/>
        </a:xfrm>
        <a:custGeom>
          <a:avLst/>
          <a:gdLst/>
          <a:ahLst/>
          <a:cxnLst/>
          <a:rect l="0" t="0" r="0" b="0"/>
          <a:pathLst>
            <a:path>
              <a:moveTo>
                <a:pt x="2536216" y="216701"/>
              </a:moveTo>
              <a:arcTo wR="1704489" hR="1704489" stAng="17952406" swAng="1213173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9D3639-6632-46D7-9BEA-6842E80CB3F4}">
      <dsp:nvSpPr>
        <dsp:cNvPr id="0" name=""/>
        <dsp:cNvSpPr/>
      </dsp:nvSpPr>
      <dsp:spPr>
        <a:xfrm>
          <a:off x="3342074" y="1180069"/>
          <a:ext cx="1311355" cy="852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kern="1200" dirty="0" err="1" smtClean="0"/>
            <a:t>Compare</a:t>
          </a:r>
          <a:r>
            <a:rPr lang="tr-TR" sz="1200" kern="1200" dirty="0" smtClean="0"/>
            <a:t> </a:t>
          </a:r>
          <a:r>
            <a:rPr lang="tr-TR" sz="1200" kern="1200" dirty="0" err="1" smtClean="0"/>
            <a:t>ports</a:t>
          </a:r>
          <a:r>
            <a:rPr lang="tr-TR" sz="1200" kern="1200" dirty="0" smtClean="0"/>
            <a:t> </a:t>
          </a:r>
          <a:r>
            <a:rPr lang="tr-TR" sz="1200" kern="1200" dirty="0" err="1" smtClean="0"/>
            <a:t>tx</a:t>
          </a:r>
          <a:r>
            <a:rPr lang="tr-TR" sz="1200" kern="1200" dirty="0" smtClean="0"/>
            <a:t> rate</a:t>
          </a:r>
          <a:endParaRPr lang="en-US" sz="1200" kern="1200" dirty="0"/>
        </a:p>
      </dsp:txBody>
      <dsp:txXfrm>
        <a:off x="3383684" y="1221679"/>
        <a:ext cx="1228135" cy="769160"/>
      </dsp:txXfrm>
    </dsp:sp>
    <dsp:sp modelId="{AAD0D701-B180-4193-9DA1-B64CE52ED04A}">
      <dsp:nvSpPr>
        <dsp:cNvPr id="0" name=""/>
        <dsp:cNvSpPr/>
      </dsp:nvSpPr>
      <dsp:spPr>
        <a:xfrm>
          <a:off x="672197" y="428486"/>
          <a:ext cx="3408978" cy="3408978"/>
        </a:xfrm>
        <a:custGeom>
          <a:avLst/>
          <a:gdLst/>
          <a:ahLst/>
          <a:cxnLst/>
          <a:rect l="0" t="0" r="0" b="0"/>
          <a:pathLst>
            <a:path>
              <a:moveTo>
                <a:pt x="3404908" y="1822213"/>
              </a:moveTo>
              <a:arcTo wR="1704489" hR="1704489" stAng="21837624" swAng="1360991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420EDA-D1A7-4C75-B955-0D7D63778581}">
      <dsp:nvSpPr>
        <dsp:cNvPr id="0" name=""/>
        <dsp:cNvSpPr/>
      </dsp:nvSpPr>
      <dsp:spPr>
        <a:xfrm>
          <a:off x="2722882" y="3085746"/>
          <a:ext cx="1311355" cy="852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kern="1200" dirty="0" err="1" smtClean="0"/>
            <a:t>Decide</a:t>
          </a:r>
          <a:r>
            <a:rPr lang="tr-TR" sz="1200" kern="1200" dirty="0" smtClean="0"/>
            <a:t> </a:t>
          </a:r>
          <a:r>
            <a:rPr lang="tr-TR" sz="1200" kern="1200" dirty="0" err="1" smtClean="0"/>
            <a:t>more</a:t>
          </a:r>
          <a:r>
            <a:rPr lang="tr-TR" sz="1200" kern="1200" dirty="0" smtClean="0"/>
            <a:t> </a:t>
          </a:r>
          <a:r>
            <a:rPr lang="tr-TR" sz="1200" kern="1200" dirty="0" err="1" smtClean="0"/>
            <a:t>available</a:t>
          </a:r>
          <a:r>
            <a:rPr lang="tr-TR" sz="1200" kern="1200" dirty="0" smtClean="0"/>
            <a:t> port</a:t>
          </a:r>
          <a:endParaRPr lang="en-US" sz="1200" kern="1200" dirty="0"/>
        </a:p>
      </dsp:txBody>
      <dsp:txXfrm>
        <a:off x="2764492" y="3127356"/>
        <a:ext cx="1228135" cy="769160"/>
      </dsp:txXfrm>
    </dsp:sp>
    <dsp:sp modelId="{97702D01-19B7-44A7-875A-2C5217B3FB75}">
      <dsp:nvSpPr>
        <dsp:cNvPr id="0" name=""/>
        <dsp:cNvSpPr/>
      </dsp:nvSpPr>
      <dsp:spPr>
        <a:xfrm>
          <a:off x="672197" y="428486"/>
          <a:ext cx="3408978" cy="3408978"/>
        </a:xfrm>
        <a:custGeom>
          <a:avLst/>
          <a:gdLst/>
          <a:ahLst/>
          <a:cxnLst/>
          <a:rect l="0" t="0" r="0" b="0"/>
          <a:pathLst>
            <a:path>
              <a:moveTo>
                <a:pt x="1914100" y="3396041"/>
              </a:moveTo>
              <a:arcTo wR="1704489" hR="1704489" stAng="4976167" swAng="847666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AE5542-1AFF-4FA5-805E-D759DC9490C5}">
      <dsp:nvSpPr>
        <dsp:cNvPr id="0" name=""/>
        <dsp:cNvSpPr/>
      </dsp:nvSpPr>
      <dsp:spPr>
        <a:xfrm>
          <a:off x="719135" y="3085746"/>
          <a:ext cx="1311355" cy="852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kern="1200" dirty="0" err="1" smtClean="0"/>
            <a:t>Forward</a:t>
          </a:r>
          <a:r>
            <a:rPr lang="tr-TR" sz="1200" kern="1200" dirty="0" smtClean="0"/>
            <a:t> </a:t>
          </a:r>
          <a:r>
            <a:rPr lang="tr-TR" sz="1200" kern="1200" dirty="0" err="1" smtClean="0"/>
            <a:t>outgoing</a:t>
          </a:r>
          <a:r>
            <a:rPr lang="tr-TR" sz="1200" kern="1200" dirty="0" smtClean="0"/>
            <a:t> </a:t>
          </a:r>
          <a:r>
            <a:rPr lang="tr-TR" sz="1200" kern="1200" dirty="0" err="1" smtClean="0"/>
            <a:t>traffic</a:t>
          </a:r>
          <a:r>
            <a:rPr lang="tr-TR" sz="1200" kern="1200" dirty="0" smtClean="0"/>
            <a:t> </a:t>
          </a:r>
          <a:r>
            <a:rPr lang="tr-TR" sz="1200" kern="1200" dirty="0" err="1" smtClean="0"/>
            <a:t>from</a:t>
          </a:r>
          <a:r>
            <a:rPr lang="tr-TR" sz="1200" kern="1200" dirty="0" smtClean="0"/>
            <a:t> </a:t>
          </a:r>
          <a:r>
            <a:rPr lang="tr-TR" sz="1200" kern="1200" dirty="0" err="1" smtClean="0"/>
            <a:t>decided</a:t>
          </a:r>
          <a:r>
            <a:rPr lang="tr-TR" sz="1200" kern="1200" dirty="0" smtClean="0"/>
            <a:t> port</a:t>
          </a:r>
          <a:endParaRPr lang="en-US" sz="1200" kern="1200" dirty="0"/>
        </a:p>
      </dsp:txBody>
      <dsp:txXfrm>
        <a:off x="760745" y="3127356"/>
        <a:ext cx="1228135" cy="769160"/>
      </dsp:txXfrm>
    </dsp:sp>
    <dsp:sp modelId="{9E363C17-687A-4070-BE67-0874AD402BC5}">
      <dsp:nvSpPr>
        <dsp:cNvPr id="0" name=""/>
        <dsp:cNvSpPr/>
      </dsp:nvSpPr>
      <dsp:spPr>
        <a:xfrm>
          <a:off x="672197" y="428486"/>
          <a:ext cx="3408978" cy="3408978"/>
        </a:xfrm>
        <a:custGeom>
          <a:avLst/>
          <a:gdLst/>
          <a:ahLst/>
          <a:cxnLst/>
          <a:rect l="0" t="0" r="0" b="0"/>
          <a:pathLst>
            <a:path>
              <a:moveTo>
                <a:pt x="180993" y="2468849"/>
              </a:moveTo>
              <a:arcTo wR="1704489" hR="1704489" stAng="9201385" swAng="1360991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FDE83E-9588-4B26-B533-7727AB75E4DA}">
      <dsp:nvSpPr>
        <dsp:cNvPr id="0" name=""/>
        <dsp:cNvSpPr/>
      </dsp:nvSpPr>
      <dsp:spPr>
        <a:xfrm>
          <a:off x="99943" y="1180069"/>
          <a:ext cx="1311355" cy="852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kern="1200" dirty="0" err="1" smtClean="0"/>
            <a:t>Repeat</a:t>
          </a:r>
          <a:r>
            <a:rPr lang="tr-TR" sz="1200" kern="1200" dirty="0" smtClean="0"/>
            <a:t> </a:t>
          </a:r>
          <a:r>
            <a:rPr lang="tr-TR" sz="1200" kern="1200" dirty="0" err="1" smtClean="0"/>
            <a:t>evey</a:t>
          </a:r>
          <a:r>
            <a:rPr lang="tr-TR" sz="1200" kern="1200" dirty="0" smtClean="0"/>
            <a:t> 10 </a:t>
          </a:r>
          <a:r>
            <a:rPr lang="tr-TR" sz="1200" kern="1200" dirty="0" err="1" smtClean="0"/>
            <a:t>seconds</a:t>
          </a:r>
          <a:endParaRPr lang="en-US" sz="1200" kern="1200" dirty="0"/>
        </a:p>
      </dsp:txBody>
      <dsp:txXfrm>
        <a:off x="141553" y="1221679"/>
        <a:ext cx="1228135" cy="769160"/>
      </dsp:txXfrm>
    </dsp:sp>
    <dsp:sp modelId="{1FDFCFFE-D40C-452B-B740-B53E49F925AF}">
      <dsp:nvSpPr>
        <dsp:cNvPr id="0" name=""/>
        <dsp:cNvSpPr/>
      </dsp:nvSpPr>
      <dsp:spPr>
        <a:xfrm>
          <a:off x="672197" y="428486"/>
          <a:ext cx="3408978" cy="3408978"/>
        </a:xfrm>
        <a:custGeom>
          <a:avLst/>
          <a:gdLst/>
          <a:ahLst/>
          <a:cxnLst/>
          <a:rect l="0" t="0" r="0" b="0"/>
          <a:pathLst>
            <a:path>
              <a:moveTo>
                <a:pt x="409810" y="595846"/>
              </a:moveTo>
              <a:arcTo wR="1704489" hR="1704489" stAng="13234421" swAng="1213173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83C00-0EAA-4542-94B6-F2843BBD2F1B}" type="datetimeFigureOut">
              <a:rPr lang="tr-TR" smtClean="0"/>
              <a:t>3.05.2016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9966-3A89-46DD-A65E-593B0BAF11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3615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192.168.1.10:8080/wm/statistics/bandwidth/00:00:00:00:00:00:00:01/1/jso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5318" y="670064"/>
            <a:ext cx="9539752" cy="261619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OpenFlow</a:t>
            </a:r>
            <a:r>
              <a:rPr lang="en-US" dirty="0"/>
              <a:t> </a:t>
            </a:r>
            <a:r>
              <a:rPr lang="tr-TR" dirty="0"/>
              <a:t>B</a:t>
            </a:r>
            <a:r>
              <a:rPr lang="en-US" dirty="0" err="1" smtClean="0"/>
              <a:t>ased</a:t>
            </a:r>
            <a:r>
              <a:rPr lang="en-US" dirty="0" smtClean="0"/>
              <a:t> </a:t>
            </a:r>
            <a:r>
              <a:rPr lang="en-US" dirty="0"/>
              <a:t>Load Balancing for Fat-Tree Networks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4543" y="4894530"/>
            <a:ext cx="6987645" cy="1388534"/>
          </a:xfrm>
        </p:spPr>
        <p:txBody>
          <a:bodyPr>
            <a:normAutofit/>
          </a:bodyPr>
          <a:lstStyle/>
          <a:p>
            <a:endParaRPr lang="tr-TR" dirty="0"/>
          </a:p>
          <a:p>
            <a:r>
              <a:rPr lang="tr-TR" dirty="0" smtClean="0"/>
              <a:t>May </a:t>
            </a:r>
            <a:r>
              <a:rPr lang="tr-TR" dirty="0"/>
              <a:t>3</a:t>
            </a:r>
            <a:r>
              <a:rPr lang="tr-TR" dirty="0" smtClean="0"/>
              <a:t>, 2016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79147"/>
              </p:ext>
            </p:extLst>
          </p:nvPr>
        </p:nvGraphicFramePr>
        <p:xfrm>
          <a:off x="5233597" y="3980130"/>
          <a:ext cx="6823464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4488">
                  <a:extLst>
                    <a:ext uri="{9D8B030D-6E8A-4147-A177-3AD203B41FA5}">
                      <a16:colId xmlns:a16="http://schemas.microsoft.com/office/drawing/2014/main" val="3111188475"/>
                    </a:ext>
                  </a:extLst>
                </a:gridCol>
                <a:gridCol w="2274488">
                  <a:extLst>
                    <a:ext uri="{9D8B030D-6E8A-4147-A177-3AD203B41FA5}">
                      <a16:colId xmlns:a16="http://schemas.microsoft.com/office/drawing/2014/main" val="2252071016"/>
                    </a:ext>
                  </a:extLst>
                </a:gridCol>
                <a:gridCol w="2274488">
                  <a:extLst>
                    <a:ext uri="{9D8B030D-6E8A-4147-A177-3AD203B41FA5}">
                      <a16:colId xmlns:a16="http://schemas.microsoft.com/office/drawing/2014/main" val="718068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Şehriban</a:t>
                      </a:r>
                      <a:r>
                        <a:rPr lang="en-US" dirty="0" smtClean="0"/>
                        <a:t> ALPAYDIN</a:t>
                      </a:r>
                      <a:endParaRPr lang="tr-TR" dirty="0" smtClean="0"/>
                    </a:p>
                    <a:p>
                      <a:pPr algn="ctr"/>
                      <a:r>
                        <a:rPr lang="en-US" dirty="0" smtClean="0"/>
                        <a:t>504151346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Büşra TEMEL</a:t>
                      </a:r>
                    </a:p>
                    <a:p>
                      <a:pPr algn="ctr"/>
                      <a:r>
                        <a:rPr lang="tr-TR" dirty="0" smtClean="0"/>
                        <a:t>504141337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Emre</a:t>
                      </a:r>
                      <a:r>
                        <a:rPr lang="en-US" dirty="0" smtClean="0"/>
                        <a:t> YALÇIN</a:t>
                      </a:r>
                      <a:endParaRPr lang="tr-TR" dirty="0" smtClean="0"/>
                    </a:p>
                    <a:p>
                      <a:pPr algn="ctr"/>
                      <a:r>
                        <a:rPr lang="en-US" dirty="0" smtClean="0"/>
                        <a:t>504121341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829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600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0511" y="386081"/>
            <a:ext cx="10018713" cy="878840"/>
          </a:xfrm>
        </p:spPr>
        <p:txBody>
          <a:bodyPr>
            <a:normAutofit/>
          </a:bodyPr>
          <a:lstStyle/>
          <a:p>
            <a:r>
              <a:rPr lang="tr-TR" sz="3600" dirty="0" smtClean="0"/>
              <a:t>Running the Floodlight Controller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941" y="1435260"/>
            <a:ext cx="8859176" cy="4983287"/>
          </a:xfrm>
        </p:spPr>
      </p:pic>
    </p:spTree>
    <p:extLst>
      <p:ext uri="{BB962C8B-B14F-4D97-AF65-F5344CB8AC3E}">
        <p14:creationId xmlns:p14="http://schemas.microsoft.com/office/powerpoint/2010/main" val="415318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7948" y="379208"/>
            <a:ext cx="10018713" cy="567466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Fat-tree Topology </a:t>
            </a:r>
            <a:r>
              <a:rPr lang="tr-TR" dirty="0"/>
              <a:t>on </a:t>
            </a:r>
            <a:r>
              <a:rPr lang="tr-TR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3371" y="1097280"/>
            <a:ext cx="10018713" cy="965296"/>
          </a:xfrm>
        </p:spPr>
        <p:txBody>
          <a:bodyPr/>
          <a:lstStyle/>
          <a:p>
            <a:pPr marL="0" indent="0">
              <a:buNone/>
            </a:pPr>
            <a:r>
              <a:rPr lang="tr-TR" dirty="0" smtClean="0"/>
              <a:t>Mininet default topologies</a:t>
            </a:r>
            <a:endParaRPr lang="en-US" dirty="0"/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507" y="2012236"/>
            <a:ext cx="7783594" cy="2565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31755" y="4750995"/>
            <a:ext cx="7481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   Command for Figure 1: $ </a:t>
            </a:r>
            <a:r>
              <a:rPr lang="tr-TR" dirty="0"/>
              <a:t>sudo mn (default topology)</a:t>
            </a:r>
            <a:endParaRPr lang="en-US" dirty="0"/>
          </a:p>
          <a:p>
            <a:r>
              <a:rPr lang="tr-TR" dirty="0" smtClean="0"/>
              <a:t>   Command for Figure 2: $ sudo </a:t>
            </a:r>
            <a:r>
              <a:rPr lang="tr-TR" dirty="0"/>
              <a:t>mn --topo=tree,2,2</a:t>
            </a:r>
            <a:endParaRPr lang="en-US" dirty="0"/>
          </a:p>
          <a:p>
            <a:r>
              <a:rPr lang="tr-TR" dirty="0" smtClean="0"/>
              <a:t>   Command for Figure 3: $ </a:t>
            </a:r>
            <a:r>
              <a:rPr lang="tr-TR" dirty="0"/>
              <a:t>sudo mn --topo=linear,4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95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8995" y="1849312"/>
            <a:ext cx="3339125" cy="312908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tr-TR" dirty="0"/>
              <a:t>Data center environment requires high data traffic demand in each hosts.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Fat </a:t>
            </a:r>
            <a:r>
              <a:rPr lang="tr-TR" dirty="0"/>
              <a:t>–tree network commonly used for this need.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In </a:t>
            </a:r>
            <a:r>
              <a:rPr lang="tr-TR" dirty="0"/>
              <a:t>this network there are two important </a:t>
            </a:r>
            <a:r>
              <a:rPr lang="tr-TR" dirty="0" smtClean="0"/>
              <a:t>targets;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r-TR" sz="2000" dirty="0" smtClean="0"/>
              <a:t>maximizing </a:t>
            </a:r>
            <a:r>
              <a:rPr lang="tr-TR" sz="2000" dirty="0"/>
              <a:t>system </a:t>
            </a:r>
            <a:r>
              <a:rPr lang="tr-TR" sz="2000" dirty="0" smtClean="0"/>
              <a:t>throughput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r-TR" sz="2000" dirty="0" smtClean="0"/>
              <a:t>minimizing </a:t>
            </a:r>
            <a:r>
              <a:rPr lang="tr-TR" sz="2000" dirty="0"/>
              <a:t>network </a:t>
            </a:r>
            <a:r>
              <a:rPr lang="tr-TR" sz="2000" dirty="0" smtClean="0"/>
              <a:t>latency</a:t>
            </a:r>
          </a:p>
          <a:p>
            <a:pPr marL="0" indent="0">
              <a:buNone/>
            </a:pPr>
            <a:endParaRPr lang="tr-TR" sz="2000" dirty="0"/>
          </a:p>
          <a:p>
            <a:pPr marL="0" indent="0">
              <a:buNone/>
            </a:pPr>
            <a:r>
              <a:rPr lang="tr-TR" sz="2000" dirty="0" smtClean="0"/>
              <a:t>Examples from python file:</a:t>
            </a:r>
          </a:p>
          <a:p>
            <a:pPr marL="0" indent="0">
              <a:buNone/>
            </a:pPr>
            <a:r>
              <a:rPr lang="tr-TR" sz="2000" dirty="0"/>
              <a:t>	</a:t>
            </a:r>
            <a:r>
              <a:rPr lang="tr-TR" sz="2000" dirty="0" smtClean="0"/>
              <a:t>host1 </a:t>
            </a:r>
            <a:r>
              <a:rPr lang="tr-TR" sz="2000" dirty="0"/>
              <a:t>= self.addHost( 'h1' )</a:t>
            </a:r>
          </a:p>
          <a:p>
            <a:pPr marL="0" indent="0">
              <a:buNone/>
            </a:pPr>
            <a:r>
              <a:rPr lang="tr-TR" sz="2000" dirty="0" smtClean="0"/>
              <a:t>	sw1 </a:t>
            </a:r>
            <a:r>
              <a:rPr lang="tr-TR" sz="2000" dirty="0"/>
              <a:t>= self.addSwitch( 's1' )</a:t>
            </a:r>
          </a:p>
          <a:p>
            <a:pPr marL="0" indent="0">
              <a:buNone/>
            </a:pPr>
            <a:r>
              <a:rPr lang="tr-TR" sz="2000" dirty="0" smtClean="0"/>
              <a:t>	self.addLink</a:t>
            </a:r>
            <a:r>
              <a:rPr lang="tr-TR" sz="2000" dirty="0"/>
              <a:t>( host1, sw1 </a:t>
            </a:r>
            <a:r>
              <a:rPr lang="tr-TR" sz="2000" dirty="0" smtClean="0"/>
              <a:t>)</a:t>
            </a:r>
            <a:endParaRPr lang="tr-TR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78891" y="675640"/>
            <a:ext cx="10018713" cy="965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tr-TR" dirty="0" smtClean="0"/>
              <a:t>Mininet fat-tree topology</a:t>
            </a:r>
            <a:endParaRPr lang="en-US" dirty="0"/>
          </a:p>
        </p:txBody>
      </p:sp>
      <p:pic>
        <p:nvPicPr>
          <p:cNvPr id="2050" name="Picture 2" descr="topology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1" t="2835" r="7726" b="14308"/>
          <a:stretch>
            <a:fillRect/>
          </a:stretch>
        </p:blipFill>
        <p:spPr bwMode="auto">
          <a:xfrm>
            <a:off x="1950402" y="1640936"/>
            <a:ext cx="5877877" cy="3860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767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177" y="546904"/>
            <a:ext cx="10018713" cy="928868"/>
          </a:xfrm>
        </p:spPr>
        <p:txBody>
          <a:bodyPr>
            <a:normAutofit/>
          </a:bodyPr>
          <a:lstStyle/>
          <a:p>
            <a:r>
              <a:rPr lang="tr-TR" sz="3600" dirty="0"/>
              <a:t>Creating </a:t>
            </a:r>
            <a:r>
              <a:rPr lang="tr-TR" sz="3600" dirty="0" smtClean="0"/>
              <a:t>Traffic </a:t>
            </a:r>
            <a:r>
              <a:rPr lang="tr-TR" sz="3600" dirty="0"/>
              <a:t>on the </a:t>
            </a:r>
            <a:r>
              <a:rPr lang="tr-TR" sz="3600" dirty="0" smtClean="0"/>
              <a:t>Topology</a:t>
            </a:r>
            <a:endParaRPr lang="tr-T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1072" y="1794075"/>
            <a:ext cx="9494815" cy="18461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TCP traffic is created </a:t>
            </a:r>
            <a:r>
              <a:rPr lang="en-US" dirty="0" smtClean="0"/>
              <a:t>from </a:t>
            </a:r>
            <a:r>
              <a:rPr lang="tr-TR" dirty="0" smtClean="0"/>
              <a:t>H</a:t>
            </a:r>
            <a:r>
              <a:rPr lang="en-US" dirty="0" smtClean="0"/>
              <a:t>ost1</a:t>
            </a:r>
            <a:r>
              <a:rPr lang="tr-TR" dirty="0" smtClean="0"/>
              <a:t> (10.0.0.1)</a:t>
            </a:r>
            <a:r>
              <a:rPr lang="en-US" dirty="0" smtClean="0"/>
              <a:t> to </a:t>
            </a:r>
            <a:r>
              <a:rPr lang="tr-TR" dirty="0" smtClean="0"/>
              <a:t>H</a:t>
            </a:r>
            <a:r>
              <a:rPr lang="en-US" dirty="0" smtClean="0"/>
              <a:t>ost2</a:t>
            </a:r>
            <a:r>
              <a:rPr lang="tr-TR" dirty="0" smtClean="0"/>
              <a:t> </a:t>
            </a:r>
            <a:r>
              <a:rPr lang="tr-TR" dirty="0"/>
              <a:t>(</a:t>
            </a:r>
            <a:r>
              <a:rPr lang="tr-TR" dirty="0" smtClean="0"/>
              <a:t>10.0.0.2)</a:t>
            </a:r>
            <a:endParaRPr lang="en-US" dirty="0"/>
          </a:p>
          <a:p>
            <a:pPr marL="0" indent="0">
              <a:buNone/>
            </a:pPr>
            <a:r>
              <a:rPr lang="tr-TR" dirty="0" smtClean="0"/>
              <a:t>	</a:t>
            </a:r>
            <a:r>
              <a:rPr lang="en-US" sz="2000" dirty="0" err="1" smtClean="0"/>
              <a:t>mininet</a:t>
            </a:r>
            <a:r>
              <a:rPr lang="en-US" sz="2000" dirty="0"/>
              <a:t>&gt; h2 </a:t>
            </a:r>
            <a:r>
              <a:rPr lang="en-US" sz="2000" dirty="0" err="1"/>
              <a:t>iperf</a:t>
            </a:r>
            <a:r>
              <a:rPr lang="en-US" sz="2000" dirty="0"/>
              <a:t> -s &amp; </a:t>
            </a:r>
          </a:p>
          <a:p>
            <a:pPr marL="0" indent="0">
              <a:buNone/>
            </a:pPr>
            <a:r>
              <a:rPr lang="tr-TR" sz="2000" dirty="0" smtClean="0"/>
              <a:t>	</a:t>
            </a:r>
            <a:r>
              <a:rPr lang="en-US" sz="2000" dirty="0" err="1" smtClean="0"/>
              <a:t>mininet</a:t>
            </a:r>
            <a:r>
              <a:rPr lang="en-US" sz="2000" dirty="0"/>
              <a:t>&gt; h1 </a:t>
            </a:r>
            <a:r>
              <a:rPr lang="en-US" sz="2000" dirty="0" err="1"/>
              <a:t>iperf</a:t>
            </a:r>
            <a:r>
              <a:rPr lang="en-US" sz="2000" dirty="0"/>
              <a:t> -c h2 -t 100 -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tr-TR" sz="2000" dirty="0"/>
              <a:t>2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2" descr="topology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1" t="2835" r="7726" b="14308"/>
          <a:stretch>
            <a:fillRect/>
          </a:stretch>
        </p:blipFill>
        <p:spPr bwMode="auto">
          <a:xfrm>
            <a:off x="2183263" y="3441701"/>
            <a:ext cx="4702964" cy="308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919" y="3441701"/>
            <a:ext cx="4582730" cy="308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01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424" y="441627"/>
            <a:ext cx="10018713" cy="806522"/>
          </a:xfrm>
        </p:spPr>
        <p:txBody>
          <a:bodyPr>
            <a:normAutofit/>
          </a:bodyPr>
          <a:lstStyle/>
          <a:p>
            <a:r>
              <a:rPr lang="tr-TR" sz="3600" dirty="0"/>
              <a:t>Listening and </a:t>
            </a:r>
            <a:r>
              <a:rPr lang="tr-TR" sz="3600" dirty="0" smtClean="0"/>
              <a:t>Rerouting </a:t>
            </a:r>
            <a:r>
              <a:rPr lang="tr-TR" sz="3600" dirty="0"/>
              <a:t>the </a:t>
            </a:r>
            <a:r>
              <a:rPr lang="tr-TR" sz="3600" dirty="0" smtClean="0"/>
              <a:t>Traffic </a:t>
            </a:r>
            <a:r>
              <a:rPr lang="tr-TR" sz="3600" dirty="0"/>
              <a:t>by </a:t>
            </a:r>
            <a:r>
              <a:rPr lang="tr-TR" sz="3600" dirty="0" smtClean="0"/>
              <a:t>Controller</a:t>
            </a:r>
            <a:endParaRPr lang="tr-T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3867" y="1631800"/>
            <a:ext cx="11140634" cy="1728257"/>
          </a:xfrm>
        </p:spPr>
        <p:txBody>
          <a:bodyPr>
            <a:normAutofit/>
          </a:bodyPr>
          <a:lstStyle/>
          <a:p>
            <a:r>
              <a:rPr lang="tr-TR" dirty="0" smtClean="0"/>
              <a:t>Obtaining </a:t>
            </a:r>
            <a:r>
              <a:rPr lang="tr-TR" dirty="0"/>
              <a:t>ports </a:t>
            </a:r>
            <a:r>
              <a:rPr lang="tr-TR" dirty="0" smtClean="0"/>
              <a:t>statistics</a:t>
            </a:r>
          </a:p>
          <a:p>
            <a:pPr marL="0" indent="0">
              <a:buNone/>
            </a:pPr>
            <a:r>
              <a:rPr lang="tr-TR" sz="2000" dirty="0"/>
              <a:t>curl -X </a:t>
            </a:r>
            <a:r>
              <a:rPr lang="tr-TR" sz="2000" dirty="0" smtClean="0"/>
              <a:t>GET </a:t>
            </a:r>
            <a:r>
              <a:rPr lang="tr-TR" sz="2000" dirty="0" smtClean="0">
                <a:hlinkClick r:id="rId2"/>
              </a:rPr>
              <a:t>http</a:t>
            </a:r>
            <a:r>
              <a:rPr lang="tr-TR" sz="2000" dirty="0">
                <a:hlinkClick r:id="rId2"/>
              </a:rPr>
              <a:t>://</a:t>
            </a:r>
            <a:r>
              <a:rPr lang="tr-TR" sz="2000" dirty="0" smtClean="0">
                <a:hlinkClick r:id="rId2"/>
              </a:rPr>
              <a:t>192.168.1.10:8080/wm/statistics/bandwidth/00:00:00:00:00:00:00:01/1/json</a:t>
            </a:r>
            <a:endParaRPr lang="tr-TR" sz="2000" dirty="0" smtClean="0"/>
          </a:p>
          <a:p>
            <a:pPr marL="0" indent="0">
              <a:buNone/>
            </a:pPr>
            <a:endParaRPr lang="tr-TR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9" t="77991" r="43952"/>
          <a:stretch/>
        </p:blipFill>
        <p:spPr>
          <a:xfrm>
            <a:off x="2155371" y="2486252"/>
            <a:ext cx="9472896" cy="2205317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973943" y="4474028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smtClean="0"/>
              <a:t> Rerouting the traffic</a:t>
            </a:r>
          </a:p>
          <a:p>
            <a:pPr marL="0" indent="0">
              <a:buFont typeface="Arial"/>
              <a:buNone/>
            </a:pPr>
            <a:r>
              <a:rPr lang="tr-TR" dirty="0" smtClean="0"/>
              <a:t>curl -X POST -d '{"switch": "00:00:00:00:00:00:00:01", "name":"flow-mod-1", "cookie":"0", "priority":"32768", "in_port":"1","active":"true", "actions":"output=2"}' http://192.168.1.10:8080/wm/staticflowpusher/json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25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935722" y="-72342"/>
            <a:ext cx="10018713" cy="1752599"/>
          </a:xfrm>
        </p:spPr>
        <p:txBody>
          <a:bodyPr/>
          <a:lstStyle/>
          <a:p>
            <a:r>
              <a:rPr lang="tr-TR" dirty="0" smtClean="0"/>
              <a:t>Evaluation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251647" y="1547102"/>
            <a:ext cx="10018713" cy="1105475"/>
          </a:xfrm>
        </p:spPr>
        <p:txBody>
          <a:bodyPr/>
          <a:lstStyle/>
          <a:p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achieve</a:t>
            </a:r>
            <a:r>
              <a:rPr lang="tr-TR" dirty="0" smtClean="0"/>
              <a:t> </a:t>
            </a:r>
            <a:r>
              <a:rPr lang="tr-TR" dirty="0" err="1" smtClean="0"/>
              <a:t>dynamic</a:t>
            </a:r>
            <a:r>
              <a:rPr lang="tr-TR" dirty="0" smtClean="0"/>
              <a:t> </a:t>
            </a:r>
            <a:r>
              <a:rPr lang="tr-TR" dirty="0" err="1" smtClean="0"/>
              <a:t>load</a:t>
            </a:r>
            <a:r>
              <a:rPr lang="tr-TR" dirty="0" smtClean="0"/>
              <a:t> </a:t>
            </a:r>
            <a:r>
              <a:rPr lang="tr-TR" dirty="0" err="1" smtClean="0"/>
              <a:t>balancing</a:t>
            </a:r>
            <a:r>
              <a:rPr lang="tr-TR" dirty="0" smtClean="0"/>
              <a:t> a </a:t>
            </a:r>
            <a:r>
              <a:rPr lang="tr-TR" dirty="0" err="1" smtClean="0"/>
              <a:t>bash</a:t>
            </a:r>
            <a:r>
              <a:rPr lang="tr-TR" dirty="0" smtClean="0"/>
              <a:t> </a:t>
            </a:r>
            <a:r>
              <a:rPr lang="tr-TR" dirty="0" err="1" smtClean="0"/>
              <a:t>script</a:t>
            </a:r>
            <a:r>
              <a:rPr lang="tr-TR" dirty="0" smtClean="0"/>
              <a:t> is </a:t>
            </a:r>
            <a:r>
              <a:rPr lang="tr-TR" dirty="0" err="1" smtClean="0"/>
              <a:t>used</a:t>
            </a:r>
            <a:endParaRPr lang="tr-TR" dirty="0" smtClean="0"/>
          </a:p>
          <a:p>
            <a:endParaRPr lang="tr-TR" dirty="0"/>
          </a:p>
          <a:p>
            <a:endParaRPr lang="tr-TR" dirty="0" smtClean="0"/>
          </a:p>
        </p:txBody>
      </p:sp>
      <p:graphicFrame>
        <p:nvGraphicFramePr>
          <p:cNvPr id="5" name="Diyagram 4"/>
          <p:cNvGraphicFramePr/>
          <p:nvPr>
            <p:extLst>
              <p:ext uri="{D42A27DB-BD31-4B8C-83A1-F6EECF244321}">
                <p14:modId xmlns:p14="http://schemas.microsoft.com/office/powerpoint/2010/main" val="1578178641"/>
              </p:ext>
            </p:extLst>
          </p:nvPr>
        </p:nvGraphicFramePr>
        <p:xfrm>
          <a:off x="7020314" y="2285033"/>
          <a:ext cx="4753373" cy="399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Resim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68711" y="2261884"/>
            <a:ext cx="4618406" cy="402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7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484309" y="1089211"/>
            <a:ext cx="10018713" cy="1752599"/>
          </a:xfrm>
        </p:spPr>
        <p:txBody>
          <a:bodyPr/>
          <a:lstStyle/>
          <a:p>
            <a:r>
              <a:rPr lang="tr-TR" dirty="0" smtClean="0"/>
              <a:t>TCP &amp; UDP Tests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361303" y="2666999"/>
            <a:ext cx="9141719" cy="3124201"/>
          </a:xfrm>
        </p:spPr>
        <p:txBody>
          <a:bodyPr>
            <a:normAutofit/>
          </a:bodyPr>
          <a:lstStyle/>
          <a:p>
            <a:r>
              <a:rPr lang="tr-TR" sz="2000" dirty="0" smtClean="0"/>
              <a:t>TCP </a:t>
            </a:r>
            <a:r>
              <a:rPr lang="tr-TR" sz="2000" dirty="0" err="1"/>
              <a:t>traffic</a:t>
            </a:r>
            <a:endParaRPr lang="tr-TR" sz="2000" dirty="0"/>
          </a:p>
          <a:p>
            <a:r>
              <a:rPr lang="tr-TR" sz="2000" dirty="0" err="1"/>
              <a:t>mininet</a:t>
            </a:r>
            <a:r>
              <a:rPr lang="tr-TR" sz="2000" dirty="0"/>
              <a:t>&gt; h2 </a:t>
            </a:r>
            <a:r>
              <a:rPr lang="tr-TR" sz="2000" dirty="0" err="1"/>
              <a:t>iperf</a:t>
            </a:r>
            <a:r>
              <a:rPr lang="tr-TR" sz="2000" dirty="0"/>
              <a:t> -s &amp; </a:t>
            </a:r>
            <a:endParaRPr lang="en-US" sz="2000" dirty="0"/>
          </a:p>
          <a:p>
            <a:pPr marL="0" indent="0">
              <a:buNone/>
            </a:pPr>
            <a:r>
              <a:rPr lang="tr-TR" sz="2000" dirty="0"/>
              <a:t>     </a:t>
            </a:r>
            <a:r>
              <a:rPr lang="tr-TR" sz="2000" dirty="0" err="1"/>
              <a:t>mininet</a:t>
            </a:r>
            <a:r>
              <a:rPr lang="tr-TR" sz="2000" dirty="0"/>
              <a:t>&gt; h1 </a:t>
            </a:r>
            <a:r>
              <a:rPr lang="tr-TR" sz="2000" dirty="0" err="1"/>
              <a:t>iperf</a:t>
            </a:r>
            <a:r>
              <a:rPr lang="tr-TR" sz="2000" dirty="0"/>
              <a:t> -c h2 -t 100 -i 2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>
          <a:xfrm>
            <a:off x="6653604" y="2666999"/>
            <a:ext cx="5538395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tr-TR" sz="2000" dirty="0" smtClean="0"/>
              <a:t>UDP traffic</a:t>
            </a:r>
          </a:p>
          <a:p>
            <a:r>
              <a:rPr lang="tr-TR" sz="2000" dirty="0" smtClean="0"/>
              <a:t>mininet&gt; h2 iperf -s &amp; </a:t>
            </a:r>
            <a:endParaRPr lang="en-US" sz="2000" dirty="0" smtClean="0"/>
          </a:p>
          <a:p>
            <a:pPr marL="0" indent="0">
              <a:buFont typeface="Arial"/>
              <a:buNone/>
            </a:pPr>
            <a:r>
              <a:rPr lang="tr-TR" sz="2000" dirty="0" smtClean="0"/>
              <a:t>     mininet&gt; h1 iperf -c h2 -t 100 -i 2 –u –b 100M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5263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Summary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194775" y="2236693"/>
            <a:ext cx="10018713" cy="3124201"/>
          </a:xfrm>
        </p:spPr>
        <p:txBody>
          <a:bodyPr/>
          <a:lstStyle/>
          <a:p>
            <a:r>
              <a:rPr lang="tr-TR" dirty="0" err="1" smtClean="0"/>
              <a:t>Avoiding</a:t>
            </a:r>
            <a:r>
              <a:rPr lang="tr-TR" dirty="0" smtClean="0"/>
              <a:t> </a:t>
            </a:r>
            <a:r>
              <a:rPr lang="tr-TR" dirty="0" err="1" smtClean="0"/>
              <a:t>congestion</a:t>
            </a:r>
            <a:endParaRPr lang="tr-TR" dirty="0"/>
          </a:p>
          <a:p>
            <a:r>
              <a:rPr lang="tr-TR" dirty="0" err="1" smtClean="0"/>
              <a:t>Efficient</a:t>
            </a:r>
            <a:r>
              <a:rPr lang="tr-TR" dirty="0" smtClean="0"/>
              <a:t> link </a:t>
            </a:r>
            <a:r>
              <a:rPr lang="tr-TR" dirty="0" err="1" smtClean="0"/>
              <a:t>utilization</a:t>
            </a:r>
            <a:endParaRPr lang="tr-TR" dirty="0" smtClean="0"/>
          </a:p>
          <a:p>
            <a:r>
              <a:rPr lang="tr-TR" dirty="0" smtClean="0"/>
              <a:t>No </a:t>
            </a:r>
            <a:r>
              <a:rPr lang="tr-TR" dirty="0" err="1" smtClean="0"/>
              <a:t>packet</a:t>
            </a:r>
            <a:r>
              <a:rPr lang="tr-TR" dirty="0" smtClean="0"/>
              <a:t> </a:t>
            </a:r>
            <a:r>
              <a:rPr lang="tr-TR" dirty="0" err="1" smtClean="0"/>
              <a:t>loss</a:t>
            </a:r>
            <a:endParaRPr lang="tr-TR" dirty="0" smtClean="0"/>
          </a:p>
          <a:p>
            <a:r>
              <a:rPr lang="tr-TR" dirty="0" err="1" smtClean="0"/>
              <a:t>Useful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extended</a:t>
            </a:r>
            <a:r>
              <a:rPr lang="tr-TR" dirty="0" smtClean="0"/>
              <a:t> </a:t>
            </a:r>
            <a:r>
              <a:rPr lang="tr-TR" dirty="0" err="1" smtClean="0"/>
              <a:t>topologies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70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OUTLINE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Brief</a:t>
            </a:r>
            <a:r>
              <a:rPr lang="tr-TR" dirty="0" smtClean="0"/>
              <a:t> </a:t>
            </a:r>
            <a:r>
              <a:rPr lang="tr-TR" dirty="0"/>
              <a:t>I</a:t>
            </a:r>
            <a:r>
              <a:rPr lang="tr-TR" dirty="0" smtClean="0"/>
              <a:t>nformation </a:t>
            </a:r>
            <a:r>
              <a:rPr lang="tr-TR" dirty="0" err="1" smtClean="0"/>
              <a:t>About</a:t>
            </a:r>
            <a:r>
              <a:rPr lang="tr-TR" dirty="0" smtClean="0"/>
              <a:t> </a:t>
            </a:r>
            <a:r>
              <a:rPr lang="tr-TR" dirty="0" err="1" smtClean="0"/>
              <a:t>Load</a:t>
            </a:r>
            <a:r>
              <a:rPr lang="tr-TR" dirty="0" smtClean="0"/>
              <a:t> </a:t>
            </a:r>
            <a:r>
              <a:rPr lang="tr-TR" dirty="0" err="1" smtClean="0"/>
              <a:t>Balancing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/>
              <a:t>U</a:t>
            </a:r>
            <a:r>
              <a:rPr lang="tr-TR" dirty="0" smtClean="0"/>
              <a:t>sing  SDN (Software </a:t>
            </a:r>
            <a:r>
              <a:rPr lang="tr-TR" dirty="0" err="1"/>
              <a:t>D</a:t>
            </a:r>
            <a:r>
              <a:rPr lang="tr-TR" dirty="0" err="1" smtClean="0"/>
              <a:t>efined</a:t>
            </a:r>
            <a:r>
              <a:rPr lang="tr-TR" dirty="0" smtClean="0"/>
              <a:t> Network)</a:t>
            </a:r>
          </a:p>
          <a:p>
            <a:r>
              <a:rPr lang="tr-TR" dirty="0" smtClean="0"/>
              <a:t>Tools 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Installations</a:t>
            </a:r>
            <a:r>
              <a:rPr lang="tr-TR" dirty="0" smtClean="0"/>
              <a:t> (</a:t>
            </a:r>
            <a:r>
              <a:rPr lang="tr-TR" dirty="0" err="1" smtClean="0"/>
              <a:t>Floodlight</a:t>
            </a:r>
            <a:r>
              <a:rPr lang="tr-TR" dirty="0" smtClean="0"/>
              <a:t>, </a:t>
            </a:r>
            <a:r>
              <a:rPr lang="tr-TR" dirty="0" err="1" smtClean="0"/>
              <a:t>Mininet</a:t>
            </a:r>
            <a:r>
              <a:rPr lang="tr-TR" dirty="0" smtClean="0"/>
              <a:t> </a:t>
            </a:r>
            <a:r>
              <a:rPr lang="tr-TR" dirty="0" err="1" smtClean="0"/>
              <a:t>etc</a:t>
            </a:r>
            <a:r>
              <a:rPr lang="tr-TR" dirty="0" smtClean="0"/>
              <a:t>.)	</a:t>
            </a:r>
          </a:p>
          <a:p>
            <a:r>
              <a:rPr lang="tr-TR" dirty="0" smtClean="0"/>
              <a:t>Basic </a:t>
            </a:r>
            <a:r>
              <a:rPr lang="tr-TR" dirty="0" err="1" smtClean="0"/>
              <a:t>Consept</a:t>
            </a:r>
            <a:r>
              <a:rPr lang="tr-TR" dirty="0" smtClean="0"/>
              <a:t> </a:t>
            </a:r>
          </a:p>
          <a:p>
            <a:r>
              <a:rPr lang="tr-TR" dirty="0" err="1" smtClean="0"/>
              <a:t>Proposed</a:t>
            </a:r>
            <a:r>
              <a:rPr lang="tr-TR" dirty="0" smtClean="0"/>
              <a:t> </a:t>
            </a:r>
            <a:r>
              <a:rPr lang="tr-TR" dirty="0" err="1" smtClean="0"/>
              <a:t>Load</a:t>
            </a:r>
            <a:r>
              <a:rPr lang="tr-TR" dirty="0" smtClean="0"/>
              <a:t> </a:t>
            </a:r>
            <a:r>
              <a:rPr lang="tr-TR" dirty="0" err="1" smtClean="0"/>
              <a:t>Balancing</a:t>
            </a:r>
            <a:r>
              <a:rPr lang="tr-TR" dirty="0" smtClean="0"/>
              <a:t> </a:t>
            </a:r>
            <a:r>
              <a:rPr lang="tr-TR" dirty="0" err="1" smtClean="0"/>
              <a:t>System</a:t>
            </a:r>
            <a:r>
              <a:rPr lang="tr-TR" dirty="0" smtClean="0"/>
              <a:t> </a:t>
            </a:r>
            <a:endParaRPr lang="tr-TR" dirty="0"/>
          </a:p>
          <a:p>
            <a:endParaRPr lang="tr-T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LOAD BALANCING IN FAT- TREE TOPOLOGY</a:t>
            </a:r>
            <a:endParaRPr lang="en-US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474" y="2961959"/>
            <a:ext cx="3462665" cy="2227729"/>
          </a:xfrm>
        </p:spPr>
      </p:pic>
      <p:sp>
        <p:nvSpPr>
          <p:cNvPr id="14" name="Metin kutusu 13"/>
          <p:cNvSpPr txBox="1"/>
          <p:nvPr/>
        </p:nvSpPr>
        <p:spPr>
          <a:xfrm>
            <a:off x="6493667" y="2961959"/>
            <a:ext cx="4343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tr-TR" dirty="0" err="1" smtClean="0"/>
              <a:t>Netwok</a:t>
            </a:r>
            <a:r>
              <a:rPr lang="tr-TR" dirty="0" smtClean="0"/>
              <a:t> </a:t>
            </a:r>
            <a:r>
              <a:rPr lang="tr-TR" dirty="0" err="1" smtClean="0"/>
              <a:t>Target</a:t>
            </a:r>
            <a:r>
              <a:rPr lang="tr-TR" dirty="0" smtClean="0"/>
              <a:t> :</a:t>
            </a:r>
          </a:p>
          <a:p>
            <a:pPr lvl="0"/>
            <a:endParaRPr lang="tr-TR" dirty="0" smtClean="0"/>
          </a:p>
          <a:p>
            <a:pPr marL="342900" lvl="0" indent="-342900">
              <a:buFont typeface="+mj-lt"/>
              <a:buAutoNum type="arabicPeriod"/>
            </a:pPr>
            <a:r>
              <a:rPr lang="tr-TR" dirty="0" err="1" smtClean="0"/>
              <a:t>Maximising</a:t>
            </a:r>
            <a:r>
              <a:rPr lang="tr-TR" dirty="0" smtClean="0"/>
              <a:t> </a:t>
            </a:r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 smtClean="0"/>
              <a:t>throughput</a:t>
            </a:r>
            <a:endParaRPr lang="tr-TR" dirty="0" smtClean="0"/>
          </a:p>
          <a:p>
            <a:pPr marL="342900" indent="-342900">
              <a:buFont typeface="+mj-lt"/>
              <a:buAutoNum type="arabicPeriod"/>
            </a:pPr>
            <a:r>
              <a:rPr lang="tr-TR" dirty="0" err="1"/>
              <a:t>Minimising</a:t>
            </a:r>
            <a:r>
              <a:rPr lang="tr-TR" dirty="0"/>
              <a:t> network </a:t>
            </a:r>
            <a:r>
              <a:rPr lang="tr-TR" dirty="0" err="1" smtClean="0"/>
              <a:t>latency</a:t>
            </a:r>
            <a:endParaRPr lang="tr-TR" dirty="0" smtClean="0"/>
          </a:p>
          <a:p>
            <a:endParaRPr lang="tr-TR" dirty="0"/>
          </a:p>
          <a:p>
            <a:r>
              <a:rPr lang="tr-TR" dirty="0" err="1" smtClean="0"/>
              <a:t>Resolution</a:t>
            </a:r>
            <a:r>
              <a:rPr lang="tr-TR" dirty="0" smtClean="0"/>
              <a:t> :</a:t>
            </a:r>
          </a:p>
          <a:p>
            <a:endParaRPr lang="tr-TR" dirty="0"/>
          </a:p>
          <a:p>
            <a:r>
              <a:rPr lang="tr-TR" dirty="0" smtClean="0"/>
              <a:t>&lt; </a:t>
            </a:r>
            <a:r>
              <a:rPr lang="tr-TR" dirty="0" err="1" smtClean="0"/>
              <a:t>Load</a:t>
            </a:r>
            <a:r>
              <a:rPr lang="tr-TR" dirty="0" smtClean="0"/>
              <a:t> </a:t>
            </a:r>
            <a:r>
              <a:rPr lang="tr-TR" dirty="0" err="1"/>
              <a:t>B</a:t>
            </a:r>
            <a:r>
              <a:rPr lang="tr-TR" dirty="0" err="1" smtClean="0"/>
              <a:t>alancing</a:t>
            </a:r>
            <a:r>
              <a:rPr lang="tr-TR" dirty="0" smtClean="0"/>
              <a:t> &gt;</a:t>
            </a:r>
            <a:endParaRPr lang="tr-TR" dirty="0"/>
          </a:p>
          <a:p>
            <a:pPr lvl="0"/>
            <a:endParaRPr lang="tr-TR" dirty="0" smtClean="0"/>
          </a:p>
          <a:p>
            <a:pPr marL="342900" lvl="0" indent="-342900">
              <a:buFont typeface="+mj-lt"/>
              <a:buAutoNum type="arabicPeriod"/>
            </a:pPr>
            <a:endParaRPr lang="en-US" dirty="0"/>
          </a:p>
          <a:p>
            <a:endParaRPr lang="tr-TR" dirty="0" smtClean="0"/>
          </a:p>
          <a:p>
            <a:endParaRPr lang="en-US" dirty="0"/>
          </a:p>
        </p:txBody>
      </p:sp>
      <p:pic>
        <p:nvPicPr>
          <p:cNvPr id="17" name="Resim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456" y="1898658"/>
            <a:ext cx="8308422" cy="435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6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LOAD BALANCING BASED ON HASH 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484311" y="2438399"/>
            <a:ext cx="10018713" cy="31242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traditional </a:t>
            </a:r>
            <a:r>
              <a:rPr lang="en-US" dirty="0" smtClean="0"/>
              <a:t>networks</a:t>
            </a:r>
            <a:r>
              <a:rPr lang="tr-TR" dirty="0"/>
              <a:t>,</a:t>
            </a:r>
            <a:r>
              <a:rPr lang="tr-TR" dirty="0" smtClean="0"/>
              <a:t> </a:t>
            </a:r>
            <a:r>
              <a:rPr lang="en-US" dirty="0" smtClean="0"/>
              <a:t>load</a:t>
            </a:r>
            <a:r>
              <a:rPr lang="tr-TR" dirty="0" smtClean="0"/>
              <a:t> </a:t>
            </a:r>
            <a:r>
              <a:rPr lang="en-US" dirty="0" smtClean="0"/>
              <a:t>balancing </a:t>
            </a:r>
            <a:r>
              <a:rPr lang="en-US" dirty="0"/>
              <a:t>process is based on hash calculations of </a:t>
            </a:r>
            <a:r>
              <a:rPr lang="en-US" dirty="0" smtClean="0"/>
              <a:t>packets</a:t>
            </a:r>
            <a:endParaRPr lang="tr-TR" dirty="0" smtClean="0"/>
          </a:p>
          <a:p>
            <a:r>
              <a:rPr lang="tr-TR" dirty="0"/>
              <a:t>E</a:t>
            </a:r>
            <a:r>
              <a:rPr lang="en-US" dirty="0" smtClean="0"/>
              <a:t>ach </a:t>
            </a:r>
            <a:r>
              <a:rPr lang="en-US" dirty="0"/>
              <a:t>packet of a flow follows the </a:t>
            </a:r>
            <a:r>
              <a:rPr lang="en-US" dirty="0" smtClean="0"/>
              <a:t>single</a:t>
            </a:r>
            <a:r>
              <a:rPr lang="tr-TR" dirty="0" smtClean="0"/>
              <a:t> </a:t>
            </a:r>
            <a:r>
              <a:rPr lang="en-US" dirty="0" smtClean="0"/>
              <a:t>pre-defined </a:t>
            </a:r>
            <a:r>
              <a:rPr lang="en-US" dirty="0"/>
              <a:t>path through the </a:t>
            </a:r>
            <a:r>
              <a:rPr lang="en-US" dirty="0" smtClean="0"/>
              <a:t>network</a:t>
            </a:r>
            <a:endParaRPr lang="tr-TR" dirty="0" smtClean="0"/>
          </a:p>
          <a:p>
            <a:r>
              <a:rPr lang="en-US" dirty="0" smtClean="0"/>
              <a:t>When something</a:t>
            </a:r>
            <a:r>
              <a:rPr lang="tr-TR" dirty="0" smtClean="0"/>
              <a:t> </a:t>
            </a:r>
            <a:r>
              <a:rPr lang="en-US" dirty="0" smtClean="0"/>
              <a:t>happen like a switch breakdown or physical layer damage,</a:t>
            </a:r>
            <a:r>
              <a:rPr lang="tr-TR" dirty="0" smtClean="0"/>
              <a:t> </a:t>
            </a:r>
            <a:r>
              <a:rPr lang="en-US" dirty="0" smtClean="0"/>
              <a:t>packets tend to drop or the other switches need to be</a:t>
            </a:r>
            <a:r>
              <a:rPr lang="tr-TR" dirty="0" smtClean="0"/>
              <a:t> </a:t>
            </a:r>
            <a:r>
              <a:rPr lang="en-US" dirty="0" smtClean="0"/>
              <a:t>manually configured for choosing a different path.</a:t>
            </a:r>
            <a:endParaRPr lang="tr-TR" dirty="0" smtClean="0"/>
          </a:p>
          <a:p>
            <a:r>
              <a:rPr lang="tr-TR" dirty="0" smtClean="0"/>
              <a:t>A</a:t>
            </a:r>
            <a:r>
              <a:rPr lang="en-US" dirty="0" err="1" smtClean="0"/>
              <a:t>ll</a:t>
            </a:r>
            <a:r>
              <a:rPr lang="en-US" dirty="0" smtClean="0"/>
              <a:t> </a:t>
            </a:r>
            <a:r>
              <a:rPr lang="en-US" dirty="0"/>
              <a:t>links gets the </a:t>
            </a:r>
            <a:r>
              <a:rPr lang="en-US" dirty="0" smtClean="0"/>
              <a:t>same</a:t>
            </a:r>
            <a:r>
              <a:rPr lang="tr-TR" dirty="0" smtClean="0"/>
              <a:t> </a:t>
            </a:r>
            <a:r>
              <a:rPr lang="en-US" dirty="0" smtClean="0"/>
              <a:t>percentage </a:t>
            </a:r>
            <a:r>
              <a:rPr lang="en-US" dirty="0"/>
              <a:t>of hash values, this means all paths have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same </a:t>
            </a:r>
            <a:r>
              <a:rPr lang="en-US" dirty="0"/>
              <a:t>capacity</a:t>
            </a:r>
          </a:p>
        </p:txBody>
      </p:sp>
    </p:spTree>
    <p:extLst>
      <p:ext uri="{BB962C8B-B14F-4D97-AF65-F5344CB8AC3E}">
        <p14:creationId xmlns:p14="http://schemas.microsoft.com/office/powerpoint/2010/main" val="59104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484311" y="510282"/>
            <a:ext cx="10018713" cy="1752599"/>
          </a:xfrm>
        </p:spPr>
        <p:txBody>
          <a:bodyPr/>
          <a:lstStyle/>
          <a:p>
            <a:r>
              <a:rPr lang="tr-TR" dirty="0"/>
              <a:t>LOAD BALANCING BASED ON </a:t>
            </a:r>
            <a:r>
              <a:rPr lang="tr-TR" dirty="0" smtClean="0"/>
              <a:t>SDN 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567801" y="2438399"/>
            <a:ext cx="3935223" cy="3352801"/>
          </a:xfrm>
        </p:spPr>
        <p:txBody>
          <a:bodyPr>
            <a:normAutofit/>
          </a:bodyPr>
          <a:lstStyle/>
          <a:p>
            <a:r>
              <a:rPr lang="tr-TR" sz="1800" dirty="0" smtClean="0"/>
              <a:t>C</a:t>
            </a:r>
            <a:r>
              <a:rPr lang="en-US" sz="1800" dirty="0" err="1" smtClean="0"/>
              <a:t>entral</a:t>
            </a:r>
            <a:r>
              <a:rPr lang="en-US" sz="1800" dirty="0" smtClean="0"/>
              <a:t> controller</a:t>
            </a:r>
            <a:r>
              <a:rPr lang="tr-TR" sz="1800" dirty="0" smtClean="0"/>
              <a:t> </a:t>
            </a:r>
            <a:r>
              <a:rPr lang="en-US" sz="1800" dirty="0" smtClean="0"/>
              <a:t>makes </a:t>
            </a:r>
            <a:r>
              <a:rPr lang="en-US" sz="1800" dirty="0"/>
              <a:t>the decision where the packet </a:t>
            </a:r>
            <a:r>
              <a:rPr lang="tr-TR" sz="1800" dirty="0" err="1" smtClean="0"/>
              <a:t>will</a:t>
            </a:r>
            <a:r>
              <a:rPr lang="tr-TR" sz="1800" dirty="0" smtClean="0"/>
              <a:t> be</a:t>
            </a:r>
            <a:r>
              <a:rPr lang="en-US" sz="1800" dirty="0" smtClean="0"/>
              <a:t> send</a:t>
            </a:r>
            <a:endParaRPr lang="tr-TR" sz="1800" dirty="0" smtClean="0"/>
          </a:p>
          <a:p>
            <a:r>
              <a:rPr lang="tr-TR" sz="1800" dirty="0"/>
              <a:t>D</a:t>
            </a:r>
            <a:r>
              <a:rPr lang="en-US" sz="1800" dirty="0" err="1" smtClean="0"/>
              <a:t>etects</a:t>
            </a:r>
            <a:r>
              <a:rPr lang="en-US" sz="1800" dirty="0" smtClean="0"/>
              <a:t> </a:t>
            </a:r>
            <a:r>
              <a:rPr lang="en-US" sz="1800" dirty="0"/>
              <a:t>the topology by listening to the </a:t>
            </a:r>
            <a:r>
              <a:rPr lang="en-US" sz="1800" dirty="0" smtClean="0"/>
              <a:t>switches</a:t>
            </a:r>
            <a:r>
              <a:rPr lang="tr-TR" sz="1800" dirty="0" smtClean="0"/>
              <a:t> </a:t>
            </a:r>
            <a:r>
              <a:rPr lang="en-US" sz="1800" dirty="0" smtClean="0"/>
              <a:t>and </a:t>
            </a:r>
            <a:r>
              <a:rPr lang="en-US" sz="1800" dirty="0"/>
              <a:t>calculates available path with less load</a:t>
            </a:r>
            <a:endParaRPr lang="tr-TR" sz="1800" dirty="0" smtClean="0"/>
          </a:p>
          <a:p>
            <a:r>
              <a:rPr lang="tr-TR" sz="1800" dirty="0"/>
              <a:t>D</a:t>
            </a:r>
            <a:r>
              <a:rPr lang="en-US" sz="1800" dirty="0" err="1" smtClean="0"/>
              <a:t>irects</a:t>
            </a:r>
            <a:r>
              <a:rPr lang="en-US" sz="1800" dirty="0" smtClean="0"/>
              <a:t> </a:t>
            </a:r>
            <a:r>
              <a:rPr lang="en-US" sz="1800" dirty="0"/>
              <a:t>the switches with forwarding entries needed for </a:t>
            </a:r>
            <a:r>
              <a:rPr lang="en-US" sz="1800" dirty="0" smtClean="0"/>
              <a:t>the</a:t>
            </a:r>
            <a:r>
              <a:rPr lang="tr-TR" sz="1800" dirty="0" smtClean="0"/>
              <a:t> </a:t>
            </a:r>
            <a:r>
              <a:rPr lang="en-US" sz="1800" dirty="0" smtClean="0"/>
              <a:t>paths</a:t>
            </a:r>
            <a:endParaRPr lang="tr-TR" sz="1800" dirty="0" smtClean="0"/>
          </a:p>
          <a:p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277" y="2586316"/>
            <a:ext cx="5470712" cy="2523547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1898277" y="2586316"/>
            <a:ext cx="1434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 smtClean="0">
                <a:solidFill>
                  <a:srgbClr val="FF0000"/>
                </a:solidFill>
              </a:rPr>
              <a:t>Floodlight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278" y="1743354"/>
            <a:ext cx="9496553" cy="447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77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TOOLS</a:t>
            </a:r>
            <a:endParaRPr lang="en-US" dirty="0"/>
          </a:p>
        </p:txBody>
      </p:sp>
      <p:sp>
        <p:nvSpPr>
          <p:cNvPr id="5" name="Metin kutusu 4"/>
          <p:cNvSpPr txBox="1"/>
          <p:nvPr/>
        </p:nvSpPr>
        <p:spPr>
          <a:xfrm>
            <a:off x="8175812" y="2438399"/>
            <a:ext cx="3146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 smtClean="0"/>
          </a:p>
          <a:p>
            <a:endParaRPr lang="en-US" dirty="0"/>
          </a:p>
        </p:txBody>
      </p:sp>
      <p:sp>
        <p:nvSpPr>
          <p:cNvPr id="6" name="İçerik Yer Tutucusu 5"/>
          <p:cNvSpPr>
            <a:spLocks noGrp="1"/>
          </p:cNvSpPr>
          <p:nvPr>
            <p:ph idx="1"/>
          </p:nvPr>
        </p:nvSpPr>
        <p:spPr>
          <a:xfrm>
            <a:off x="1484310" y="2312893"/>
            <a:ext cx="10018713" cy="3478307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Mininet</a:t>
            </a:r>
            <a:r>
              <a:rPr lang="tr-TR" dirty="0"/>
              <a:t> is </a:t>
            </a:r>
            <a:r>
              <a:rPr lang="tr-TR" dirty="0" err="1"/>
              <a:t>used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as a network emulator </a:t>
            </a:r>
            <a:r>
              <a:rPr lang="en-US" dirty="0"/>
              <a:t>that creates a network of</a:t>
            </a:r>
            <a:r>
              <a:rPr lang="tr-TR" dirty="0"/>
              <a:t> </a:t>
            </a:r>
            <a:r>
              <a:rPr lang="en-US" dirty="0"/>
              <a:t>virtual hosts, switches, controllers, and links</a:t>
            </a:r>
            <a:endParaRPr lang="tr-TR" dirty="0"/>
          </a:p>
          <a:p>
            <a:r>
              <a:rPr lang="en-US" dirty="0"/>
              <a:t>Packets can be handled by the </a:t>
            </a:r>
            <a:r>
              <a:rPr lang="en-US" dirty="0" err="1" smtClean="0"/>
              <a:t>Mininet</a:t>
            </a:r>
            <a:r>
              <a:rPr lang="tr-TR" dirty="0" smtClean="0"/>
              <a:t> </a:t>
            </a:r>
            <a:r>
              <a:rPr lang="en-US" dirty="0" smtClean="0"/>
              <a:t>switches</a:t>
            </a:r>
            <a:r>
              <a:rPr lang="en-US" dirty="0"/>
              <a:t>, with a given link speed and delay.</a:t>
            </a:r>
            <a:endParaRPr lang="tr-TR" dirty="0"/>
          </a:p>
          <a:p>
            <a:r>
              <a:rPr lang="en-US" dirty="0" err="1"/>
              <a:t>Mininet</a:t>
            </a:r>
            <a:r>
              <a:rPr lang="tr-TR" dirty="0"/>
              <a:t> </a:t>
            </a:r>
            <a:r>
              <a:rPr lang="en-US" dirty="0"/>
              <a:t>switches support </a:t>
            </a:r>
            <a:r>
              <a:rPr lang="en-US" dirty="0" err="1">
                <a:solidFill>
                  <a:srgbClr val="C00000"/>
                </a:solidFill>
              </a:rPr>
              <a:t>OpenFlow</a:t>
            </a:r>
            <a:r>
              <a:rPr lang="en-US" dirty="0"/>
              <a:t> as a </a:t>
            </a:r>
            <a:r>
              <a:rPr lang="en-US" dirty="0">
                <a:solidFill>
                  <a:srgbClr val="C00000"/>
                </a:solidFill>
              </a:rPr>
              <a:t>communication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protocol</a:t>
            </a:r>
            <a:endParaRPr lang="tr-TR" dirty="0" smtClean="0">
              <a:solidFill>
                <a:srgbClr val="C00000"/>
              </a:solidFill>
            </a:endParaRPr>
          </a:p>
          <a:p>
            <a:r>
              <a:rPr lang="en-US" dirty="0"/>
              <a:t>Due to generate traffic, </a:t>
            </a:r>
            <a:r>
              <a:rPr lang="en-US" dirty="0" err="1">
                <a:solidFill>
                  <a:srgbClr val="C00000"/>
                </a:solidFill>
              </a:rPr>
              <a:t>Iperf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network </a:t>
            </a:r>
            <a:r>
              <a:rPr lang="en-US" dirty="0" smtClean="0"/>
              <a:t>testing</a:t>
            </a:r>
            <a:r>
              <a:rPr lang="tr-TR" dirty="0" smtClean="0"/>
              <a:t> </a:t>
            </a:r>
            <a:r>
              <a:rPr lang="en-US" dirty="0" smtClean="0"/>
              <a:t>tools </a:t>
            </a:r>
            <a:r>
              <a:rPr lang="en-US" dirty="0"/>
              <a:t>will be used so that </a:t>
            </a:r>
            <a:r>
              <a:rPr lang="en-US" dirty="0">
                <a:solidFill>
                  <a:srgbClr val="C00000"/>
                </a:solidFill>
              </a:rPr>
              <a:t>TCP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or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UDP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data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streams </a:t>
            </a:r>
            <a:r>
              <a:rPr lang="en-US" dirty="0"/>
              <a:t>will </a:t>
            </a:r>
            <a:r>
              <a:rPr lang="en-US" dirty="0" smtClean="0"/>
              <a:t>be</a:t>
            </a:r>
            <a:r>
              <a:rPr lang="tr-TR" dirty="0" smtClean="0"/>
              <a:t> </a:t>
            </a:r>
            <a:r>
              <a:rPr lang="en-US" dirty="0" smtClean="0"/>
              <a:t>created </a:t>
            </a:r>
            <a:r>
              <a:rPr lang="en-US" dirty="0"/>
              <a:t>accordingly. </a:t>
            </a:r>
            <a:r>
              <a:rPr lang="en-US" dirty="0" err="1"/>
              <a:t>Bandwith</a:t>
            </a:r>
            <a:r>
              <a:rPr lang="en-US" dirty="0"/>
              <a:t>, delay jitter and </a:t>
            </a:r>
            <a:r>
              <a:rPr lang="en-US" dirty="0" smtClean="0"/>
              <a:t>datagram</a:t>
            </a:r>
            <a:r>
              <a:rPr lang="tr-TR" dirty="0" smtClean="0"/>
              <a:t> </a:t>
            </a:r>
            <a:r>
              <a:rPr lang="en-US" dirty="0" smtClean="0"/>
              <a:t>loss </a:t>
            </a:r>
            <a:r>
              <a:rPr lang="en-US" dirty="0"/>
              <a:t>can be monitored on </a:t>
            </a:r>
            <a:r>
              <a:rPr lang="en-US" dirty="0" err="1" smtClean="0"/>
              <a:t>Iperf</a:t>
            </a:r>
            <a:r>
              <a:rPr lang="tr-TR" dirty="0" smtClean="0"/>
              <a:t>.</a:t>
            </a:r>
          </a:p>
          <a:p>
            <a:r>
              <a:rPr lang="tr-TR" dirty="0" err="1">
                <a:solidFill>
                  <a:srgbClr val="C00000"/>
                </a:solidFill>
              </a:rPr>
              <a:t>Wireshark</a:t>
            </a:r>
            <a:r>
              <a:rPr lang="tr-TR" dirty="0" smtClean="0"/>
              <a:t> network </a:t>
            </a:r>
            <a:r>
              <a:rPr lang="tr-TR" dirty="0" err="1" smtClean="0"/>
              <a:t>packet</a:t>
            </a:r>
            <a:r>
              <a:rPr lang="tr-TR" dirty="0" smtClean="0"/>
              <a:t> </a:t>
            </a:r>
            <a:r>
              <a:rPr lang="tr-TR" dirty="0" err="1" smtClean="0"/>
              <a:t>analyzer</a:t>
            </a:r>
            <a:r>
              <a:rPr lang="tr-TR" dirty="0" smtClean="0"/>
              <a:t> </a:t>
            </a:r>
            <a:r>
              <a:rPr lang="tr-TR" dirty="0" err="1" smtClean="0"/>
              <a:t>let</a:t>
            </a:r>
            <a:r>
              <a:rPr lang="tr-TR" dirty="0" smtClean="0"/>
              <a:t> us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en-US" dirty="0"/>
              <a:t>capture and interactively </a:t>
            </a:r>
            <a:r>
              <a:rPr lang="en-US" dirty="0">
                <a:solidFill>
                  <a:srgbClr val="C00000"/>
                </a:solidFill>
              </a:rPr>
              <a:t>browse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the traffic </a:t>
            </a:r>
            <a:r>
              <a:rPr lang="en-US" dirty="0"/>
              <a:t>running on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 network</a:t>
            </a:r>
            <a:endParaRPr lang="tr-TR" dirty="0"/>
          </a:p>
          <a:p>
            <a:endParaRPr lang="en-US" dirty="0"/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0" y="890987"/>
            <a:ext cx="10080161" cy="5115367"/>
          </a:xfrm>
          <a:prstGeom prst="rect">
            <a:avLst/>
          </a:prstGeom>
        </p:spPr>
      </p:pic>
      <p:sp>
        <p:nvSpPr>
          <p:cNvPr id="9" name="Metin kutusu 8"/>
          <p:cNvSpPr txBox="1"/>
          <p:nvPr/>
        </p:nvSpPr>
        <p:spPr>
          <a:xfrm>
            <a:off x="4746812" y="6211541"/>
            <a:ext cx="5177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WIRESHARK OUTPUT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73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484310" y="156883"/>
            <a:ext cx="10018713" cy="1752599"/>
          </a:xfrm>
        </p:spPr>
        <p:txBody>
          <a:bodyPr/>
          <a:lstStyle/>
          <a:p>
            <a:r>
              <a:rPr lang="tr-TR" dirty="0"/>
              <a:t>TOOLS INSTALLATION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050742" y="1515038"/>
            <a:ext cx="4849255" cy="44464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dirty="0">
                <a:solidFill>
                  <a:schemeClr val="bg2">
                    <a:lumMod val="25000"/>
                  </a:schemeClr>
                </a:solidFill>
              </a:rPr>
              <a:t>$ ant;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bg2">
                    <a:lumMod val="25000"/>
                  </a:schemeClr>
                </a:solidFill>
              </a:rPr>
              <a:t>$ </a:t>
            </a:r>
            <a:r>
              <a:rPr lang="en-US" sz="2000" i="1" dirty="0" err="1">
                <a:solidFill>
                  <a:schemeClr val="bg2">
                    <a:lumMod val="25000"/>
                  </a:schemeClr>
                </a:solidFill>
              </a:rPr>
              <a:t>sudo</a:t>
            </a:r>
            <a:r>
              <a:rPr lang="en-US" sz="2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000" i="1" dirty="0" err="1">
                <a:solidFill>
                  <a:schemeClr val="bg2">
                    <a:lumMod val="25000"/>
                  </a:schemeClr>
                </a:solidFill>
              </a:rPr>
              <a:t>mkdir</a:t>
            </a:r>
            <a:r>
              <a:rPr lang="en-US" sz="2000" i="1" dirty="0">
                <a:solidFill>
                  <a:schemeClr val="bg2">
                    <a:lumMod val="25000"/>
                  </a:schemeClr>
                </a:solidFill>
              </a:rPr>
              <a:t> /</a:t>
            </a:r>
            <a:r>
              <a:rPr lang="en-US" sz="2000" i="1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sz="2000" i="1" dirty="0">
                <a:solidFill>
                  <a:schemeClr val="bg2">
                    <a:lumMod val="25000"/>
                  </a:schemeClr>
                </a:solidFill>
              </a:rPr>
              <a:t>/lib/floodlight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bg2">
                    <a:lumMod val="25000"/>
                  </a:schemeClr>
                </a:solidFill>
              </a:rPr>
              <a:t>$ </a:t>
            </a:r>
            <a:r>
              <a:rPr lang="en-US" sz="2000" i="1" dirty="0" err="1">
                <a:solidFill>
                  <a:schemeClr val="bg2">
                    <a:lumMod val="25000"/>
                  </a:schemeClr>
                </a:solidFill>
              </a:rPr>
              <a:t>sudo</a:t>
            </a:r>
            <a:r>
              <a:rPr lang="en-US" sz="2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000" i="1" dirty="0" err="1">
                <a:solidFill>
                  <a:schemeClr val="bg2">
                    <a:lumMod val="25000"/>
                  </a:schemeClr>
                </a:solidFill>
              </a:rPr>
              <a:t>chmod</a:t>
            </a:r>
            <a:r>
              <a:rPr lang="en-US" sz="2000" i="1" dirty="0">
                <a:solidFill>
                  <a:schemeClr val="bg2">
                    <a:lumMod val="25000"/>
                  </a:schemeClr>
                </a:solidFill>
              </a:rPr>
              <a:t> 777 /</a:t>
            </a:r>
            <a:r>
              <a:rPr lang="en-US" sz="2000" i="1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sz="2000" i="1" dirty="0">
                <a:solidFill>
                  <a:schemeClr val="bg2">
                    <a:lumMod val="25000"/>
                  </a:schemeClr>
                </a:solidFill>
              </a:rPr>
              <a:t>/lib/floodlight</a:t>
            </a:r>
            <a:endParaRPr lang="tr-TR" sz="2000" i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tr-TR" sz="2000" dirty="0" smtClean="0"/>
          </a:p>
          <a:p>
            <a:pPr>
              <a:lnSpc>
                <a:spcPct val="90000"/>
              </a:lnSpc>
            </a:pPr>
            <a:r>
              <a:rPr lang="en-US" dirty="0"/>
              <a:t>Run the floodlight</a:t>
            </a:r>
            <a:endParaRPr lang="tr-TR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000" i="1" dirty="0">
                <a:solidFill>
                  <a:schemeClr val="bg2">
                    <a:lumMod val="25000"/>
                  </a:schemeClr>
                </a:solidFill>
              </a:rPr>
              <a:t>$ java -jar target/floodlight.jar</a:t>
            </a:r>
            <a:endParaRPr lang="tr-TR" sz="2000" i="1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/>
              <a:t>Simulate a network</a:t>
            </a:r>
            <a:endParaRPr lang="tr-TR" dirty="0"/>
          </a:p>
          <a:p>
            <a:pPr marL="0" indent="0">
              <a:buNone/>
            </a:pPr>
            <a:r>
              <a:rPr lang="en-US" sz="2000" dirty="0"/>
              <a:t>It is possible to run </a:t>
            </a:r>
            <a:r>
              <a:rPr lang="en-US" sz="2000" dirty="0" err="1"/>
              <a:t>Mininet</a:t>
            </a:r>
            <a:r>
              <a:rPr lang="en-US" sz="2000" dirty="0"/>
              <a:t> against the locally running</a:t>
            </a:r>
            <a:r>
              <a:rPr lang="tr-TR" sz="2000" dirty="0"/>
              <a:t> </a:t>
            </a:r>
            <a:r>
              <a:rPr lang="en-US" sz="2000" dirty="0"/>
              <a:t>Floodlight (just type “</a:t>
            </a:r>
            <a:r>
              <a:rPr lang="en-US" sz="2000" i="1" dirty="0" err="1">
                <a:solidFill>
                  <a:schemeClr val="bg2">
                    <a:lumMod val="25000"/>
                  </a:schemeClr>
                </a:solidFill>
              </a:rPr>
              <a:t>sudo</a:t>
            </a:r>
            <a:r>
              <a:rPr lang="en-US" sz="2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000" i="1" dirty="0" err="1">
                <a:solidFill>
                  <a:schemeClr val="bg2">
                    <a:lumMod val="25000"/>
                  </a:schemeClr>
                </a:solidFill>
              </a:rPr>
              <a:t>mn</a:t>
            </a:r>
            <a:r>
              <a:rPr lang="en-US" sz="2000" dirty="0" smtClean="0"/>
              <a:t>”</a:t>
            </a:r>
            <a:r>
              <a:rPr lang="tr-TR" sz="2000" dirty="0" smtClean="0"/>
              <a:t>)</a:t>
            </a:r>
            <a:endParaRPr lang="en-US" sz="2000" dirty="0"/>
          </a:p>
        </p:txBody>
      </p:sp>
      <p:sp>
        <p:nvSpPr>
          <p:cNvPr id="4" name="İçerik Yer Tutucusu 2"/>
          <p:cNvSpPr txBox="1">
            <a:spLocks/>
          </p:cNvSpPr>
          <p:nvPr/>
        </p:nvSpPr>
        <p:spPr>
          <a:xfrm>
            <a:off x="1804513" y="1537452"/>
            <a:ext cx="4849255" cy="44464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Install java components</a:t>
            </a:r>
            <a:endParaRPr lang="tr-TR" sz="2600" dirty="0"/>
          </a:p>
          <a:p>
            <a:pPr marL="0" indent="0">
              <a:buFont typeface="Arial"/>
              <a:buNone/>
            </a:pPr>
            <a:r>
              <a:rPr lang="en-US" sz="2200" dirty="0" smtClean="0"/>
              <a:t>Floodlight is written in java thus install </a:t>
            </a:r>
            <a:r>
              <a:rPr lang="en-US" sz="2200" dirty="0" err="1" smtClean="0"/>
              <a:t>jdk</a:t>
            </a:r>
            <a:r>
              <a:rPr lang="en-US" sz="2200" dirty="0" smtClean="0"/>
              <a:t> and ant</a:t>
            </a:r>
            <a:r>
              <a:rPr lang="tr-TR" sz="2200" dirty="0" smtClean="0"/>
              <a:t> </a:t>
            </a:r>
            <a:r>
              <a:rPr lang="en-US" sz="2200" dirty="0" smtClean="0"/>
              <a:t>by running;</a:t>
            </a:r>
            <a:endParaRPr lang="tr-TR" sz="2200" dirty="0" smtClean="0"/>
          </a:p>
          <a:p>
            <a:pPr marL="0" indent="0">
              <a:buFont typeface="Arial"/>
              <a:buNone/>
            </a:pPr>
            <a:r>
              <a:rPr lang="en-US" sz="22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$ </a:t>
            </a:r>
            <a:r>
              <a:rPr lang="en-US" sz="22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sudo</a:t>
            </a:r>
            <a:r>
              <a:rPr lang="en-US" sz="22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apt-get install build-essential default-</a:t>
            </a:r>
            <a:r>
              <a:rPr lang="en-US" sz="22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jdk</a:t>
            </a:r>
            <a:r>
              <a:rPr lang="en-US" sz="22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ant </a:t>
            </a:r>
            <a:r>
              <a:rPr lang="en-US" sz="22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pythondev</a:t>
            </a:r>
            <a:r>
              <a:rPr lang="tr-TR" sz="22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2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eclipse</a:t>
            </a:r>
            <a:endParaRPr lang="tr-TR" sz="2200" i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600" dirty="0"/>
              <a:t>Download and build the floodlight</a:t>
            </a:r>
            <a:endParaRPr lang="tr-TR" sz="2600" dirty="0"/>
          </a:p>
          <a:p>
            <a:pPr marL="0" indent="0">
              <a:buFont typeface="Arial"/>
              <a:buNone/>
            </a:pPr>
            <a:r>
              <a:rPr lang="en-US" sz="2200" i="1" dirty="0" smtClean="0">
                <a:solidFill>
                  <a:schemeClr val="bg2">
                    <a:lumMod val="25000"/>
                  </a:schemeClr>
                </a:solidFill>
              </a:rPr>
              <a:t>$ </a:t>
            </a:r>
            <a:r>
              <a:rPr lang="en-US" sz="2200" i="1" dirty="0" err="1" smtClean="0">
                <a:solidFill>
                  <a:schemeClr val="bg2">
                    <a:lumMod val="25000"/>
                  </a:schemeClr>
                </a:solidFill>
              </a:rPr>
              <a:t>git</a:t>
            </a:r>
            <a:r>
              <a:rPr lang="en-US" sz="2200" i="1" dirty="0" smtClean="0">
                <a:solidFill>
                  <a:schemeClr val="bg2">
                    <a:lumMod val="25000"/>
                  </a:schemeClr>
                </a:solidFill>
              </a:rPr>
              <a:t> clone git://github.com/floodlight/floodlight.git</a:t>
            </a:r>
          </a:p>
          <a:p>
            <a:pPr marL="0" indent="0">
              <a:buFont typeface="Arial"/>
              <a:buNone/>
            </a:pPr>
            <a:r>
              <a:rPr lang="en-US" sz="2200" i="1" dirty="0" smtClean="0">
                <a:solidFill>
                  <a:schemeClr val="bg2">
                    <a:lumMod val="25000"/>
                  </a:schemeClr>
                </a:solidFill>
              </a:rPr>
              <a:t>$ cd floodlight</a:t>
            </a:r>
          </a:p>
          <a:p>
            <a:pPr marL="0" indent="0">
              <a:buFont typeface="Arial"/>
              <a:buNone/>
            </a:pPr>
            <a:r>
              <a:rPr lang="en-US" sz="2200" i="1" dirty="0" smtClean="0">
                <a:solidFill>
                  <a:schemeClr val="bg2">
                    <a:lumMod val="25000"/>
                  </a:schemeClr>
                </a:solidFill>
              </a:rPr>
              <a:t>$ </a:t>
            </a:r>
            <a:r>
              <a:rPr lang="en-US" sz="2200" i="1" dirty="0" err="1" smtClean="0">
                <a:solidFill>
                  <a:schemeClr val="bg2">
                    <a:lumMod val="25000"/>
                  </a:schemeClr>
                </a:solidFill>
              </a:rPr>
              <a:t>git</a:t>
            </a:r>
            <a:r>
              <a:rPr lang="en-US" sz="2200" i="1" dirty="0" smtClean="0">
                <a:solidFill>
                  <a:schemeClr val="bg2">
                    <a:lumMod val="25000"/>
                  </a:schemeClr>
                </a:solidFill>
              </a:rPr>
              <a:t> checkout stable</a:t>
            </a:r>
          </a:p>
          <a:p>
            <a:pPr marL="0" indent="0">
              <a:buFont typeface="Arial"/>
              <a:buNone/>
            </a:pPr>
            <a:endParaRPr lang="en-US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03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476488"/>
            <a:ext cx="10018713" cy="852544"/>
          </a:xfrm>
        </p:spPr>
        <p:txBody>
          <a:bodyPr/>
          <a:lstStyle/>
          <a:p>
            <a:r>
              <a:rPr lang="tr-TR" dirty="0" smtClean="0"/>
              <a:t>BASIC CONSEPT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0682" y="2403436"/>
            <a:ext cx="10018713" cy="3124201"/>
          </a:xfrm>
        </p:spPr>
        <p:txBody>
          <a:bodyPr/>
          <a:lstStyle/>
          <a:p>
            <a:r>
              <a:rPr lang="tr-TR" dirty="0"/>
              <a:t>Activating the statistics module on </a:t>
            </a:r>
            <a:r>
              <a:rPr lang="tr-TR" dirty="0" smtClean="0"/>
              <a:t>floodlight</a:t>
            </a:r>
            <a:endParaRPr lang="tr-TR" dirty="0"/>
          </a:p>
          <a:p>
            <a:r>
              <a:rPr lang="tr-TR" dirty="0" smtClean="0"/>
              <a:t>Running the controller</a:t>
            </a:r>
          </a:p>
          <a:p>
            <a:r>
              <a:rPr lang="tr-TR" dirty="0" smtClean="0"/>
              <a:t>Creating </a:t>
            </a:r>
            <a:r>
              <a:rPr lang="tr-TR" dirty="0"/>
              <a:t>the fat-tree topology on python for </a:t>
            </a:r>
            <a:r>
              <a:rPr lang="tr-TR" dirty="0" smtClean="0"/>
              <a:t>mininet</a:t>
            </a:r>
          </a:p>
          <a:p>
            <a:r>
              <a:rPr lang="tr-TR" dirty="0" smtClean="0"/>
              <a:t>Creating traffic on the topology</a:t>
            </a:r>
          </a:p>
          <a:p>
            <a:r>
              <a:rPr lang="tr-TR" dirty="0" smtClean="0"/>
              <a:t>Listening and rerouting the traffic by controller</a:t>
            </a:r>
          </a:p>
        </p:txBody>
      </p:sp>
    </p:spTree>
    <p:extLst>
      <p:ext uri="{BB962C8B-B14F-4D97-AF65-F5344CB8AC3E}">
        <p14:creationId xmlns:p14="http://schemas.microsoft.com/office/powerpoint/2010/main" val="271347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643" y="358139"/>
            <a:ext cx="10018713" cy="518160"/>
          </a:xfrm>
        </p:spPr>
        <p:txBody>
          <a:bodyPr>
            <a:normAutofit fontScale="90000"/>
          </a:bodyPr>
          <a:lstStyle/>
          <a:p>
            <a:r>
              <a:rPr lang="tr-TR" sz="3600" dirty="0" smtClean="0"/>
              <a:t>Statistics Module </a:t>
            </a:r>
            <a:r>
              <a:rPr lang="tr-TR" sz="3600" dirty="0"/>
              <a:t>on </a:t>
            </a:r>
            <a:r>
              <a:rPr lang="tr-TR" sz="3600" dirty="0" smtClean="0"/>
              <a:t>Floodlight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1687" y="1275397"/>
            <a:ext cx="10018713" cy="5430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D</a:t>
            </a:r>
            <a:r>
              <a:rPr lang="en-US" dirty="0" err="1" smtClean="0"/>
              <a:t>etermin</a:t>
            </a:r>
            <a:r>
              <a:rPr lang="tr-TR" dirty="0" smtClean="0"/>
              <a:t>ing</a:t>
            </a:r>
            <a:r>
              <a:rPr lang="en-US" dirty="0" smtClean="0"/>
              <a:t> </a:t>
            </a:r>
            <a:r>
              <a:rPr lang="en-US" dirty="0"/>
              <a:t>the bandwidth used by switch </a:t>
            </a:r>
            <a:r>
              <a:rPr lang="en-US" dirty="0" smtClean="0"/>
              <a:t>ports</a:t>
            </a:r>
            <a:endParaRPr lang="tr-TR" dirty="0" smtClean="0"/>
          </a:p>
          <a:p>
            <a:pPr lvl="1"/>
            <a:r>
              <a:rPr lang="tr-TR" dirty="0" smtClean="0"/>
              <a:t>C</a:t>
            </a:r>
            <a:r>
              <a:rPr lang="en-US" dirty="0" err="1" smtClean="0"/>
              <a:t>onfigur</a:t>
            </a:r>
            <a:r>
              <a:rPr lang="tr-TR" dirty="0" smtClean="0"/>
              <a:t>ing</a:t>
            </a:r>
            <a:r>
              <a:rPr lang="en-US" dirty="0" smtClean="0"/>
              <a:t> </a:t>
            </a:r>
            <a:r>
              <a:rPr lang="en-US" dirty="0"/>
              <a:t>from startup using the </a:t>
            </a:r>
            <a:r>
              <a:rPr lang="en-US" dirty="0" err="1"/>
              <a:t>floodlightdefault.properties</a:t>
            </a:r>
            <a:r>
              <a:rPr lang="en-US" dirty="0"/>
              <a:t> </a:t>
            </a:r>
            <a:r>
              <a:rPr lang="en-US" dirty="0" smtClean="0"/>
              <a:t>file</a:t>
            </a:r>
            <a:endParaRPr lang="tr-TR" dirty="0" smtClean="0"/>
          </a:p>
          <a:p>
            <a:pPr lvl="2"/>
            <a:r>
              <a:rPr lang="en-US" dirty="0" smtClean="0"/>
              <a:t>Enable</a:t>
            </a:r>
            <a:r>
              <a:rPr lang="tr-TR" dirty="0" smtClean="0"/>
              <a:t> (TRUE) / D</a:t>
            </a:r>
            <a:r>
              <a:rPr lang="en-US" dirty="0" err="1" smtClean="0"/>
              <a:t>isable</a:t>
            </a:r>
            <a:r>
              <a:rPr lang="tr-TR" dirty="0" smtClean="0"/>
              <a:t> (FALSE)</a:t>
            </a:r>
            <a:r>
              <a:rPr lang="en-US" dirty="0" smtClean="0"/>
              <a:t> </a:t>
            </a:r>
            <a:r>
              <a:rPr lang="en-US" dirty="0"/>
              <a:t>the statistics collection </a:t>
            </a:r>
            <a:r>
              <a:rPr lang="en-US" dirty="0" smtClean="0"/>
              <a:t>module</a:t>
            </a:r>
            <a:endParaRPr lang="tr-TR" dirty="0" smtClean="0"/>
          </a:p>
          <a:p>
            <a:pPr lvl="2"/>
            <a:r>
              <a:rPr lang="en-US" dirty="0"/>
              <a:t>Set the interval at which </a:t>
            </a:r>
            <a:r>
              <a:rPr lang="en-US" dirty="0" smtClean="0"/>
              <a:t>request </a:t>
            </a:r>
            <a:r>
              <a:rPr lang="en-US" dirty="0"/>
              <a:t>messages are sent and </a:t>
            </a:r>
            <a:r>
              <a:rPr lang="tr-TR" dirty="0" smtClean="0"/>
              <a:t>ports statistics are collected</a:t>
            </a:r>
          </a:p>
          <a:p>
            <a:pPr marL="914400" lvl="2" indent="0">
              <a:buNone/>
            </a:pPr>
            <a:endParaRPr lang="tr-TR" dirty="0"/>
          </a:p>
          <a:p>
            <a:pPr lvl="1"/>
            <a:endParaRPr lang="tr-TR" dirty="0" smtClean="0"/>
          </a:p>
          <a:p>
            <a:pPr lvl="1"/>
            <a:endParaRPr lang="tr-TR" dirty="0"/>
          </a:p>
          <a:p>
            <a:pPr lvl="1"/>
            <a:r>
              <a:rPr lang="tr-TR" dirty="0" smtClean="0"/>
              <a:t>C</a:t>
            </a:r>
            <a:r>
              <a:rPr lang="en-US" dirty="0" err="1" smtClean="0"/>
              <a:t>onfigur</a:t>
            </a:r>
            <a:r>
              <a:rPr lang="tr-TR" dirty="0" smtClean="0"/>
              <a:t>ing</a:t>
            </a:r>
            <a:r>
              <a:rPr lang="en-US" dirty="0" smtClean="0"/>
              <a:t> </a:t>
            </a:r>
            <a:r>
              <a:rPr lang="en-US" dirty="0"/>
              <a:t>at runtime using the Floodlight REST </a:t>
            </a:r>
            <a:r>
              <a:rPr lang="en-US" dirty="0" smtClean="0"/>
              <a:t>API</a:t>
            </a:r>
            <a:endParaRPr lang="tr-TR" dirty="0" smtClean="0"/>
          </a:p>
          <a:p>
            <a:pPr lvl="2"/>
            <a:r>
              <a:rPr lang="tr-TR" dirty="0" smtClean="0"/>
              <a:t>P</a:t>
            </a:r>
            <a:r>
              <a:rPr lang="en-US" dirty="0" smtClean="0"/>
              <a:t>lug </a:t>
            </a:r>
            <a:r>
              <a:rPr lang="en-US" dirty="0"/>
              <a:t>in your own statistics </a:t>
            </a:r>
            <a:r>
              <a:rPr lang="en-US" dirty="0" smtClean="0"/>
              <a:t>types</a:t>
            </a:r>
            <a:endParaRPr lang="tr-TR" dirty="0" smtClean="0"/>
          </a:p>
          <a:p>
            <a:pPr marL="914400" lvl="2" indent="0">
              <a:buNone/>
            </a:pPr>
            <a:r>
              <a:rPr lang="tr-TR" dirty="0" smtClean="0"/>
              <a:t>      </a:t>
            </a:r>
            <a:r>
              <a:rPr lang="en-US" dirty="0" smtClean="0"/>
              <a:t> </a:t>
            </a:r>
            <a:r>
              <a:rPr lang="en-US" dirty="0"/>
              <a:t>e.g. </a:t>
            </a:r>
            <a:r>
              <a:rPr lang="tr-TR" dirty="0" smtClean="0"/>
              <a:t>R</a:t>
            </a:r>
            <a:r>
              <a:rPr lang="en-US" dirty="0" err="1" smtClean="0"/>
              <a:t>eturn</a:t>
            </a:r>
            <a:r>
              <a:rPr lang="tr-TR" dirty="0" smtClean="0"/>
              <a:t>ing</a:t>
            </a:r>
            <a:r>
              <a:rPr lang="en-US" dirty="0" smtClean="0"/>
              <a:t> </a:t>
            </a:r>
            <a:r>
              <a:rPr lang="en-US" dirty="0"/>
              <a:t>packets per second instead of </a:t>
            </a:r>
            <a:r>
              <a:rPr lang="en-US" dirty="0" smtClean="0"/>
              <a:t>bandwidth</a:t>
            </a:r>
            <a:endParaRPr lang="tr-TR" dirty="0" smtClean="0"/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3" name="Resim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600" y="3550920"/>
            <a:ext cx="8816102" cy="64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80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5351</TotalTime>
  <Words>775</Words>
  <Application>Microsoft Office PowerPoint</Application>
  <PresentationFormat>Widescreen</PresentationFormat>
  <Paragraphs>121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Corbel</vt:lpstr>
      <vt:lpstr>Courier New</vt:lpstr>
      <vt:lpstr>Parallax</vt:lpstr>
      <vt:lpstr>OpenFlow Based Load Balancing for Fat-Tree Networks</vt:lpstr>
      <vt:lpstr>OUTLINE</vt:lpstr>
      <vt:lpstr>LOAD BALANCING IN FAT- TREE TOPOLOGY</vt:lpstr>
      <vt:lpstr>LOAD BALANCING BASED ON HASH </vt:lpstr>
      <vt:lpstr>LOAD BALANCING BASED ON SDN </vt:lpstr>
      <vt:lpstr>TOOLS</vt:lpstr>
      <vt:lpstr>TOOLS INSTALLATION</vt:lpstr>
      <vt:lpstr>BASIC CONSEPT</vt:lpstr>
      <vt:lpstr>Statistics Module on Floodlight</vt:lpstr>
      <vt:lpstr>Running the Floodlight Controller</vt:lpstr>
      <vt:lpstr>Fat-tree Topology on Python</vt:lpstr>
      <vt:lpstr>PowerPoint Presentation</vt:lpstr>
      <vt:lpstr>Creating Traffic on the Topology</vt:lpstr>
      <vt:lpstr>Listening and Rerouting the Traffic by Controller</vt:lpstr>
      <vt:lpstr>Evaluation</vt:lpstr>
      <vt:lpstr>TCP &amp; UDP Tests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Uydu Yörüngeleri</dc:title>
  <dc:creator>Harun</dc:creator>
  <cp:lastModifiedBy>Busra Temel</cp:lastModifiedBy>
  <cp:revision>135</cp:revision>
  <dcterms:created xsi:type="dcterms:W3CDTF">2013-04-09T17:59:03Z</dcterms:created>
  <dcterms:modified xsi:type="dcterms:W3CDTF">2016-05-03T13:32:45Z</dcterms:modified>
</cp:coreProperties>
</file>