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80" r:id="rId5"/>
    <p:sldId id="269" r:id="rId6"/>
    <p:sldId id="28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4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Fund Utilisation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38-4827-9DAD-0AADFED494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38-4827-9DAD-0AADFED494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38-4827-9DAD-0AADFED49469}"/>
              </c:ext>
            </c:extLst>
          </c:dPt>
          <c:dLbls>
            <c:dLbl>
              <c:idx val="0"/>
              <c:layout>
                <c:manualLayout>
                  <c:x val="-5.9523809523809521E-2"/>
                  <c:y val="0.1407083865071295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D65D8AD-7D1C-45EB-9B7E-72350AD71A26}" type="VALUE">
                      <a:rPr lang="en-US" sz="2400" smtClean="0"/>
                      <a:pPr>
                        <a:defRPr/>
                      </a:pPr>
                      <a:t>[VALUE]</a:t>
                    </a:fld>
                    <a:r>
                      <a:rPr lang="en-US" sz="2400" dirty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907407407407413E-2"/>
                      <c:h val="0.1007666915890687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938-4827-9DAD-0AADFED49469}"/>
                </c:ext>
              </c:extLst>
            </c:dLbl>
            <c:dLbl>
              <c:idx val="1"/>
              <c:layout>
                <c:manualLayout>
                  <c:x val="-0.10317460317460317"/>
                  <c:y val="-0.2299851684492968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12589D4-C9BB-4F04-AB84-AC86764DAF08}" type="VALUE">
                      <a:rPr lang="en-US" sz="3600" smtClean="0"/>
                      <a:pPr>
                        <a:defRPr/>
                      </a:pPr>
                      <a:t>[VALUE]</a:t>
                    </a:fld>
                    <a:r>
                      <a:rPr lang="en-US" sz="3600" dirty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219576719576721"/>
                      <c:h val="0.147499070297042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938-4827-9DAD-0AADFED49469}"/>
                </c:ext>
              </c:extLst>
            </c:dLbl>
            <c:dLbl>
              <c:idx val="2"/>
              <c:layout>
                <c:manualLayout>
                  <c:x val="8.3333333333333287E-2"/>
                  <c:y val="0.180409060101932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F94C28-403A-4C5A-A52C-2AAD38F0AA5B}" type="VALUE">
                      <a:rPr lang="en-US" sz="2800" smtClean="0"/>
                      <a:pPr>
                        <a:defRPr/>
                      </a:pPr>
                      <a:t>[VALUE]</a:t>
                    </a:fld>
                    <a:r>
                      <a:rPr lang="en-US" sz="2800" dirty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82804232804233"/>
                      <c:h val="0.118291333604558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938-4827-9DAD-0AADFED494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Incentive</c:v>
                </c:pt>
                <c:pt idx="1">
                  <c:v>Research</c:v>
                </c:pt>
                <c:pt idx="2">
                  <c:v>Platform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70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38-4827-9DAD-0AADFED49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investors- same people who buy papers</a:t>
            </a:r>
            <a:br>
              <a:rPr lang="en-US" dirty="0"/>
            </a:br>
            <a:r>
              <a:rPr lang="en-US" dirty="0"/>
              <a:t>so professors</a:t>
            </a:r>
            <a:r>
              <a:rPr lang="en-US" baseline="0" dirty="0"/>
              <a:t> have time to do their research again and students with good ideas have an opportunity</a:t>
            </a:r>
            <a:br>
              <a:rPr lang="en-US" dirty="0"/>
            </a:br>
            <a:r>
              <a:rPr lang="en-US" dirty="0"/>
              <a:t>Just North America, imagine the world</a:t>
            </a:r>
          </a:p>
          <a:p>
            <a:r>
              <a:rPr lang="en-US" dirty="0"/>
              <a:t>Lack of facilities and funding in developing countries</a:t>
            </a:r>
            <a:br>
              <a:rPr lang="en-US" dirty="0"/>
            </a:br>
            <a:r>
              <a:rPr lang="en-US" dirty="0"/>
              <a:t>need good relations to get money</a:t>
            </a:r>
          </a:p>
          <a:p>
            <a:pPr marL="0" indent="0">
              <a:buNone/>
            </a:pPr>
            <a:r>
              <a:rPr lang="en-US" dirty="0"/>
              <a:t>Stem cell (?) might not be allowed in country</a:t>
            </a:r>
          </a:p>
          <a:p>
            <a:pPr marL="0" indent="0">
              <a:buNone/>
            </a:pPr>
            <a:r>
              <a:rPr lang="en-US" dirty="0"/>
              <a:t>Stats on research finance</a:t>
            </a:r>
          </a:p>
          <a:p>
            <a:pPr marL="0" indent="0">
              <a:buNone/>
            </a:pPr>
            <a:r>
              <a:rPr lang="en-US" dirty="0"/>
              <a:t>Focusing on simplicity and speed of smart contract (USP)- current system not doing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9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future, mentors,</a:t>
            </a:r>
            <a:r>
              <a:rPr lang="en-GB" baseline="0" dirty="0"/>
              <a:t> investors or buyers who want a specific research can also give their project ideas for students to choose from </a:t>
            </a:r>
            <a:br>
              <a:rPr lang="en-GB" baseline="0" dirty="0"/>
            </a:br>
            <a:r>
              <a:rPr lang="en-GB" baseline="0" dirty="0"/>
              <a:t>consensus and community is primary here</a:t>
            </a:r>
            <a:br>
              <a:rPr lang="en-GB" baseline="0" dirty="0"/>
            </a:br>
            <a:r>
              <a:rPr lang="en-GB" baseline="0" dirty="0"/>
              <a:t>measurable strengths (impact score)</a:t>
            </a:r>
          </a:p>
          <a:p>
            <a:r>
              <a:rPr lang="en-GB" baseline="0" dirty="0"/>
              <a:t>This way students focus on their academic abilities instead of wasting time getting money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</a:t>
            </a:r>
            <a:r>
              <a:rPr lang="en-GB" baseline="0" dirty="0"/>
              <a:t> the coin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Investors benefit from it as they’re the users</a:t>
            </a:r>
            <a:r>
              <a:rPr lang="en-GB" baseline="0" dirty="0"/>
              <a:t> of the research too</a:t>
            </a:r>
            <a:br>
              <a:rPr lang="en-GB" baseline="0" dirty="0"/>
            </a:br>
            <a:r>
              <a:rPr lang="en-GB" baseline="0" dirty="0"/>
              <a:t>smart contracts- error free</a:t>
            </a:r>
            <a:br>
              <a:rPr lang="en-GB" baseline="0" dirty="0"/>
            </a:br>
            <a:r>
              <a:rPr lang="en-GB" baseline="0" dirty="0"/>
              <a:t>Proof of Research- mentors are like miners/validators </a:t>
            </a:r>
            <a:br>
              <a:rPr lang="en-GB" baseline="0" dirty="0"/>
            </a:br>
            <a:r>
              <a:rPr lang="en-GB" baseline="0" dirty="0"/>
              <a:t>buy through tokens- increase value of coin</a:t>
            </a:r>
            <a:br>
              <a:rPr lang="en-GB" baseline="0" dirty="0"/>
            </a:br>
            <a:r>
              <a:rPr lang="en-GB" baseline="0" dirty="0"/>
              <a:t>2</a:t>
            </a:r>
            <a:r>
              <a:rPr lang="en-GB" baseline="30000" dirty="0"/>
              <a:t>nd</a:t>
            </a:r>
            <a:r>
              <a:rPr lang="en-GB" baseline="0" dirty="0"/>
              <a:t> phase- those who want specific research can put in a request (use this as a platform and community)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smart contracts and process improvement</a:t>
            </a:r>
            <a:br>
              <a:rPr lang="en-GB" dirty="0"/>
            </a:br>
            <a:r>
              <a:rPr lang="en-GB" dirty="0"/>
              <a:t>creating value- token- community</a:t>
            </a:r>
            <a:br>
              <a:rPr lang="en-GB" dirty="0"/>
            </a:br>
            <a:r>
              <a:rPr lang="en-GB" dirty="0"/>
              <a:t>people</a:t>
            </a:r>
            <a:r>
              <a:rPr lang="en-GB" baseline="0" dirty="0"/>
              <a:t> fund only what they want</a:t>
            </a:r>
            <a:br>
              <a:rPr lang="en-GB" baseline="0" dirty="0"/>
            </a:br>
            <a:r>
              <a:rPr lang="en-GB" baseline="0" dirty="0"/>
              <a:t>cryptocurrency gives values</a:t>
            </a:r>
            <a:br>
              <a:rPr lang="en-GB" baseline="0" dirty="0"/>
            </a:br>
            <a:r>
              <a:rPr lang="en-GB" baseline="0" dirty="0"/>
              <a:t>store link to paper</a:t>
            </a:r>
            <a:br>
              <a:rPr lang="en-GB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srayuksel/agor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 in Scientific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0610"/>
            <a:ext cx="9601200" cy="1069940"/>
          </a:xfrm>
        </p:spPr>
        <p:txBody>
          <a:bodyPr/>
          <a:lstStyle/>
          <a:p>
            <a:r>
              <a:rPr lang="en-US" dirty="0"/>
              <a:t>Current Process &amp;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95756"/>
            <a:ext cx="9601200" cy="4348163"/>
          </a:xfrm>
        </p:spPr>
        <p:txBody>
          <a:bodyPr/>
          <a:lstStyle/>
          <a:p>
            <a:r>
              <a:rPr lang="en-US" dirty="0"/>
              <a:t>Funding process is laborious</a:t>
            </a:r>
          </a:p>
          <a:p>
            <a:r>
              <a:rPr lang="en-US" dirty="0"/>
              <a:t>Using 2001 data for the top 20 ecology journals, all regions of America contributed </a:t>
            </a:r>
            <a:r>
              <a:rPr lang="en-US" dirty="0">
                <a:solidFill>
                  <a:srgbClr val="07CB98"/>
                </a:solidFill>
              </a:rPr>
              <a:t>62%</a:t>
            </a:r>
            <a:r>
              <a:rPr lang="en-US" dirty="0"/>
              <a:t> of publications worldwide, in which Latin America only contributed </a:t>
            </a:r>
            <a:r>
              <a:rPr lang="en-US" dirty="0">
                <a:solidFill>
                  <a:srgbClr val="07CB98"/>
                </a:solidFill>
              </a:rPr>
              <a:t>6%</a:t>
            </a:r>
          </a:p>
          <a:p>
            <a:r>
              <a:rPr lang="en-US" dirty="0"/>
              <a:t>R&amp;D spending in USA was $500 billion in 2015</a:t>
            </a:r>
            <a:endParaRPr lang="en-US" dirty="0">
              <a:solidFill>
                <a:srgbClr val="07CB98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04557" y="5026350"/>
            <a:ext cx="1555845" cy="100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5" name="Oval 4"/>
          <p:cNvSpPr/>
          <p:nvPr/>
        </p:nvSpPr>
        <p:spPr>
          <a:xfrm>
            <a:off x="2458031" y="5026350"/>
            <a:ext cx="1555845" cy="100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453384" y="4750560"/>
            <a:ext cx="3812345" cy="156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63402" y="475056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University</a:t>
            </a:r>
          </a:p>
        </p:txBody>
      </p:sp>
      <p:sp>
        <p:nvSpPr>
          <p:cNvPr id="8" name="Oval 7"/>
          <p:cNvSpPr/>
          <p:nvPr/>
        </p:nvSpPr>
        <p:spPr>
          <a:xfrm>
            <a:off x="4463358" y="5026350"/>
            <a:ext cx="1555845" cy="100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Government organisation</a:t>
            </a:r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260402" y="5531318"/>
            <a:ext cx="197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8" idx="2"/>
          </p:cNvCxnSpPr>
          <p:nvPr/>
        </p:nvCxnSpPr>
        <p:spPr>
          <a:xfrm>
            <a:off x="4013876" y="5531318"/>
            <a:ext cx="449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5891" y="4379122"/>
            <a:ext cx="6260123" cy="2429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46035" y="621675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866725" y="4625178"/>
            <a:ext cx="5132764" cy="1980468"/>
            <a:chOff x="5913507" y="4222032"/>
            <a:chExt cx="6260123" cy="2429641"/>
          </a:xfrm>
        </p:grpSpPr>
        <p:sp>
          <p:nvSpPr>
            <p:cNvPr id="15" name="Oval 14"/>
            <p:cNvSpPr/>
            <p:nvPr/>
          </p:nvSpPr>
          <p:spPr>
            <a:xfrm>
              <a:off x="6512173" y="4869260"/>
              <a:ext cx="1555845" cy="1009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Student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265647" y="4869260"/>
              <a:ext cx="1555845" cy="1009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Mentor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261000" y="4593470"/>
              <a:ext cx="3812345" cy="15615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11861" y="4589220"/>
              <a:ext cx="1376772" cy="415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University</a:t>
              </a:r>
              <a:endParaRPr lang="en-GB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0270974" y="4869260"/>
              <a:ext cx="1555845" cy="1009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Government organisation</a:t>
              </a:r>
            </a:p>
          </p:txBody>
        </p:sp>
        <p:cxnSp>
          <p:nvCxnSpPr>
            <p:cNvPr id="20" name="Straight Arrow Connector 19"/>
            <p:cNvCxnSpPr>
              <a:stCxn id="15" idx="6"/>
              <a:endCxn id="16" idx="2"/>
            </p:cNvCxnSpPr>
            <p:nvPr/>
          </p:nvCxnSpPr>
          <p:spPr>
            <a:xfrm>
              <a:off x="8068018" y="5374228"/>
              <a:ext cx="197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6" idx="6"/>
              <a:endCxn id="19" idx="2"/>
            </p:cNvCxnSpPr>
            <p:nvPr/>
          </p:nvCxnSpPr>
          <p:spPr>
            <a:xfrm>
              <a:off x="9821492" y="5374228"/>
              <a:ext cx="4494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913507" y="4222032"/>
              <a:ext cx="6260123" cy="2429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53651" y="6059668"/>
              <a:ext cx="888000" cy="453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India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44939" y="3095994"/>
            <a:ext cx="3112089" cy="1654566"/>
            <a:chOff x="5913507" y="4222032"/>
            <a:chExt cx="6260123" cy="2429641"/>
          </a:xfrm>
        </p:grpSpPr>
        <p:sp>
          <p:nvSpPr>
            <p:cNvPr id="26" name="Oval 25"/>
            <p:cNvSpPr/>
            <p:nvPr/>
          </p:nvSpPr>
          <p:spPr>
            <a:xfrm>
              <a:off x="6512173" y="4869260"/>
              <a:ext cx="1555845" cy="1009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Student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265647" y="4869260"/>
              <a:ext cx="1555845" cy="1009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Mentor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261000" y="4593470"/>
              <a:ext cx="3812345" cy="15615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99113" y="4611204"/>
              <a:ext cx="1790253" cy="40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University</a:t>
              </a:r>
              <a:endParaRPr lang="en-GB" sz="1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0270974" y="4869260"/>
              <a:ext cx="1555845" cy="1009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00" dirty="0"/>
                <a:t>Government organisation</a:t>
              </a:r>
            </a:p>
          </p:txBody>
        </p:sp>
        <p:cxnSp>
          <p:nvCxnSpPr>
            <p:cNvPr id="31" name="Straight Arrow Connector 30"/>
            <p:cNvCxnSpPr>
              <a:stCxn id="26" idx="6"/>
              <a:endCxn id="27" idx="2"/>
            </p:cNvCxnSpPr>
            <p:nvPr/>
          </p:nvCxnSpPr>
          <p:spPr>
            <a:xfrm>
              <a:off x="8068018" y="5374228"/>
              <a:ext cx="197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6"/>
              <a:endCxn id="30" idx="2"/>
            </p:cNvCxnSpPr>
            <p:nvPr/>
          </p:nvCxnSpPr>
          <p:spPr>
            <a:xfrm>
              <a:off x="9821492" y="5374228"/>
              <a:ext cx="4494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913507" y="4222032"/>
              <a:ext cx="6260123" cy="2429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96869" y="5977251"/>
              <a:ext cx="2344872" cy="542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Colombia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17750"/>
            <a:ext cx="9601200" cy="1069940"/>
          </a:xfrm>
        </p:spPr>
        <p:txBody>
          <a:bodyPr/>
          <a:lstStyle/>
          <a:p>
            <a:pPr algn="ctr"/>
            <a:r>
              <a:rPr lang="en-US" dirty="0"/>
              <a:t>Blockchain Platform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1787853"/>
            <a:ext cx="1555845" cy="100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10" name="Oval 9"/>
          <p:cNvSpPr/>
          <p:nvPr/>
        </p:nvSpPr>
        <p:spPr>
          <a:xfrm>
            <a:off x="3400567" y="1787852"/>
            <a:ext cx="1555845" cy="100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Mentor</a:t>
            </a:r>
          </a:p>
        </p:txBody>
      </p:sp>
      <p:sp>
        <p:nvSpPr>
          <p:cNvPr id="11" name="Oval 10"/>
          <p:cNvSpPr/>
          <p:nvPr/>
        </p:nvSpPr>
        <p:spPr>
          <a:xfrm>
            <a:off x="2157484" y="2797787"/>
            <a:ext cx="1555845" cy="100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University/College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05218" y="1296532"/>
            <a:ext cx="4299045" cy="2715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44342" y="1391226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7CB98"/>
                </a:solidFill>
              </a:rPr>
              <a:t>Worldwide Community</a:t>
            </a:r>
          </a:p>
        </p:txBody>
      </p:sp>
      <p:cxnSp>
        <p:nvCxnSpPr>
          <p:cNvPr id="27" name="Straight Arrow Connector 26"/>
          <p:cNvCxnSpPr>
            <a:stCxn id="9" idx="6"/>
            <a:endCxn id="10" idx="2"/>
          </p:cNvCxnSpPr>
          <p:nvPr/>
        </p:nvCxnSpPr>
        <p:spPr>
          <a:xfrm flipV="1">
            <a:off x="2470245" y="2292820"/>
            <a:ext cx="93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4"/>
            <a:endCxn id="11" idx="6"/>
          </p:cNvCxnSpPr>
          <p:nvPr/>
        </p:nvCxnSpPr>
        <p:spPr>
          <a:xfrm flipH="1">
            <a:off x="3713329" y="2797787"/>
            <a:ext cx="465161" cy="50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63169" y="4202663"/>
            <a:ext cx="1555845" cy="100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Paper</a:t>
            </a:r>
          </a:p>
        </p:txBody>
      </p:sp>
      <p:cxnSp>
        <p:nvCxnSpPr>
          <p:cNvPr id="34" name="Straight Arrow Connector 33"/>
          <p:cNvCxnSpPr>
            <a:stCxn id="11" idx="4"/>
            <a:endCxn id="32" idx="0"/>
          </p:cNvCxnSpPr>
          <p:nvPr/>
        </p:nvCxnSpPr>
        <p:spPr>
          <a:xfrm>
            <a:off x="2935407" y="3807722"/>
            <a:ext cx="5685" cy="39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1812" y="472928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+++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20688" y="4729282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---</a:t>
            </a:r>
          </a:p>
        </p:txBody>
      </p:sp>
      <p:cxnSp>
        <p:nvCxnSpPr>
          <p:cNvPr id="38" name="Connector: Curved 37"/>
          <p:cNvCxnSpPr>
            <a:stCxn id="32" idx="6"/>
            <a:endCxn id="10" idx="5"/>
          </p:cNvCxnSpPr>
          <p:nvPr/>
        </p:nvCxnSpPr>
        <p:spPr>
          <a:xfrm flipV="1">
            <a:off x="3719014" y="2649885"/>
            <a:ext cx="1009550" cy="205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3"/>
          </p:cNvCxnSpPr>
          <p:nvPr/>
        </p:nvCxnSpPr>
        <p:spPr>
          <a:xfrm flipH="1">
            <a:off x="1585695" y="4707631"/>
            <a:ext cx="577474" cy="25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6"/>
            <a:endCxn id="36" idx="1"/>
          </p:cNvCxnSpPr>
          <p:nvPr/>
        </p:nvCxnSpPr>
        <p:spPr>
          <a:xfrm>
            <a:off x="3719014" y="4707631"/>
            <a:ext cx="701674" cy="2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</p:cNvCxnSpPr>
          <p:nvPr/>
        </p:nvCxnSpPr>
        <p:spPr>
          <a:xfrm>
            <a:off x="1168754" y="5190946"/>
            <a:ext cx="4953" cy="58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</p:cNvCxnSpPr>
          <p:nvPr/>
        </p:nvCxnSpPr>
        <p:spPr>
          <a:xfrm>
            <a:off x="1168754" y="5190946"/>
            <a:ext cx="687342" cy="58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5218" y="57730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Bought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08130" y="57730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bought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00254" y="1296532"/>
            <a:ext cx="53089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Community made up of students, (qualified) mentors, and Universities/Colleges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Student comes up with a project idea which is presented to the decentralised pool of mentors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51% of mentors who vote (50 minimum per project) need to approve the idea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Student gets fund needed and proceeds to the nearest participating university/college to carry out project and publish paper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 reviewed by pool of mentors and the student is given </a:t>
            </a:r>
            <a:r>
              <a:rPr lang="en-GB" dirty="0">
                <a:solidFill>
                  <a:srgbClr val="07CB98"/>
                </a:solidFill>
              </a:rPr>
              <a:t>Trust Points </a:t>
            </a:r>
            <a:br>
              <a:rPr lang="en-GB" dirty="0">
                <a:solidFill>
                  <a:srgbClr val="07CB98"/>
                </a:solidFill>
              </a:rPr>
            </a:br>
            <a:endParaRPr lang="en-GB" dirty="0">
              <a:solidFill>
                <a:srgbClr val="07CB9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buyer/user can decide to pay a premium in order to access a published paper</a:t>
            </a:r>
          </a:p>
        </p:txBody>
      </p:sp>
    </p:spTree>
    <p:extLst>
      <p:ext uri="{BB962C8B-B14F-4D97-AF65-F5344CB8AC3E}">
        <p14:creationId xmlns:p14="http://schemas.microsoft.com/office/powerpoint/2010/main" val="2502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750"/>
            <a:ext cx="9601200" cy="1069940"/>
          </a:xfrm>
        </p:spPr>
        <p:txBody>
          <a:bodyPr/>
          <a:lstStyle/>
          <a:p>
            <a:pPr algn="ctr"/>
            <a:r>
              <a:rPr lang="en-US" dirty="0"/>
              <a:t>Blockchain Solution - ICO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245106"/>
              </p:ext>
            </p:extLst>
          </p:nvPr>
        </p:nvGraphicFramePr>
        <p:xfrm>
          <a:off x="-2773018" y="1378226"/>
          <a:ext cx="9601200" cy="43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81430" y="1611277"/>
            <a:ext cx="6196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Launch a token known as the </a:t>
            </a:r>
            <a:r>
              <a:rPr lang="en-GB" b="1" dirty="0">
                <a:solidFill>
                  <a:srgbClr val="07CB98"/>
                </a:solidFill>
              </a:rPr>
              <a:t>Research Development (RD)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minimum of </a:t>
            </a:r>
            <a:r>
              <a:rPr lang="en-GB" b="1" dirty="0">
                <a:solidFill>
                  <a:srgbClr val="07CB98"/>
                </a:solidFill>
              </a:rPr>
              <a:t>15 million </a:t>
            </a:r>
            <a:r>
              <a:rPr lang="en-GB" b="1" dirty="0"/>
              <a:t>tokens issued at the rate of </a:t>
            </a:r>
            <a:r>
              <a:rPr lang="en-GB" b="1" dirty="0">
                <a:solidFill>
                  <a:srgbClr val="07CB98"/>
                </a:solidFill>
              </a:rPr>
              <a:t>£1 </a:t>
            </a:r>
            <a:r>
              <a:rPr lang="en-GB" b="1" dirty="0"/>
              <a:t>each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4681" y="4162567"/>
            <a:ext cx="982638" cy="791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15m RD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8153" y="4162567"/>
            <a:ext cx="982638" cy="791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1.5m RD</a:t>
            </a:r>
          </a:p>
        </p:txBody>
      </p:sp>
      <p:sp>
        <p:nvSpPr>
          <p:cNvPr id="9" name="Rectangle 8"/>
          <p:cNvSpPr/>
          <p:nvPr/>
        </p:nvSpPr>
        <p:spPr>
          <a:xfrm>
            <a:off x="7588153" y="2847410"/>
            <a:ext cx="982638" cy="791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10.5m RD</a:t>
            </a: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 flipV="1">
            <a:off x="6587319" y="3243195"/>
            <a:ext cx="1000834" cy="13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587319" y="4558352"/>
            <a:ext cx="1000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9156" y="305852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Funding Research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89156" y="437368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97127" y="5477724"/>
            <a:ext cx="982638" cy="791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3m RD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6605516" y="4558352"/>
            <a:ext cx="991611" cy="13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95362" y="568884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will work financially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01199" cy="43481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Both students and mentors are incentivised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They are rewarded with tokens regardless of the project outcome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Investors are also those who buy the published paper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Decentralises the process through which researchers can carry out a project</a:t>
            </a:r>
            <a:br>
              <a:rPr lang="en-GB" dirty="0"/>
            </a:br>
            <a:endParaRPr lang="en-GB" dirty="0"/>
          </a:p>
          <a:p>
            <a:r>
              <a:rPr lang="en-GB" dirty="0"/>
              <a:t>Executed through smart contracts which save time</a:t>
            </a:r>
            <a:br>
              <a:rPr lang="en-GB" dirty="0"/>
            </a:br>
            <a:endParaRPr lang="en-GB" dirty="0"/>
          </a:p>
          <a:p>
            <a:r>
              <a:rPr lang="en-US" dirty="0"/>
              <a:t>The users/buyers buy the papers in cryptocurrency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Investors: corporate, universities, philanthropists, and government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29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will work technically…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1800665"/>
            <a:ext cx="9598152" cy="4371535"/>
          </a:xfrm>
        </p:spPr>
        <p:txBody>
          <a:bodyPr/>
          <a:lstStyle/>
          <a:p>
            <a:r>
              <a:rPr lang="en-US" dirty="0"/>
              <a:t>The novelty of the idea is in the application not in its technical sophistication</a:t>
            </a:r>
          </a:p>
          <a:p>
            <a:r>
              <a:rPr lang="en-US" dirty="0"/>
              <a:t>We have 2 smart contracts </a:t>
            </a:r>
          </a:p>
          <a:p>
            <a:pPr lvl="1"/>
            <a:r>
              <a:rPr lang="en-US" dirty="0"/>
              <a:t>ICO- ERC20 Interface</a:t>
            </a:r>
          </a:p>
          <a:p>
            <a:pPr lvl="1"/>
            <a:r>
              <a:rPr lang="en-US" dirty="0"/>
              <a:t>DAO</a:t>
            </a:r>
          </a:p>
          <a:p>
            <a:pPr lvl="1"/>
            <a:r>
              <a:rPr lang="en-US" dirty="0">
                <a:hlinkClick r:id="rId3"/>
              </a:rPr>
              <a:t>https://github.com/busrayuksel/agora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0</TotalTime>
  <Words>257</Words>
  <Application>Microsoft Office PowerPoint</Application>
  <PresentationFormat>Widescreen</PresentationFormat>
  <Paragraphs>79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</vt:lpstr>
      <vt:lpstr>Brushed Metal 16x9</vt:lpstr>
      <vt:lpstr>Blockchain in Scientific Research</vt:lpstr>
      <vt:lpstr>Current Process &amp; Problems</vt:lpstr>
      <vt:lpstr>Blockchain Platform</vt:lpstr>
      <vt:lpstr>Blockchain Solution - ICO</vt:lpstr>
      <vt:lpstr>Why this will work financially</vt:lpstr>
      <vt:lpstr>Why this will work technically…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2017-07-08T14:47:52Z</dcterms:created>
  <dcterms:modified xsi:type="dcterms:W3CDTF">2017-07-09T12:31:01Z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