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type="screen4x3" cy="6858000" cx="9144000"/>
  <p:notesSz cx="6858000" cy="9144000"/>
  <p:defaultTextStyle>
    <a:defPPr>
      <a:defRPr lang="ru-RU"/>
    </a:defPPr>
    <a:lvl1pPr algn="l" fontAlgn="base" rtl="0">
      <a:spcBef>
        <a:spcPct val="0"/>
      </a:spcBef>
      <a:spcAft>
        <a:spcPct val="0"/>
      </a:spcAft>
      <a:defRPr kern="1200">
        <a:solidFill>
          <a:schemeClr val="tx1"/>
        </a:solidFill>
        <a:latin typeface="Arial" charset="0"/>
        <a:ea typeface="+mn-ea"/>
        <a:cs typeface="+mn-cs"/>
      </a:defRPr>
    </a:lvl1pPr>
    <a:lvl2pPr algn="l" fontAlgn="base" marL="457200" rtl="0">
      <a:spcBef>
        <a:spcPct val="0"/>
      </a:spcBef>
      <a:spcAft>
        <a:spcPct val="0"/>
      </a:spcAft>
      <a:defRPr kern="1200">
        <a:solidFill>
          <a:schemeClr val="tx1"/>
        </a:solidFill>
        <a:latin typeface="Arial" charset="0"/>
        <a:ea typeface="+mn-ea"/>
        <a:cs typeface="+mn-cs"/>
      </a:defRPr>
    </a:lvl2pPr>
    <a:lvl3pPr algn="l" fontAlgn="base" marL="914400" rtl="0">
      <a:spcBef>
        <a:spcPct val="0"/>
      </a:spcBef>
      <a:spcAft>
        <a:spcPct val="0"/>
      </a:spcAft>
      <a:defRPr kern="1200">
        <a:solidFill>
          <a:schemeClr val="tx1"/>
        </a:solidFill>
        <a:latin typeface="Arial" charset="0"/>
        <a:ea typeface="+mn-ea"/>
        <a:cs typeface="+mn-cs"/>
      </a:defRPr>
    </a:lvl3pPr>
    <a:lvl4pPr algn="l" fontAlgn="base" marL="1371600" rtl="0">
      <a:spcBef>
        <a:spcPct val="0"/>
      </a:spcBef>
      <a:spcAft>
        <a:spcPct val="0"/>
      </a:spcAft>
      <a:defRPr kern="1200">
        <a:solidFill>
          <a:schemeClr val="tx1"/>
        </a:solidFill>
        <a:latin typeface="Arial" charset="0"/>
        <a:ea typeface="+mn-ea"/>
        <a:cs typeface="+mn-cs"/>
      </a:defRPr>
    </a:lvl4pPr>
    <a:lvl5pPr algn="l" fontAlgn="base" marL="1828800" rtl="0">
      <a:spcBef>
        <a:spcPct val="0"/>
      </a:spcBef>
      <a:spcAft>
        <a:spcPct val="0"/>
      </a:spcAft>
      <a:defRPr kern="1200">
        <a:solidFill>
          <a:schemeClr val="tx1"/>
        </a:solidFill>
        <a:latin typeface="Arial" charset="0"/>
        <a:ea typeface="+mn-ea"/>
        <a:cs typeface="+mn-cs"/>
      </a:defRPr>
    </a:lvl5pPr>
    <a:lvl6pPr algn="l" defTabSz="914400" eaLnBrk="1" hangingPunct="1" latinLnBrk="0" marL="2286000" rtl="0">
      <a:defRPr kern="1200">
        <a:solidFill>
          <a:schemeClr val="tx1"/>
        </a:solidFill>
        <a:latin typeface="Arial" charset="0"/>
        <a:ea typeface="+mn-ea"/>
        <a:cs typeface="+mn-cs"/>
      </a:defRPr>
    </a:lvl6pPr>
    <a:lvl7pPr algn="l" defTabSz="914400" eaLnBrk="1" hangingPunct="1" latinLnBrk="0" marL="2743200" rtl="0">
      <a:defRPr kern="1200">
        <a:solidFill>
          <a:schemeClr val="tx1"/>
        </a:solidFill>
        <a:latin typeface="Arial" charset="0"/>
        <a:ea typeface="+mn-ea"/>
        <a:cs typeface="+mn-cs"/>
      </a:defRPr>
    </a:lvl7pPr>
    <a:lvl8pPr algn="l" defTabSz="914400" eaLnBrk="1" hangingPunct="1" latinLnBrk="0" marL="3200400" rtl="0">
      <a:defRPr kern="1200">
        <a:solidFill>
          <a:schemeClr val="tx1"/>
        </a:solidFill>
        <a:latin typeface="Arial" charset="0"/>
        <a:ea typeface="+mn-ea"/>
        <a:cs typeface="+mn-cs"/>
      </a:defRPr>
    </a:lvl8pPr>
    <a:lvl9pPr algn="l" defTabSz="914400" eaLnBrk="1" hangingPunct="1" latinLnBrk="0" marL="3657600" rtl="0">
      <a:defRPr kern="1200">
        <a:solidFill>
          <a:schemeClr val="tx1"/>
        </a:solidFill>
        <a:latin typeface="Arial"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4114" autoAdjust="0"/>
    <p:restoredTop sz="94660"/>
  </p:normalViewPr>
  <p:slideViewPr>
    <p:cSldViewPr>
      <p:cViewPr>
        <p:scale>
          <a:sx n="92" d="100"/>
          <a:sy n="92" d="100"/>
        </p:scale>
        <p:origin x="-1258" y="-12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62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Титульный слайд">
    <p:bg>
      <p:bgPr>
        <a:blipFill rotWithShape="0" dpi="0">
          <a:blip xmlns:r="http://schemas.openxmlformats.org/officeDocument/2006/relationships" r:embed="rId1" cstate="print"/>
          <a:srcRect/>
          <a:stretch>
            <a:fillRect/>
          </a:stretch>
        </a:blipFill>
        <a:effectLst/>
      </p:bgPr>
    </p:bg>
    <p:spTree>
      <p:nvGrpSpPr>
        <p:cNvPr id="24" name=""/>
        <p:cNvGrpSpPr/>
        <p:nvPr/>
      </p:nvGrpSpPr>
      <p:grpSpPr>
        <a:xfrm>
          <a:off x="0" y="0"/>
          <a:ext cx="0" cy="0"/>
          <a:chOff x="0" y="0"/>
          <a:chExt cx="0" cy="0"/>
        </a:xfrm>
      </p:grpSpPr>
      <p:sp>
        <p:nvSpPr>
          <p:cNvPr id="1048578" name="Rectangle 2"/>
          <p:cNvSpPr>
            <a:spLocks noGrp="1" noChangeArrowheads="1"/>
          </p:cNvSpPr>
          <p:nvPr>
            <p:ph type="ctrTitle"/>
          </p:nvPr>
        </p:nvSpPr>
        <p:spPr>
          <a:xfrm>
            <a:off x="395288" y="333375"/>
            <a:ext cx="6048375" cy="1109663"/>
          </a:xfrm>
        </p:spPr>
        <p:txBody>
          <a:bodyPr/>
          <a:lstStyle>
            <a:lvl1pPr algn="l">
              <a:defRPr b="1" sz="2800">
                <a:solidFill>
                  <a:schemeClr val="bg1"/>
                </a:solidFill>
              </a:defRPr>
            </a:lvl1pPr>
          </a:lstStyle>
          <a:p>
            <a:pPr lvl="0"/>
            <a:r>
              <a:rPr lang="en-US" noProof="0"/>
              <a:t>Click to edit Master title style</a:t>
            </a:r>
            <a:endParaRPr lang="ru-RU" noProof="0"/>
          </a:p>
        </p:txBody>
      </p:sp>
      <p:sp>
        <p:nvSpPr>
          <p:cNvPr id="1048579" name="Rectangle 3"/>
          <p:cNvSpPr>
            <a:spLocks noGrp="1" noChangeArrowheads="1"/>
          </p:cNvSpPr>
          <p:nvPr>
            <p:ph type="subTitle" idx="1"/>
          </p:nvPr>
        </p:nvSpPr>
        <p:spPr>
          <a:xfrm>
            <a:off x="395288" y="1220788"/>
            <a:ext cx="6048375" cy="696912"/>
          </a:xfrm>
        </p:spPr>
        <p:txBody>
          <a:bodyPr/>
          <a:lstStyle>
            <a:lvl1pPr indent="0" marL="0">
              <a:buFontTx/>
              <a:buNone/>
              <a:defRPr b="1" sz="2000">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Заголовок и вертикальный текст">
    <p:spTree>
      <p:nvGrpSpPr>
        <p:cNvPr id="43" name=""/>
        <p:cNvGrpSpPr/>
        <p:nvPr/>
      </p:nvGrpSpPr>
      <p:grpSpPr>
        <a:xfrm>
          <a:off x="0" y="0"/>
          <a:ext cx="0" cy="0"/>
          <a:chOff x="0" y="0"/>
          <a:chExt cx="0" cy="0"/>
        </a:xfrm>
      </p:grpSpPr>
      <p:sp>
        <p:nvSpPr>
          <p:cNvPr id="1048612" name="Заголовок 1"/>
          <p:cNvSpPr>
            <a:spLocks noGrp="1"/>
          </p:cNvSpPr>
          <p:nvPr>
            <p:ph type="title"/>
          </p:nvPr>
        </p:nvSpPr>
        <p:spPr/>
        <p:txBody>
          <a:bodyPr/>
          <a:p>
            <a:r>
              <a:rPr lang="en-US"/>
              <a:t>Click to edit Master title style</a:t>
            </a:r>
            <a:endParaRPr lang="ru-RU"/>
          </a:p>
        </p:txBody>
      </p:sp>
      <p:sp>
        <p:nvSpPr>
          <p:cNvPr id="1048613" name="Вертикальный текст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Вертикальный заголовок и текст">
    <p:spTree>
      <p:nvGrpSpPr>
        <p:cNvPr id="41" name=""/>
        <p:cNvGrpSpPr/>
        <p:nvPr/>
      </p:nvGrpSpPr>
      <p:grpSpPr>
        <a:xfrm>
          <a:off x="0" y="0"/>
          <a:ext cx="0" cy="0"/>
          <a:chOff x="0" y="0"/>
          <a:chExt cx="0" cy="0"/>
        </a:xfrm>
      </p:grpSpPr>
      <p:sp>
        <p:nvSpPr>
          <p:cNvPr id="1048607" name="Вертикальный заголовок 1"/>
          <p:cNvSpPr>
            <a:spLocks noGrp="1"/>
          </p:cNvSpPr>
          <p:nvPr>
            <p:ph type="title" orient="vert"/>
          </p:nvPr>
        </p:nvSpPr>
        <p:spPr>
          <a:xfrm>
            <a:off x="7019925" y="1192213"/>
            <a:ext cx="1800225" cy="5480050"/>
          </a:xfrm>
        </p:spPr>
        <p:txBody>
          <a:bodyPr vert="eaVert"/>
          <a:p>
            <a:r>
              <a:rPr lang="en-US"/>
              <a:t>Click to edit Master title style</a:t>
            </a:r>
            <a:endParaRPr lang="ru-RU"/>
          </a:p>
        </p:txBody>
      </p:sp>
      <p:sp>
        <p:nvSpPr>
          <p:cNvPr id="1048608" name="Вертикальный текст 2"/>
          <p:cNvSpPr>
            <a:spLocks noGrp="1"/>
          </p:cNvSpPr>
          <p:nvPr>
            <p:ph type="body" orient="vert" idx="1"/>
          </p:nvPr>
        </p:nvSpPr>
        <p:spPr>
          <a:xfrm>
            <a:off x="1617663" y="1192213"/>
            <a:ext cx="5249862" cy="54800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Заголовок и объект">
    <p:spTree>
      <p:nvGrpSpPr>
        <p:cNvPr id="28" name=""/>
        <p:cNvGrpSpPr/>
        <p:nvPr/>
      </p:nvGrpSpPr>
      <p:grpSpPr>
        <a:xfrm>
          <a:off x="0" y="0"/>
          <a:ext cx="0" cy="0"/>
          <a:chOff x="0" y="0"/>
          <a:chExt cx="0" cy="0"/>
        </a:xfrm>
      </p:grpSpPr>
      <p:sp>
        <p:nvSpPr>
          <p:cNvPr id="1048582" name="Заголовок 1"/>
          <p:cNvSpPr>
            <a:spLocks noGrp="1"/>
          </p:cNvSpPr>
          <p:nvPr>
            <p:ph type="title"/>
          </p:nvPr>
        </p:nvSpPr>
        <p:spPr/>
        <p:txBody>
          <a:bodyPr/>
          <a:p>
            <a:r>
              <a:rPr lang="en-US"/>
              <a:t>Click to edit Master title style</a:t>
            </a:r>
            <a:endParaRPr lang="ru-RU"/>
          </a:p>
        </p:txBody>
      </p:sp>
      <p:sp>
        <p:nvSpPr>
          <p:cNvPr id="1048583" name="Объект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Заголовок раздела">
    <p:spTree>
      <p:nvGrpSpPr>
        <p:cNvPr id="44" name=""/>
        <p:cNvGrpSpPr/>
        <p:nvPr/>
      </p:nvGrpSpPr>
      <p:grpSpPr>
        <a:xfrm>
          <a:off x="0" y="0"/>
          <a:ext cx="0" cy="0"/>
          <a:chOff x="0" y="0"/>
          <a:chExt cx="0" cy="0"/>
        </a:xfrm>
      </p:grpSpPr>
      <p:sp>
        <p:nvSpPr>
          <p:cNvPr id="1048614" name="Заголовок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endParaRPr lang="ru-RU"/>
          </a:p>
        </p:txBody>
      </p:sp>
      <p:sp>
        <p:nvSpPr>
          <p:cNvPr id="1048615" name="Текст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Два объекта">
    <p:spTree>
      <p:nvGrpSpPr>
        <p:cNvPr id="45" name=""/>
        <p:cNvGrpSpPr/>
        <p:nvPr/>
      </p:nvGrpSpPr>
      <p:grpSpPr>
        <a:xfrm>
          <a:off x="0" y="0"/>
          <a:ext cx="0" cy="0"/>
          <a:chOff x="0" y="0"/>
          <a:chExt cx="0" cy="0"/>
        </a:xfrm>
      </p:grpSpPr>
      <p:sp>
        <p:nvSpPr>
          <p:cNvPr id="1048616" name="Заголовок 1"/>
          <p:cNvSpPr>
            <a:spLocks noGrp="1"/>
          </p:cNvSpPr>
          <p:nvPr>
            <p:ph type="title"/>
          </p:nvPr>
        </p:nvSpPr>
        <p:spPr/>
        <p:txBody>
          <a:bodyPr/>
          <a:p>
            <a:r>
              <a:rPr lang="en-US"/>
              <a:t>Click to edit Master title style</a:t>
            </a:r>
            <a:endParaRPr lang="ru-RU"/>
          </a:p>
        </p:txBody>
      </p:sp>
      <p:sp>
        <p:nvSpPr>
          <p:cNvPr id="1048617" name="Объект 2"/>
          <p:cNvSpPr>
            <a:spLocks noGrp="1"/>
          </p:cNvSpPr>
          <p:nvPr>
            <p:ph sz="half" idx="1"/>
          </p:nvPr>
        </p:nvSpPr>
        <p:spPr>
          <a:xfrm>
            <a:off x="161925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48618" name="Объект 3"/>
          <p:cNvSpPr>
            <a:spLocks noGrp="1"/>
          </p:cNvSpPr>
          <p:nvPr>
            <p:ph sz="half" idx="2"/>
          </p:nvPr>
        </p:nvSpPr>
        <p:spPr>
          <a:xfrm>
            <a:off x="529590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Сравнение">
    <p:spTree>
      <p:nvGrpSpPr>
        <p:cNvPr id="46" name=""/>
        <p:cNvGrpSpPr/>
        <p:nvPr/>
      </p:nvGrpSpPr>
      <p:grpSpPr>
        <a:xfrm>
          <a:off x="0" y="0"/>
          <a:ext cx="0" cy="0"/>
          <a:chOff x="0" y="0"/>
          <a:chExt cx="0" cy="0"/>
        </a:xfrm>
      </p:grpSpPr>
      <p:sp>
        <p:nvSpPr>
          <p:cNvPr id="1048619" name="Заголовок 1"/>
          <p:cNvSpPr>
            <a:spLocks noGrp="1"/>
          </p:cNvSpPr>
          <p:nvPr>
            <p:ph type="title"/>
          </p:nvPr>
        </p:nvSpPr>
        <p:spPr>
          <a:xfrm>
            <a:off x="457200" y="274638"/>
            <a:ext cx="8229600" cy="1143000"/>
          </a:xfrm>
        </p:spPr>
        <p:txBody>
          <a:bodyPr/>
          <a:p>
            <a:r>
              <a:rPr lang="en-US"/>
              <a:t>Click to edit Master title style</a:t>
            </a:r>
            <a:endParaRPr lang="ru-RU"/>
          </a:p>
        </p:txBody>
      </p:sp>
      <p:sp>
        <p:nvSpPr>
          <p:cNvPr id="1048620" name="Текст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1"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48622" name="Текст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3"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Только заголовок">
    <p:spTree>
      <p:nvGrpSpPr>
        <p:cNvPr id="40" name=""/>
        <p:cNvGrpSpPr/>
        <p:nvPr/>
      </p:nvGrpSpPr>
      <p:grpSpPr>
        <a:xfrm>
          <a:off x="0" y="0"/>
          <a:ext cx="0" cy="0"/>
          <a:chOff x="0" y="0"/>
          <a:chExt cx="0" cy="0"/>
        </a:xfrm>
      </p:grpSpPr>
      <p:sp>
        <p:nvSpPr>
          <p:cNvPr id="1048606" name="Заголовок 1"/>
          <p:cNvSpPr>
            <a:spLocks noGrp="1"/>
          </p:cNvSpPr>
          <p:nvPr>
            <p:ph type="title"/>
          </p:nvPr>
        </p:nvSpPr>
        <p:spPr/>
        <p:txBody>
          <a:bodyPr/>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Пустой слайд">
    <p:spTree>
      <p:nvGrpSpPr>
        <p:cNvPr id="47"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Объект с подписью">
    <p:spTree>
      <p:nvGrpSpPr>
        <p:cNvPr id="48" name=""/>
        <p:cNvGrpSpPr/>
        <p:nvPr/>
      </p:nvGrpSpPr>
      <p:grpSpPr>
        <a:xfrm>
          <a:off x="0" y="0"/>
          <a:ext cx="0" cy="0"/>
          <a:chOff x="0" y="0"/>
          <a:chExt cx="0" cy="0"/>
        </a:xfrm>
      </p:grpSpPr>
      <p:sp>
        <p:nvSpPr>
          <p:cNvPr id="1048624" name="Заголовок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endParaRPr lang="ru-RU"/>
          </a:p>
        </p:txBody>
      </p:sp>
      <p:sp>
        <p:nvSpPr>
          <p:cNvPr id="1048625"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48626" name="Текст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Рисунок с подписью">
    <p:spTree>
      <p:nvGrpSpPr>
        <p:cNvPr id="42" name=""/>
        <p:cNvGrpSpPr/>
        <p:nvPr/>
      </p:nvGrpSpPr>
      <p:grpSpPr>
        <a:xfrm>
          <a:off x="0" y="0"/>
          <a:ext cx="0" cy="0"/>
          <a:chOff x="0" y="0"/>
          <a:chExt cx="0" cy="0"/>
        </a:xfrm>
      </p:grpSpPr>
      <p:sp>
        <p:nvSpPr>
          <p:cNvPr id="1048609" name="Заголовок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endParaRPr lang="ru-RU"/>
          </a:p>
        </p:txBody>
      </p:sp>
      <p:sp>
        <p:nvSpPr>
          <p:cNvPr id="1048610" name="Рисунок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r>
              <a:rPr lang="en-US" noProof="0"/>
              <a:t>Click icon to add picture</a:t>
            </a:r>
            <a:endParaRPr lang="ru-RU" noProof="0"/>
          </a:p>
        </p:txBody>
      </p:sp>
      <p:sp>
        <p:nvSpPr>
          <p:cNvPr id="1048611" name="Текст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cstate="print"/>
          <a:srcRect/>
          <a:stretch>
            <a:fillRect/>
          </a:stretch>
        </a:blipFill>
        <a:effectLst/>
      </p:bgPr>
    </p:bg>
    <p:spTree>
      <p:nvGrpSpPr>
        <p:cNvPr id="12" name=""/>
        <p:cNvGrpSpPr/>
        <p:nvPr/>
      </p:nvGrpSpPr>
      <p:grpSpPr>
        <a:xfrm>
          <a:off x="0" y="0"/>
          <a:ext cx="0" cy="0"/>
          <a:chOff x="0" y="0"/>
          <a:chExt cx="0" cy="0"/>
        </a:xfrm>
      </p:grpSpPr>
      <p:sp>
        <p:nvSpPr>
          <p:cNvPr id="1048576" name="Rectangle 2"/>
          <p:cNvSpPr>
            <a:spLocks noGrp="1" noChangeArrowheads="1"/>
          </p:cNvSpPr>
          <p:nvPr>
            <p:ph type="title"/>
          </p:nvPr>
        </p:nvSpPr>
        <p:spPr bwMode="auto">
          <a:xfrm>
            <a:off x="1617663" y="1192213"/>
            <a:ext cx="7202487" cy="508000"/>
          </a:xfrm>
          <a:prstGeom prst="rect"/>
          <a:noFill/>
          <a:ln w="9525">
            <a:noFill/>
            <a:miter lim="800000"/>
            <a:headEnd/>
            <a:tailEnd/>
          </a:ln>
          <a:effectLst/>
        </p:spPr>
        <p:txBody>
          <a:bodyPr anchor="ctr" anchorCtr="0" bIns="45720" compatLnSpc="1" lIns="91440" numCol="1" rIns="91440" tIns="45720" vert="horz" wrap="square">
            <a:prstTxWarp prst="textNoShape"/>
          </a:bodyPr>
          <a:p>
            <a:pPr lvl="0"/>
            <a:r>
              <a:rPr lang="en-US"/>
              <a:t>Click to edit Master title style</a:t>
            </a:r>
            <a:endParaRPr lang="ru-RU"/>
          </a:p>
        </p:txBody>
      </p:sp>
      <p:sp>
        <p:nvSpPr>
          <p:cNvPr id="1048577" name="Rectangle 3"/>
          <p:cNvSpPr>
            <a:spLocks noGrp="1" noChangeArrowheads="1"/>
          </p:cNvSpPr>
          <p:nvPr>
            <p:ph type="body" idx="1"/>
          </p:nvPr>
        </p:nvSpPr>
        <p:spPr bwMode="auto">
          <a:xfrm>
            <a:off x="1619250" y="1844675"/>
            <a:ext cx="7200900" cy="4827588"/>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eaLnBrk="1" fontAlgn="base" hangingPunct="1" rtl="0">
        <a:spcBef>
          <a:spcPct val="0"/>
        </a:spcBef>
        <a:spcAft>
          <a:spcPct val="0"/>
        </a:spcAft>
        <a:defRPr sz="3600">
          <a:solidFill>
            <a:schemeClr val="bg2"/>
          </a:solidFill>
          <a:latin typeface="+mj-lt"/>
          <a:ea typeface="+mj-ea"/>
          <a:cs typeface="+mj-cs"/>
        </a:defRPr>
      </a:lvl1pPr>
      <a:lvl2pPr algn="r" eaLnBrk="1" fontAlgn="base" hangingPunct="1" rtl="0">
        <a:spcBef>
          <a:spcPct val="0"/>
        </a:spcBef>
        <a:spcAft>
          <a:spcPct val="0"/>
        </a:spcAft>
        <a:defRPr sz="3600">
          <a:solidFill>
            <a:schemeClr val="bg2"/>
          </a:solidFill>
          <a:latin typeface="Arial" charset="0"/>
        </a:defRPr>
      </a:lvl2pPr>
      <a:lvl3pPr algn="r" eaLnBrk="1" fontAlgn="base" hangingPunct="1" rtl="0">
        <a:spcBef>
          <a:spcPct val="0"/>
        </a:spcBef>
        <a:spcAft>
          <a:spcPct val="0"/>
        </a:spcAft>
        <a:defRPr sz="3600">
          <a:solidFill>
            <a:schemeClr val="bg2"/>
          </a:solidFill>
          <a:latin typeface="Arial" charset="0"/>
        </a:defRPr>
      </a:lvl3pPr>
      <a:lvl4pPr algn="r" eaLnBrk="1" fontAlgn="base" hangingPunct="1" rtl="0">
        <a:spcBef>
          <a:spcPct val="0"/>
        </a:spcBef>
        <a:spcAft>
          <a:spcPct val="0"/>
        </a:spcAft>
        <a:defRPr sz="3600">
          <a:solidFill>
            <a:schemeClr val="bg2"/>
          </a:solidFill>
          <a:latin typeface="Arial" charset="0"/>
        </a:defRPr>
      </a:lvl4pPr>
      <a:lvl5pPr algn="r" eaLnBrk="1" fontAlgn="base" hangingPunct="1" rtl="0">
        <a:spcBef>
          <a:spcPct val="0"/>
        </a:spcBef>
        <a:spcAft>
          <a:spcPct val="0"/>
        </a:spcAft>
        <a:defRPr sz="3600">
          <a:solidFill>
            <a:schemeClr val="bg2"/>
          </a:solidFill>
          <a:latin typeface="Arial" charset="0"/>
        </a:defRPr>
      </a:lvl5pPr>
      <a:lvl6pPr algn="r" eaLnBrk="1" fontAlgn="base" hangingPunct="1" marL="457200" rtl="0">
        <a:spcBef>
          <a:spcPct val="0"/>
        </a:spcBef>
        <a:spcAft>
          <a:spcPct val="0"/>
        </a:spcAft>
        <a:defRPr sz="3600">
          <a:solidFill>
            <a:schemeClr val="bg2"/>
          </a:solidFill>
          <a:latin typeface="Arial" charset="0"/>
        </a:defRPr>
      </a:lvl6pPr>
      <a:lvl7pPr algn="r" eaLnBrk="1" fontAlgn="base" hangingPunct="1" marL="914400" rtl="0">
        <a:spcBef>
          <a:spcPct val="0"/>
        </a:spcBef>
        <a:spcAft>
          <a:spcPct val="0"/>
        </a:spcAft>
        <a:defRPr sz="3600">
          <a:solidFill>
            <a:schemeClr val="bg2"/>
          </a:solidFill>
          <a:latin typeface="Arial" charset="0"/>
        </a:defRPr>
      </a:lvl7pPr>
      <a:lvl8pPr algn="r" eaLnBrk="1" fontAlgn="base" hangingPunct="1" marL="1371600" rtl="0">
        <a:spcBef>
          <a:spcPct val="0"/>
        </a:spcBef>
        <a:spcAft>
          <a:spcPct val="0"/>
        </a:spcAft>
        <a:defRPr sz="3600">
          <a:solidFill>
            <a:schemeClr val="bg2"/>
          </a:solidFill>
          <a:latin typeface="Arial" charset="0"/>
        </a:defRPr>
      </a:lvl8pPr>
      <a:lvl9pPr algn="r" eaLnBrk="1" fontAlgn="base" hangingPunct="1" marL="1828800" rtl="0">
        <a:spcBef>
          <a:spcPct val="0"/>
        </a:spcBef>
        <a:spcAft>
          <a:spcPct val="0"/>
        </a:spcAft>
        <a:defRPr sz="3600">
          <a:solidFill>
            <a:schemeClr val="bg2"/>
          </a:solidFill>
          <a:latin typeface="Arial" charset="0"/>
        </a:defRPr>
      </a:lvl9pPr>
    </p:titleStyle>
    <p:bodyStyle>
      <a:lvl1pPr algn="l" eaLnBrk="1" fontAlgn="base" hangingPunct="1" indent="-342900" marL="342900" rtl="0">
        <a:spcBef>
          <a:spcPct val="20000"/>
        </a:spcBef>
        <a:spcAft>
          <a:spcPct val="0"/>
        </a:spcAft>
        <a:buChar char="•"/>
        <a:defRPr sz="2400">
          <a:solidFill>
            <a:schemeClr val="tx1"/>
          </a:solidFill>
          <a:latin typeface="+mn-lt"/>
          <a:ea typeface="+mn-ea"/>
          <a:cs typeface="+mn-cs"/>
        </a:defRPr>
      </a:lvl1pPr>
      <a:lvl2pPr algn="l" eaLnBrk="1" fontAlgn="base" hangingPunct="1" indent="-285750" marL="742950" rtl="0">
        <a:spcBef>
          <a:spcPct val="20000"/>
        </a:spcBef>
        <a:spcAft>
          <a:spcPct val="0"/>
        </a:spcAft>
        <a:buChar char="–"/>
        <a:defRPr b="1" sz="2400">
          <a:solidFill>
            <a:schemeClr val="tx1"/>
          </a:solidFill>
          <a:latin typeface="+mn-lt"/>
        </a:defRPr>
      </a:lvl2pPr>
      <a:lvl3pPr algn="l" eaLnBrk="1" fontAlgn="base" hangingPunct="1" indent="-228600" marL="1143000" rtl="0">
        <a:spcBef>
          <a:spcPct val="20000"/>
        </a:spcBef>
        <a:spcAft>
          <a:spcPct val="0"/>
        </a:spcAft>
        <a:buChar char="•"/>
        <a:defRPr sz="2400">
          <a:solidFill>
            <a:schemeClr val="tx1"/>
          </a:solidFill>
          <a:latin typeface="+mn-lt"/>
        </a:defRPr>
      </a:lvl3pPr>
      <a:lvl4pPr algn="l" eaLnBrk="1" fontAlgn="base" hangingPunct="1" indent="-228600" marL="1600200" rtl="0">
        <a:spcBef>
          <a:spcPct val="20000"/>
        </a:spcBef>
        <a:spcAft>
          <a:spcPct val="0"/>
        </a:spcAft>
        <a:buChar char="–"/>
        <a:defRPr sz="2000">
          <a:solidFill>
            <a:schemeClr val="tx1"/>
          </a:solidFill>
          <a:latin typeface="+mn-lt"/>
        </a:defRPr>
      </a:lvl4pPr>
      <a:lvl5pPr algn="l" eaLnBrk="1" fontAlgn="base" hangingPunct="1" indent="-228600" marL="2057400" rtl="0">
        <a:spcBef>
          <a:spcPct val="20000"/>
        </a:spcBef>
        <a:spcAft>
          <a:spcPct val="0"/>
        </a:spcAft>
        <a:buChar char="»"/>
        <a:defRPr sz="2000">
          <a:solidFill>
            <a:schemeClr val="tx1"/>
          </a:solidFill>
          <a:latin typeface="+mn-lt"/>
        </a:defRPr>
      </a:lvl5pPr>
      <a:lvl6pPr algn="l" eaLnBrk="1" fontAlgn="base" hangingPunct="1" indent="-228600" marL="2514600" rtl="0">
        <a:spcBef>
          <a:spcPct val="20000"/>
        </a:spcBef>
        <a:spcAft>
          <a:spcPct val="0"/>
        </a:spcAft>
        <a:buChar char="»"/>
        <a:defRPr sz="2000">
          <a:solidFill>
            <a:schemeClr val="tx1"/>
          </a:solidFill>
          <a:latin typeface="+mn-lt"/>
        </a:defRPr>
      </a:lvl6pPr>
      <a:lvl7pPr algn="l" eaLnBrk="1" fontAlgn="base" hangingPunct="1" indent="-228600" marL="2971800" rtl="0">
        <a:spcBef>
          <a:spcPct val="20000"/>
        </a:spcBef>
        <a:spcAft>
          <a:spcPct val="0"/>
        </a:spcAft>
        <a:buChar char="»"/>
        <a:defRPr sz="2000">
          <a:solidFill>
            <a:schemeClr val="tx1"/>
          </a:solidFill>
          <a:latin typeface="+mn-lt"/>
        </a:defRPr>
      </a:lvl7pPr>
      <a:lvl8pPr algn="l" eaLnBrk="1" fontAlgn="base" hangingPunct="1" indent="-228600" marL="3429000" rtl="0">
        <a:spcBef>
          <a:spcPct val="20000"/>
        </a:spcBef>
        <a:spcAft>
          <a:spcPct val="0"/>
        </a:spcAft>
        <a:buChar char="»"/>
        <a:defRPr sz="2000">
          <a:solidFill>
            <a:schemeClr val="tx1"/>
          </a:solidFill>
          <a:latin typeface="+mn-lt"/>
        </a:defRPr>
      </a:lvl8pPr>
      <a:lvl9pPr algn="l" eaLnBrk="1" fontAlgn="base" hangingPunct="1" indent="-228600" marL="3886200" rtl="0">
        <a:spcBef>
          <a:spcPct val="20000"/>
        </a:spcBef>
        <a:spcAft>
          <a:spcPct val="0"/>
        </a:spcAft>
        <a:buChar char="»"/>
        <a:defRPr sz="2000">
          <a:solidFill>
            <a:schemeClr val="tx1"/>
          </a:solidFill>
          <a:latin typeface="+mn-lt"/>
        </a:defRPr>
      </a:lvl9pPr>
    </p:bodyStyle>
    <p:otherStyle>
      <a:defPPr>
        <a:defRPr lang="ru-RU"/>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hyperlink" Target="https://tn.data.gov.in/" TargetMode="Externa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0" name="Rectangle 2"/>
          <p:cNvSpPr>
            <a:spLocks noGrp="1" noChangeArrowheads="1"/>
          </p:cNvSpPr>
          <p:nvPr>
            <p:ph type="ctrTitle"/>
          </p:nvPr>
        </p:nvSpPr>
        <p:spPr>
          <a:xfrm>
            <a:off x="357158" y="857232"/>
            <a:ext cx="7704856" cy="1368152"/>
          </a:xfrm>
          <a:noFill/>
        </p:spPr>
        <p:txBody>
          <a:bodyPr/>
          <a:p>
            <a:pPr eaLnBrk="1" hangingPunct="1"/>
            <a:r>
              <a:rPr dirty="0" sz="3200" lang="en-US"/>
              <a:t>Air Quality prediction and analysis in </a:t>
            </a:r>
            <a:r>
              <a:rPr dirty="0" sz="3200" lang="en-US" err="1"/>
              <a:t>TamilNadu</a:t>
            </a:r>
            <a:r>
              <a:rPr dirty="0" sz="3200" lang="en-US"/>
              <a:t> </a:t>
            </a:r>
            <a:r>
              <a:rPr dirty="0" sz="3200" lang="en-US" smtClean="0"/>
              <a:t/>
            </a:r>
            <a:br>
              <a:rPr dirty="0" sz="3200" lang="en-US" smtClean="0"/>
            </a:br>
            <a:r>
              <a:rPr dirty="0" sz="3200" lang="en-US" smtClean="0"/>
              <a:t/>
            </a:r>
            <a:br>
              <a:rPr dirty="0" sz="3200" lang="en-US" smtClean="0"/>
            </a:br>
            <a:r>
              <a:rPr dirty="0" sz="3200" lang="en-US" smtClean="0"/>
              <a:t>proj_216159_Team1</a:t>
            </a:r>
            <a:endParaRPr dirty="0" sz="3200" lang="uk-UA"/>
          </a:p>
        </p:txBody>
      </p:sp>
      <p:sp>
        <p:nvSpPr>
          <p:cNvPr id="1048581" name="Subtitle 2"/>
          <p:cNvSpPr>
            <a:spLocks noGrp="1"/>
          </p:cNvSpPr>
          <p:nvPr>
            <p:ph type="subTitle" idx="1"/>
          </p:nvPr>
        </p:nvSpPr>
        <p:spPr>
          <a:xfrm>
            <a:off x="5076056" y="5805264"/>
            <a:ext cx="3888432" cy="576064"/>
          </a:xfrm>
        </p:spPr>
        <p:txBody>
          <a:bodyPr/>
          <a:p>
            <a:r>
              <a:rPr dirty="0" lang="en-US" err="1">
                <a:solidFill>
                  <a:schemeClr val="accent5">
                    <a:lumMod val="10000"/>
                  </a:schemeClr>
                </a:solidFill>
              </a:rPr>
              <a:t>J</a:t>
            </a:r>
            <a:r>
              <a:rPr dirty="0" lang="en-US" err="1">
                <a:solidFill>
                  <a:schemeClr val="accent5">
                    <a:lumMod val="10000"/>
                  </a:schemeClr>
                </a:solidFill>
              </a:rPr>
              <a:t>.</a:t>
            </a:r>
            <a:r>
              <a:rPr dirty="0" lang="en-US" err="1">
                <a:solidFill>
                  <a:schemeClr val="accent5">
                    <a:lumMod val="10000"/>
                  </a:schemeClr>
                </a:solidFill>
              </a:rPr>
              <a:t>J</a:t>
            </a:r>
            <a:r>
              <a:rPr dirty="0" lang="en-US" err="1">
                <a:solidFill>
                  <a:schemeClr val="accent5">
                    <a:lumMod val="10000"/>
                  </a:schemeClr>
                </a:solidFill>
              </a:rPr>
              <a:t>e</a:t>
            </a:r>
            <a:r>
              <a:rPr dirty="0" lang="en-US" err="1">
                <a:solidFill>
                  <a:schemeClr val="accent5">
                    <a:lumMod val="10000"/>
                  </a:schemeClr>
                </a:solidFill>
              </a:rPr>
              <a:t>y</a:t>
            </a:r>
            <a:r>
              <a:rPr dirty="0" lang="en-US" err="1">
                <a:solidFill>
                  <a:schemeClr val="accent5">
                    <a:lumMod val="10000"/>
                  </a:schemeClr>
                </a:solidFill>
              </a:rPr>
              <a:t>a</a:t>
            </a:r>
            <a:r>
              <a:rPr dirty="0" lang="en-US" err="1">
                <a:solidFill>
                  <a:schemeClr val="accent5">
                    <a:lumMod val="10000"/>
                  </a:schemeClr>
                </a:solidFill>
              </a:rPr>
              <a:t>p</a:t>
            </a:r>
            <a:r>
              <a:rPr dirty="0" lang="en-US" err="1">
                <a:solidFill>
                  <a:schemeClr val="accent5">
                    <a:lumMod val="10000"/>
                  </a:schemeClr>
                </a:solidFill>
              </a:rPr>
              <a:t>r</a:t>
            </a:r>
            <a:r>
              <a:rPr dirty="0" lang="en-US" err="1">
                <a:solidFill>
                  <a:schemeClr val="accent5">
                    <a:lumMod val="10000"/>
                  </a:schemeClr>
                </a:solidFill>
              </a:rPr>
              <a:t>a</a:t>
            </a:r>
            <a:r>
              <a:rPr dirty="0" lang="en-US" err="1">
                <a:solidFill>
                  <a:schemeClr val="accent5">
                    <a:lumMod val="10000"/>
                  </a:schemeClr>
                </a:solidFill>
              </a:rPr>
              <a:t>d</a:t>
            </a:r>
            <a:r>
              <a:rPr dirty="0" lang="en-US" err="1">
                <a:solidFill>
                  <a:schemeClr val="accent5">
                    <a:lumMod val="10000"/>
                  </a:schemeClr>
                </a:solidFill>
              </a:rPr>
              <a:t>e</a:t>
            </a:r>
            <a:r>
              <a:rPr dirty="0" lang="en-US" err="1">
                <a:solidFill>
                  <a:schemeClr val="accent5">
                    <a:lumMod val="10000"/>
                  </a:schemeClr>
                </a:solidFill>
              </a:rPr>
              <a:t>e</a:t>
            </a:r>
            <a:r>
              <a:rPr dirty="0" lang="en-US" err="1">
                <a:solidFill>
                  <a:schemeClr val="accent5">
                    <a:lumMod val="10000"/>
                  </a:schemeClr>
                </a:solidFill>
              </a:rPr>
              <a:t>p</a:t>
            </a:r>
            <a:r>
              <a:rPr dirty="0" lang="en-US" err="1">
                <a:solidFill>
                  <a:schemeClr val="accent5">
                    <a:lumMod val="10000"/>
                  </a:schemeClr>
                </a:solidFill>
              </a:rPr>
              <a:t>a</a:t>
            </a:r>
            <a:r>
              <a:rPr dirty="0" lang="en-US" err="1">
                <a:solidFill>
                  <a:schemeClr val="accent5">
                    <a:lumMod val="10000"/>
                  </a:schemeClr>
                </a:solidFill>
              </a:rPr>
              <a:t>n</a:t>
            </a:r>
            <a:r>
              <a:rPr dirty="0" lang="en-US" err="1">
                <a:solidFill>
                  <a:schemeClr val="accent5">
                    <a:lumMod val="10000"/>
                  </a:schemeClr>
                </a:solidFill>
              </a:rPr>
              <a:t>(</a:t>
            </a:r>
            <a:r>
              <a:rPr dirty="0" lang="en-US" err="1">
                <a:solidFill>
                  <a:schemeClr val="accent5">
                    <a:lumMod val="10000"/>
                  </a:schemeClr>
                </a:solidFill>
              </a:rPr>
              <a:t>T</a:t>
            </a:r>
            <a:r>
              <a:rPr dirty="0" lang="en-US" err="1">
                <a:solidFill>
                  <a:schemeClr val="accent5">
                    <a:lumMod val="10000"/>
                  </a:schemeClr>
                </a:solidFill>
              </a:rPr>
              <a:t>e</a:t>
            </a:r>
            <a:r>
              <a:rPr dirty="0" lang="en-US" err="1">
                <a:solidFill>
                  <a:schemeClr val="accent5">
                    <a:lumMod val="10000"/>
                  </a:schemeClr>
                </a:solidFill>
              </a:rPr>
              <a:t>a</a:t>
            </a:r>
            <a:r>
              <a:rPr dirty="0" lang="en-US" err="1">
                <a:solidFill>
                  <a:schemeClr val="accent5">
                    <a:lumMod val="10000"/>
                  </a:schemeClr>
                </a:solidFill>
              </a:rPr>
              <a:t>m</a:t>
            </a:r>
            <a:r>
              <a:rPr dirty="0" lang="en-US" err="1">
                <a:solidFill>
                  <a:schemeClr val="accent5">
                    <a:lumMod val="10000"/>
                  </a:schemeClr>
                </a:solidFill>
              </a:rPr>
              <a:t> </a:t>
            </a:r>
            <a:r>
              <a:rPr dirty="0" lang="en-US" err="1">
                <a:solidFill>
                  <a:schemeClr val="accent5">
                    <a:lumMod val="10000"/>
                  </a:schemeClr>
                </a:solidFill>
              </a:rPr>
              <a:t>M</a:t>
            </a:r>
            <a:r>
              <a:rPr dirty="0" lang="en-US" err="1">
                <a:solidFill>
                  <a:schemeClr val="accent5">
                    <a:lumMod val="10000"/>
                  </a:schemeClr>
                </a:solidFill>
              </a:rPr>
              <a:t>e</a:t>
            </a:r>
            <a:r>
              <a:rPr dirty="0" lang="en-US" err="1">
                <a:solidFill>
                  <a:schemeClr val="accent5">
                    <a:lumMod val="10000"/>
                  </a:schemeClr>
                </a:solidFill>
              </a:rPr>
              <a:t>mber</a:t>
            </a:r>
            <a:r>
              <a:rPr dirty="0" lang="en-US" err="1">
                <a:solidFill>
                  <a:schemeClr val="accent5">
                    <a:lumMod val="10000"/>
                  </a:schemeClr>
                </a:solidFill>
              </a:rPr>
              <a:t>)</a:t>
            </a:r>
            <a:endParaRPr altLang="en-US" lang="zh-C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cstate="print"/>
          <a:srcRect/>
          <a:stretch>
            <a:fillRect/>
          </a:stretch>
        </a:blipFill>
        <a:effectLst/>
      </p:bgPr>
    </p:bg>
    <p:spTree>
      <p:nvGrpSpPr>
        <p:cNvPr id="37" name=""/>
        <p:cNvGrpSpPr/>
        <p:nvPr/>
      </p:nvGrpSpPr>
      <p:grpSpPr>
        <a:xfrm>
          <a:off x="0" y="0"/>
          <a:ext cx="0" cy="0"/>
          <a:chOff x="0" y="0"/>
          <a:chExt cx="0" cy="0"/>
        </a:xfrm>
      </p:grpSpPr>
      <p:sp>
        <p:nvSpPr>
          <p:cNvPr id="1048600" name="Rectangle 2"/>
          <p:cNvSpPr>
            <a:spLocks noGrp="1" noChangeArrowheads="1"/>
          </p:cNvSpPr>
          <p:nvPr>
            <p:ph type="title"/>
          </p:nvPr>
        </p:nvSpPr>
        <p:spPr>
          <a:xfrm flipH="1">
            <a:off x="2214546" y="214290"/>
            <a:ext cx="6572296" cy="454005"/>
          </a:xfrm>
        </p:spPr>
        <p:txBody>
          <a:bodyPr/>
          <a:p>
            <a:pPr algn="l" eaLnBrk="1" hangingPunct="1"/>
            <a:r>
              <a:rPr b="1" dirty="0" lang="en-US" smtClean="0">
                <a:solidFill>
                  <a:srgbClr val="000000"/>
                </a:solidFill>
              </a:rPr>
              <a:t>Rest of explanation </a:t>
            </a:r>
            <a:endParaRPr b="1" dirty="0" lang="en-US">
              <a:solidFill>
                <a:srgbClr val="000000"/>
              </a:solidFill>
            </a:endParaRPr>
          </a:p>
        </p:txBody>
      </p:sp>
      <p:sp>
        <p:nvSpPr>
          <p:cNvPr id="1048601" name="Rectangle 3"/>
          <p:cNvSpPr>
            <a:spLocks noGrp="1" noChangeArrowheads="1"/>
          </p:cNvSpPr>
          <p:nvPr>
            <p:ph type="body" idx="1"/>
          </p:nvPr>
        </p:nvSpPr>
        <p:spPr>
          <a:xfrm>
            <a:off x="1857356" y="857232"/>
            <a:ext cx="6911975" cy="6310334"/>
          </a:xfrm>
        </p:spPr>
        <p:txBody>
          <a:bodyPr/>
          <a:p>
            <a:pPr>
              <a:buNone/>
            </a:pPr>
            <a:r>
              <a:rPr b="1" dirty="0" sz="1600" lang="en-US" smtClean="0"/>
              <a:t>Model </a:t>
            </a:r>
            <a:r>
              <a:rPr b="1" dirty="0" sz="1600" lang="en-US" smtClean="0"/>
              <a:t>Selection:</a:t>
            </a:r>
            <a:endParaRPr dirty="0" sz="1600" lang="en-US" smtClean="0"/>
          </a:p>
          <a:p>
            <a:pPr lvl="1"/>
            <a:r>
              <a:rPr b="0" dirty="0" sz="1600" lang="en-US" smtClean="0"/>
              <a:t>Choose the appropriate predictive modeling techniques. Time series forecasting methods, regression models, and machine learning algorithms are commonly used for air quality prediction. You may also consider advanced techniques like neural networks</a:t>
            </a:r>
            <a:r>
              <a:rPr b="0" dirty="0" sz="1600" lang="en-US" smtClean="0"/>
              <a:t>.</a:t>
            </a:r>
          </a:p>
          <a:p>
            <a:pPr lvl="1"/>
            <a:endParaRPr dirty="0" sz="1600" lang="en-US" smtClean="0"/>
          </a:p>
          <a:p>
            <a:pPr>
              <a:buNone/>
            </a:pPr>
            <a:r>
              <a:rPr b="1" dirty="0" sz="1600" lang="en-US" smtClean="0"/>
              <a:t>Data </a:t>
            </a:r>
            <a:r>
              <a:rPr b="1" dirty="0" sz="1600" lang="en-US" smtClean="0"/>
              <a:t>Split:</a:t>
            </a:r>
            <a:endParaRPr dirty="0" sz="1600" lang="en-US" smtClean="0"/>
          </a:p>
          <a:p>
            <a:pPr lvl="1">
              <a:buNone/>
            </a:pPr>
            <a:r>
              <a:rPr b="0" dirty="0" sz="1600" lang="en-US" smtClean="0"/>
              <a:t>     Split </a:t>
            </a:r>
            <a:r>
              <a:rPr b="0" dirty="0" sz="1600" lang="en-US" smtClean="0"/>
              <a:t>your preprocessed data into a training set and a testing set. The training set should cover a majority of 2014, and the testing set can be a portion of the year or the beginning of 2015 to evaluate model performance</a:t>
            </a:r>
            <a:r>
              <a:rPr b="0" dirty="0" sz="1600" lang="en-US" smtClean="0"/>
              <a:t>.</a:t>
            </a:r>
          </a:p>
          <a:p>
            <a:pPr lvl="1">
              <a:buNone/>
            </a:pPr>
            <a:endParaRPr b="0" dirty="0" sz="1600" lang="en-US" smtClean="0"/>
          </a:p>
          <a:p>
            <a:pPr>
              <a:buNone/>
            </a:pPr>
            <a:r>
              <a:rPr b="1" dirty="0" sz="1600" lang="en-US" smtClean="0"/>
              <a:t>Model Training:</a:t>
            </a:r>
            <a:endParaRPr dirty="0" sz="1600" lang="en-US" smtClean="0"/>
          </a:p>
          <a:p>
            <a:pPr lvl="1"/>
            <a:r>
              <a:rPr b="0" dirty="0" sz="1600" lang="en-US" smtClean="0"/>
              <a:t>Train your chosen models on the training data. Ensure you account for time series aspects, such as seasonality and </a:t>
            </a:r>
            <a:r>
              <a:rPr b="0" dirty="0" sz="1600" lang="en-US" smtClean="0"/>
              <a:t>autocorrelation</a:t>
            </a:r>
          </a:p>
          <a:p>
            <a:pPr lvl="1"/>
            <a:r>
              <a:rPr b="0" dirty="0" sz="1600" lang="en-US" smtClean="0"/>
              <a:t>.</a:t>
            </a:r>
            <a:endParaRPr b="0" dirty="0" sz="1600" lang="en-US" smtClean="0"/>
          </a:p>
          <a:p>
            <a:pPr>
              <a:buNone/>
            </a:pPr>
            <a:r>
              <a:rPr b="1" dirty="0" sz="1600" lang="en-US" smtClean="0"/>
              <a:t>Model Evaluation:</a:t>
            </a:r>
            <a:endParaRPr dirty="0" sz="1600" lang="en-US" smtClean="0"/>
          </a:p>
          <a:p>
            <a:pPr lvl="1"/>
            <a:r>
              <a:rPr b="0" dirty="0" sz="1600" lang="en-US" smtClean="0"/>
              <a:t>Evaluate model performance on the testing set using appropriate metrics. Common evaluation metrics for air quality prediction include mean absolute error (MAE), root mean square error (RMSE), and R-squared</a:t>
            </a:r>
          </a:p>
          <a:p>
            <a:pPr>
              <a:buFont typeface="Wingdings" pitchFamily="2" charset="2"/>
              <a:buChar char="v"/>
            </a:pPr>
            <a:endParaRPr dirty="0" sz="1600" lang="en-US">
              <a:solidFill>
                <a:schemeClr val="accent5">
                  <a:lumMod val="10000"/>
                </a:schemeClr>
              </a:solidFill>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cstate="print"/>
          <a:srcRect/>
          <a:stretch>
            <a:fillRect/>
          </a:stretch>
        </a:blipFill>
        <a:effectLst/>
      </p:bgPr>
    </p:bg>
    <p:spTree>
      <p:nvGrpSpPr>
        <p:cNvPr id="38" name=""/>
        <p:cNvGrpSpPr/>
        <p:nvPr/>
      </p:nvGrpSpPr>
      <p:grpSpPr>
        <a:xfrm>
          <a:off x="0" y="0"/>
          <a:ext cx="0" cy="0"/>
          <a:chOff x="0" y="0"/>
          <a:chExt cx="0" cy="0"/>
        </a:xfrm>
      </p:grpSpPr>
      <p:sp>
        <p:nvSpPr>
          <p:cNvPr id="1048602" name="Rectangle 2"/>
          <p:cNvSpPr>
            <a:spLocks noGrp="1" noChangeArrowheads="1"/>
          </p:cNvSpPr>
          <p:nvPr>
            <p:ph type="title"/>
          </p:nvPr>
        </p:nvSpPr>
        <p:spPr>
          <a:xfrm flipH="1">
            <a:off x="2214546" y="214290"/>
            <a:ext cx="6572296" cy="454005"/>
          </a:xfrm>
        </p:spPr>
        <p:txBody>
          <a:bodyPr/>
          <a:p>
            <a:pPr algn="l" eaLnBrk="1" hangingPunct="1"/>
            <a:r>
              <a:rPr b="1" dirty="0" lang="en-US" err="1" smtClean="0">
                <a:solidFill>
                  <a:srgbClr val="000000"/>
                </a:solidFill>
              </a:rPr>
              <a:t>Metrices</a:t>
            </a:r>
            <a:r>
              <a:rPr b="1" dirty="0" lang="en-US" smtClean="0">
                <a:solidFill>
                  <a:srgbClr val="000000"/>
                </a:solidFill>
              </a:rPr>
              <a:t> for accuracy check</a:t>
            </a:r>
            <a:endParaRPr b="1" dirty="0" lang="en-US">
              <a:solidFill>
                <a:srgbClr val="000000"/>
              </a:solidFill>
            </a:endParaRPr>
          </a:p>
        </p:txBody>
      </p:sp>
      <p:sp>
        <p:nvSpPr>
          <p:cNvPr id="1048603" name="Rectangle 3"/>
          <p:cNvSpPr>
            <a:spLocks noGrp="1" noChangeArrowheads="1"/>
          </p:cNvSpPr>
          <p:nvPr>
            <p:ph type="body" idx="1"/>
          </p:nvPr>
        </p:nvSpPr>
        <p:spPr>
          <a:xfrm>
            <a:off x="1857356" y="857232"/>
            <a:ext cx="6911975" cy="6310334"/>
          </a:xfrm>
        </p:spPr>
        <p:txBody>
          <a:bodyPr/>
          <a:p>
            <a:pPr>
              <a:buFont typeface="Wingdings" pitchFamily="2" charset="2"/>
              <a:buChar char="v"/>
            </a:pPr>
            <a:r>
              <a:rPr dirty="0" sz="1600" lang="en-US" smtClean="0"/>
              <a:t>When checking the accuracy of a predictive model, various metrics can be used to assess its performance. The choice of the most appropriate metric depends on the type of problem you are solving (classification, regression, clustering, etc.) and the specific goals of your analysis</a:t>
            </a:r>
            <a:r>
              <a:rPr dirty="0" sz="1600" lang="en-US" smtClean="0"/>
              <a:t>.</a:t>
            </a:r>
          </a:p>
          <a:p>
            <a:pPr>
              <a:buFont typeface="Wingdings" pitchFamily="2" charset="2"/>
              <a:buChar char="v"/>
            </a:pPr>
            <a:endParaRPr dirty="0" sz="1600" lang="en-US" smtClean="0">
              <a:solidFill>
                <a:schemeClr val="accent5">
                  <a:lumMod val="10000"/>
                </a:schemeClr>
              </a:solidFill>
            </a:endParaRPr>
          </a:p>
          <a:p>
            <a:r>
              <a:rPr b="1" dirty="0" sz="1600" lang="en-US" smtClean="0">
                <a:solidFill>
                  <a:schemeClr val="bg2">
                    <a:lumMod val="60000"/>
                    <a:lumOff val="40000"/>
                  </a:schemeClr>
                </a:solidFill>
              </a:rPr>
              <a:t>Mean Absolute Error (MAE</a:t>
            </a:r>
            <a:r>
              <a:rPr b="1" dirty="0" sz="1600" lang="en-US" smtClean="0"/>
              <a:t>):</a:t>
            </a:r>
            <a:r>
              <a:rPr dirty="0" sz="1600" lang="en-US" smtClean="0"/>
              <a:t> It calculates the average absolute difference between the predicted and actual values. MAE is easy to interpret and less sensitive to outliers.</a:t>
            </a:r>
          </a:p>
          <a:p>
            <a:r>
              <a:rPr b="1" dirty="0" sz="1600" lang="en-US" smtClean="0">
                <a:solidFill>
                  <a:schemeClr val="bg2">
                    <a:lumMod val="60000"/>
                    <a:lumOff val="40000"/>
                  </a:schemeClr>
                </a:solidFill>
              </a:rPr>
              <a:t>Mean Squared Error (MSE</a:t>
            </a:r>
            <a:r>
              <a:rPr b="1" dirty="0" sz="1600" lang="en-US" smtClean="0"/>
              <a:t>):</a:t>
            </a:r>
            <a:r>
              <a:rPr dirty="0" sz="1600" lang="en-US" smtClean="0"/>
              <a:t> MSE measures the average squared difference between predicted and actual values. It penalizes large errors more than MAE.</a:t>
            </a:r>
          </a:p>
          <a:p>
            <a:r>
              <a:rPr b="1" dirty="0" sz="1600" lang="en-US" smtClean="0">
                <a:solidFill>
                  <a:schemeClr val="bg2">
                    <a:lumMod val="60000"/>
                    <a:lumOff val="40000"/>
                  </a:schemeClr>
                </a:solidFill>
              </a:rPr>
              <a:t>Root Mean Squared Error (RMSE):</a:t>
            </a:r>
            <a:r>
              <a:rPr dirty="0" sz="1600" lang="en-US" smtClean="0">
                <a:solidFill>
                  <a:schemeClr val="bg2">
                    <a:lumMod val="60000"/>
                    <a:lumOff val="40000"/>
                  </a:schemeClr>
                </a:solidFill>
              </a:rPr>
              <a:t> </a:t>
            </a:r>
            <a:r>
              <a:rPr dirty="0" sz="1600" lang="en-US" smtClean="0"/>
              <a:t>RMSE is the square root of the MSE and is in the same units as the target variable, which makes it more interpretable.</a:t>
            </a:r>
          </a:p>
          <a:p>
            <a:r>
              <a:rPr b="1" dirty="0" sz="1600" lang="en-US" smtClean="0">
                <a:solidFill>
                  <a:schemeClr val="bg2">
                    <a:lumMod val="60000"/>
                    <a:lumOff val="40000"/>
                  </a:schemeClr>
                </a:solidFill>
              </a:rPr>
              <a:t>R-squared (R²):</a:t>
            </a:r>
            <a:r>
              <a:rPr dirty="0" sz="1600" lang="en-US" smtClean="0">
                <a:solidFill>
                  <a:schemeClr val="bg2">
                    <a:lumMod val="60000"/>
                    <a:lumOff val="40000"/>
                  </a:schemeClr>
                </a:solidFill>
              </a:rPr>
              <a:t> </a:t>
            </a:r>
            <a:r>
              <a:rPr dirty="0" sz="1600" lang="en-US" smtClean="0"/>
              <a:t>R-squared measures the proportion of the variance in the target variable explained by the model. A higher R² indicates a better fit.</a:t>
            </a:r>
          </a:p>
          <a:p>
            <a:pPr>
              <a:buFont typeface="Wingdings" pitchFamily="2" charset="2"/>
              <a:buChar char="v"/>
            </a:pPr>
            <a:endParaRPr dirty="0" sz="1600" lang="en-US">
              <a:solidFill>
                <a:schemeClr val="accent5">
                  <a:lumMod val="10000"/>
                </a:schemeClr>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Rectangle 2"/>
          <p:cNvSpPr>
            <a:spLocks noGrp="1" noChangeArrowheads="1"/>
          </p:cNvSpPr>
          <p:nvPr>
            <p:ph type="ctrTitle"/>
          </p:nvPr>
        </p:nvSpPr>
        <p:spPr>
          <a:xfrm>
            <a:off x="428596" y="2143116"/>
            <a:ext cx="7704856" cy="2214578"/>
          </a:xfrm>
          <a:noFill/>
        </p:spPr>
        <p:txBody>
          <a:bodyPr/>
          <a:p>
            <a:pPr eaLnBrk="1" hangingPunct="1"/>
            <a:r>
              <a:rPr dirty="0" sz="4800" lang="en-US" smtClean="0"/>
              <a:t>              </a:t>
            </a:r>
            <a:r>
              <a:rPr dirty="0" sz="4800" lang="en-US" smtClean="0">
                <a:solidFill>
                  <a:schemeClr val="accent5">
                    <a:lumMod val="10000"/>
                  </a:schemeClr>
                </a:solidFill>
              </a:rPr>
              <a:t>Thank you</a:t>
            </a:r>
            <a:endParaRPr dirty="0" sz="4800" lang="uk-UA">
              <a:solidFill>
                <a:schemeClr val="accent5">
                  <a:lumMod val="10000"/>
                </a:schemeClr>
              </a:solidFill>
            </a:endParaRPr>
          </a:p>
        </p:txBody>
      </p:sp>
      <p:sp>
        <p:nvSpPr>
          <p:cNvPr id="1048605" name="Subtitle 2"/>
          <p:cNvSpPr>
            <a:spLocks noGrp="1"/>
          </p:cNvSpPr>
          <p:nvPr>
            <p:ph type="subTitle" idx="1"/>
          </p:nvPr>
        </p:nvSpPr>
        <p:spPr>
          <a:xfrm>
            <a:off x="5076056" y="5805264"/>
            <a:ext cx="3888432" cy="576064"/>
          </a:xfrm>
        </p:spPr>
        <p:txBody>
          <a:bodyPr/>
          <a:p>
            <a:endParaRPr dirty="0" lang="en-IN"/>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4" name="Rectangle 3"/>
          <p:cNvSpPr>
            <a:spLocks noGrp="1" noChangeArrowheads="1"/>
          </p:cNvSpPr>
          <p:nvPr>
            <p:ph type="body" idx="1"/>
          </p:nvPr>
        </p:nvSpPr>
        <p:spPr>
          <a:xfrm>
            <a:off x="1071538" y="1643050"/>
            <a:ext cx="6769100" cy="4321175"/>
          </a:xfrm>
        </p:spPr>
        <p:txBody>
          <a:bodyPr/>
          <a:p>
            <a:pPr eaLnBrk="1" hangingPunct="1">
              <a:lnSpc>
                <a:spcPct val="80000"/>
              </a:lnSpc>
            </a:pPr>
            <a:endParaRPr b="0" dirty="0" sz="1600" i="0" lang="en-US">
              <a:solidFill>
                <a:schemeClr val="accent4">
                  <a:lumMod val="50000"/>
                </a:schemeClr>
              </a:solidFill>
              <a:effectLst/>
              <a:latin typeface="Söhne"/>
            </a:endParaRPr>
          </a:p>
          <a:p>
            <a:pPr eaLnBrk="1" hangingPunct="1">
              <a:lnSpc>
                <a:spcPct val="80000"/>
              </a:lnSpc>
            </a:pPr>
            <a:endParaRPr dirty="0" sz="1600" lang="en-US">
              <a:solidFill>
                <a:schemeClr val="accent4">
                  <a:lumMod val="50000"/>
                </a:schemeClr>
              </a:solidFill>
              <a:latin typeface="Söhne"/>
            </a:endParaRPr>
          </a:p>
          <a:p>
            <a:pPr eaLnBrk="1" hangingPunct="1">
              <a:lnSpc>
                <a:spcPct val="80000"/>
              </a:lnSpc>
            </a:pPr>
            <a:r>
              <a:rPr b="0" dirty="0" sz="1600" i="0" lang="en-US">
                <a:solidFill>
                  <a:schemeClr val="accent4">
                    <a:lumMod val="50000"/>
                  </a:schemeClr>
                </a:solidFill>
                <a:effectLst/>
                <a:latin typeface="Söhne"/>
              </a:rPr>
              <a:t>Predicting air quality in a specific region like Tamil Nadu in 2014 involves using historical data and various environmental factors to estimate air quality parameters such as pollutant concentrations, air quality index, or particulate matter levels for that particular year. Here's a short explanation of air quality prediction in Tamil Nadu in 2014:</a:t>
            </a:r>
          </a:p>
          <a:p>
            <a:pPr eaLnBrk="1" hangingPunct="1">
              <a:lnSpc>
                <a:spcPct val="80000"/>
              </a:lnSpc>
            </a:pPr>
            <a:endParaRPr dirty="0" sz="1600" lang="en-US">
              <a:solidFill>
                <a:schemeClr val="accent4">
                  <a:lumMod val="50000"/>
                </a:schemeClr>
              </a:solidFill>
              <a:latin typeface="Söhne"/>
            </a:endParaRPr>
          </a:p>
          <a:p>
            <a:pPr eaLnBrk="1" hangingPunct="1">
              <a:lnSpc>
                <a:spcPct val="80000"/>
              </a:lnSpc>
            </a:pPr>
            <a:r>
              <a:rPr b="1" dirty="0" sz="1600" i="0" lang="en-US">
                <a:solidFill>
                  <a:schemeClr val="bg2"/>
                </a:solidFill>
                <a:effectLst/>
                <a:latin typeface="Söhne"/>
              </a:rPr>
              <a:t>Data Collection</a:t>
            </a:r>
            <a:r>
              <a:rPr b="0" dirty="0" sz="1600" i="0" lang="en-US">
                <a:solidFill>
                  <a:schemeClr val="accent5">
                    <a:lumMod val="10000"/>
                  </a:schemeClr>
                </a:solidFill>
                <a:effectLst/>
                <a:latin typeface="Söhne"/>
              </a:rPr>
              <a:t>: Historical air quality data for Tamil Nadu in 2014, including information on pollutants like PM2.5, PM10, NO2, SO2, CO, and O3, as well as meteorological data (temperature, humidity, wind speed, etc.) are collected from monitoring stations across the state</a:t>
            </a:r>
            <a:r>
              <a:rPr b="0" dirty="0" sz="1600" i="0" lang="en-US">
                <a:solidFill>
                  <a:srgbClr val="D1D5DB"/>
                </a:solidFill>
                <a:effectLst/>
                <a:latin typeface="Söhne"/>
              </a:rPr>
              <a:t>.</a:t>
            </a:r>
          </a:p>
          <a:p>
            <a:pPr eaLnBrk="1" hangingPunct="1">
              <a:lnSpc>
                <a:spcPct val="80000"/>
              </a:lnSpc>
            </a:pPr>
            <a:endParaRPr dirty="0" sz="1600" lang="en-US">
              <a:solidFill>
                <a:srgbClr val="D1D5DB"/>
              </a:solidFill>
              <a:latin typeface="Söhne"/>
            </a:endParaRPr>
          </a:p>
          <a:p>
            <a:pPr eaLnBrk="1" hangingPunct="1">
              <a:lnSpc>
                <a:spcPct val="80000"/>
              </a:lnSpc>
            </a:pPr>
            <a:r>
              <a:rPr b="1" dirty="0" sz="1600" i="0" lang="en-US">
                <a:solidFill>
                  <a:schemeClr val="accent1">
                    <a:lumMod val="50000"/>
                  </a:schemeClr>
                </a:solidFill>
                <a:effectLst/>
                <a:latin typeface="Söhne"/>
              </a:rPr>
              <a:t>Data Preprocessing</a:t>
            </a:r>
            <a:r>
              <a:rPr b="0" dirty="0" sz="1600" i="0" lang="en-US">
                <a:solidFill>
                  <a:srgbClr val="D1D5DB"/>
                </a:solidFill>
                <a:effectLst/>
                <a:latin typeface="Söhne"/>
              </a:rPr>
              <a:t>: </a:t>
            </a:r>
            <a:r>
              <a:rPr b="0" dirty="0" sz="1600" i="0" lang="en-US">
                <a:solidFill>
                  <a:schemeClr val="accent5">
                    <a:lumMod val="10000"/>
                  </a:schemeClr>
                </a:solidFill>
                <a:effectLst/>
                <a:latin typeface="Söhne"/>
              </a:rPr>
              <a:t>The collected data is cleaned and processed to handle missing values, outliers, and inconsistencies. Data from different monitoring stations may be integrated and normalized for consistency.</a:t>
            </a:r>
            <a:endParaRPr dirty="0" sz="2000" lang="uk-UA">
              <a:solidFill>
                <a:schemeClr val="accent5">
                  <a:lumMod val="10000"/>
                </a:schemeClr>
              </a:solidFill>
            </a:endParaRPr>
          </a:p>
        </p:txBody>
      </p:sp>
      <p:sp>
        <p:nvSpPr>
          <p:cNvPr id="1048585" name="Title 2"/>
          <p:cNvSpPr>
            <a:spLocks noGrp="1"/>
          </p:cNvSpPr>
          <p:nvPr>
            <p:ph type="title"/>
          </p:nvPr>
        </p:nvSpPr>
        <p:spPr>
          <a:xfrm>
            <a:off x="705933" y="1120775"/>
            <a:ext cx="7202487" cy="508000"/>
          </a:xfrm>
        </p:spPr>
        <p:txBody>
          <a:bodyPr/>
          <a:p>
            <a:pPr algn="ctr"/>
            <a:r>
              <a:rPr dirty="0" lang="en-IN"/>
              <a:t>Short Explanation</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Rectangle 3"/>
          <p:cNvSpPr>
            <a:spLocks noGrp="1" noChangeArrowheads="1"/>
          </p:cNvSpPr>
          <p:nvPr>
            <p:ph type="body" idx="1"/>
          </p:nvPr>
        </p:nvSpPr>
        <p:spPr>
          <a:xfrm>
            <a:off x="1187450" y="908720"/>
            <a:ext cx="6769100" cy="5040560"/>
          </a:xfrm>
        </p:spPr>
        <p:txBody>
          <a:bodyPr/>
          <a:p>
            <a:pPr algn="l">
              <a:buFont typeface="Wingdings" panose="05000000000000000000" pitchFamily="2" charset="2"/>
              <a:buChar char="v"/>
            </a:pPr>
            <a:r>
              <a:rPr b="1" dirty="0" sz="1600" i="0" lang="en-US">
                <a:solidFill>
                  <a:schemeClr val="accent1">
                    <a:lumMod val="50000"/>
                  </a:schemeClr>
                </a:solidFill>
                <a:effectLst/>
                <a:latin typeface="Söhne"/>
              </a:rPr>
              <a:t>Feature Selection</a:t>
            </a:r>
            <a:r>
              <a:rPr b="0" dirty="0" sz="1600" i="0" lang="en-US">
                <a:solidFill>
                  <a:schemeClr val="accent5">
                    <a:lumMod val="10000"/>
                  </a:schemeClr>
                </a:solidFill>
                <a:effectLst/>
                <a:latin typeface="Söhne"/>
              </a:rPr>
              <a:t>: Relevant features, such as pollutant concentrations, meteorological variables, and geographical location, are chosen for building the prediction model.</a:t>
            </a:r>
          </a:p>
          <a:p>
            <a:pPr algn="l" indent="0" marL="0">
              <a:buNone/>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Model Selection</a:t>
            </a:r>
            <a:r>
              <a:rPr b="0" dirty="0" sz="1600" i="0" lang="en-US">
                <a:solidFill>
                  <a:schemeClr val="accent5">
                    <a:lumMod val="10000"/>
                  </a:schemeClr>
                </a:solidFill>
                <a:effectLst/>
                <a:latin typeface="Söhne"/>
              </a:rPr>
              <a:t>: Machine learning models like regression models (e.g., Linear Regression, Random Forest), time series models, or neural networks are considered for predicting air quality parameters based on historical data.</a:t>
            </a:r>
          </a:p>
          <a:p>
            <a:pPr algn="l" indent="0" marL="0">
              <a:buNone/>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Model Training</a:t>
            </a:r>
            <a:r>
              <a:rPr b="0" dirty="0" sz="1600" i="0" lang="en-US">
                <a:solidFill>
                  <a:schemeClr val="accent5">
                    <a:lumMod val="10000"/>
                  </a:schemeClr>
                </a:solidFill>
                <a:effectLst/>
                <a:latin typeface="Söhne"/>
              </a:rPr>
              <a:t>: The selected model is trained using the preprocessed historical data. The model learns the relationships between various features and air quality parameters to make predictions.</a:t>
            </a:r>
          </a:p>
          <a:p>
            <a:pPr algn="l">
              <a:buFont typeface="Wingdings" panose="05000000000000000000" pitchFamily="2" charset="2"/>
              <a:buChar char="v"/>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Model Evaluation</a:t>
            </a:r>
            <a:r>
              <a:rPr b="0" dirty="0" sz="1600" i="0" lang="en-US">
                <a:solidFill>
                  <a:schemeClr val="accent5">
                    <a:lumMod val="10000"/>
                  </a:schemeClr>
                </a:solidFill>
                <a:effectLst/>
                <a:latin typeface="Söhne"/>
              </a:rPr>
              <a:t>: The model's performance is assessed using evaluation metrics such as Mean Absolute Error (MAE), Mean Squared Error (MSE), or the coefficient of determination (R-squared). This helps determine how accurately the model predicts air quality for 2014.</a:t>
            </a:r>
          </a:p>
        </p:txBody>
      </p:sp>
      <p:sp>
        <p:nvSpPr>
          <p:cNvPr id="1048587" name="Title 2"/>
          <p:cNvSpPr>
            <a:spLocks noGrp="1"/>
          </p:cNvSpPr>
          <p:nvPr>
            <p:ph type="title"/>
          </p:nvPr>
        </p:nvSpPr>
        <p:spPr>
          <a:xfrm flipH="1">
            <a:off x="107504" y="1120775"/>
            <a:ext cx="598429" cy="147985"/>
          </a:xfrm>
        </p:spPr>
        <p:txBody>
          <a:bodyPr/>
          <a:p>
            <a:pPr algn="ctr"/>
            <a:endParaRPr dirty="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8" name="Rectangle 3"/>
          <p:cNvSpPr>
            <a:spLocks noGrp="1" noChangeArrowheads="1"/>
          </p:cNvSpPr>
          <p:nvPr>
            <p:ph type="body" idx="1"/>
          </p:nvPr>
        </p:nvSpPr>
        <p:spPr>
          <a:xfrm>
            <a:off x="1259632" y="1484784"/>
            <a:ext cx="6769100" cy="5905351"/>
          </a:xfrm>
        </p:spPr>
        <p:txBody>
          <a:bodyPr/>
          <a:p>
            <a:pPr algn="l">
              <a:buFont typeface="Wingdings" panose="05000000000000000000" pitchFamily="2" charset="2"/>
              <a:buChar char="v"/>
            </a:pPr>
            <a:r>
              <a:rPr b="1" dirty="0" sz="1600" i="0" lang="en-US">
                <a:solidFill>
                  <a:schemeClr val="accent1">
                    <a:lumMod val="50000"/>
                  </a:schemeClr>
                </a:solidFill>
                <a:effectLst/>
                <a:latin typeface="Söhne"/>
              </a:rPr>
              <a:t>Prediction</a:t>
            </a:r>
            <a:r>
              <a:rPr b="0" dirty="0" sz="1600" i="0" lang="en-US">
                <a:solidFill>
                  <a:schemeClr val="accent1">
                    <a:lumMod val="50000"/>
                  </a:schemeClr>
                </a:solidFill>
                <a:effectLst/>
                <a:latin typeface="Söhne"/>
              </a:rPr>
              <a:t>:</a:t>
            </a:r>
            <a:r>
              <a:rPr b="0" dirty="0" sz="1600" i="0" lang="en-US">
                <a:solidFill>
                  <a:schemeClr val="accent5">
                    <a:lumMod val="10000"/>
                  </a:schemeClr>
                </a:solidFill>
                <a:effectLst/>
                <a:latin typeface="Söhne"/>
              </a:rPr>
              <a:t> Once the model is trained and evaluated, it is used to make predictions for air quality parameters in Tamil Nadu for the year 2014. These predictions are made for different locations and time intervals.</a:t>
            </a:r>
          </a:p>
          <a:p>
            <a:pPr algn="l">
              <a:buFont typeface="+mj-lt"/>
              <a:buAutoNum type="arabicPeriod"/>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Visualization and Interpretation</a:t>
            </a:r>
            <a:r>
              <a:rPr b="0" dirty="0" sz="1600" i="0" lang="en-US">
                <a:solidFill>
                  <a:schemeClr val="accent5">
                    <a:lumMod val="10000"/>
                  </a:schemeClr>
                </a:solidFill>
                <a:effectLst/>
                <a:latin typeface="Söhne"/>
              </a:rPr>
              <a:t>: The predicted air quality data can be visualized through graphs, maps, and charts to provide a clear understanding of the air quality trends in Tamil Nadu for 2014. This information can be used to identify pollution hotspots and trends over time.</a:t>
            </a:r>
          </a:p>
          <a:p>
            <a:pPr algn="l">
              <a:buFont typeface="+mj-lt"/>
              <a:buAutoNum type="arabicPeriod"/>
            </a:pPr>
            <a:endParaRPr b="0" dirty="0" sz="1600" i="0" lang="en-US">
              <a:solidFill>
                <a:schemeClr val="accent5">
                  <a:lumMod val="10000"/>
                </a:schemeClr>
              </a:solidFill>
              <a:effectLst/>
              <a:latin typeface="Söhne"/>
            </a:endParaRPr>
          </a:p>
          <a:p>
            <a:pPr eaLnBrk="1" hangingPunct="1">
              <a:lnSpc>
                <a:spcPct val="80000"/>
              </a:lnSpc>
              <a:buFont typeface="Wingdings" panose="05000000000000000000" pitchFamily="2" charset="2"/>
              <a:buChar char="v"/>
            </a:pPr>
            <a:r>
              <a:rPr b="1" dirty="0" sz="1600" i="0" lang="en-US">
                <a:solidFill>
                  <a:schemeClr val="accent1">
                    <a:lumMod val="50000"/>
                  </a:schemeClr>
                </a:solidFill>
                <a:effectLst/>
                <a:latin typeface="Söhne"/>
              </a:rPr>
              <a:t>Policy Implications</a:t>
            </a:r>
            <a:r>
              <a:rPr b="0" dirty="0" sz="1600" i="0" lang="en-US">
                <a:solidFill>
                  <a:schemeClr val="accent5">
                    <a:lumMod val="10000"/>
                  </a:schemeClr>
                </a:solidFill>
                <a:effectLst/>
                <a:latin typeface="Söhne"/>
              </a:rPr>
              <a:t>: The predictions and analysis may have implications for environmental policies, public health, and urban planning. Decision-makers can use this information to formulate strategies for improving air quality and reducing the impact of air pollution on the region's residents.</a:t>
            </a:r>
            <a:endParaRPr dirty="0" sz="1600" lang="uk-UA">
              <a:solidFill>
                <a:schemeClr val="accent5">
                  <a:lumMod val="10000"/>
                </a:schemeClr>
              </a:solidFill>
            </a:endParaRPr>
          </a:p>
        </p:txBody>
      </p:sp>
      <p:sp>
        <p:nvSpPr>
          <p:cNvPr id="1048589" name="Title 2"/>
          <p:cNvSpPr>
            <a:spLocks noGrp="1"/>
          </p:cNvSpPr>
          <p:nvPr>
            <p:ph type="title"/>
          </p:nvPr>
        </p:nvSpPr>
        <p:spPr>
          <a:xfrm flipH="1">
            <a:off x="251520" y="1120775"/>
            <a:ext cx="454413" cy="147985"/>
          </a:xfrm>
        </p:spPr>
        <p:txBody>
          <a:bodyPr/>
          <a:p>
            <a:pPr algn="ctr"/>
            <a:endParaRPr dirty="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0" name="Rectangle 3"/>
          <p:cNvSpPr>
            <a:spLocks noGrp="1" noChangeArrowheads="1"/>
          </p:cNvSpPr>
          <p:nvPr>
            <p:ph type="body" idx="1"/>
          </p:nvPr>
        </p:nvSpPr>
        <p:spPr>
          <a:xfrm>
            <a:off x="1115616" y="1340768"/>
            <a:ext cx="6769100" cy="5905351"/>
          </a:xfrm>
        </p:spPr>
        <p:txBody>
          <a:bodyPr/>
          <a:p>
            <a:pPr algn="l">
              <a:buFont typeface="Wingdings" panose="05000000000000000000" pitchFamily="2" charset="2"/>
              <a:buChar char="v"/>
            </a:pPr>
            <a:r>
              <a:rPr b="1" dirty="0" sz="1600" i="0" lang="en-US">
                <a:solidFill>
                  <a:srgbClr val="C00000"/>
                </a:solidFill>
                <a:effectLst/>
                <a:latin typeface="Söhne"/>
              </a:rPr>
              <a:t> "</a:t>
            </a:r>
            <a:r>
              <a:rPr b="1" dirty="0" sz="1600" i="0" lang="en-US" strike="noStrike" u="none">
                <a:solidFill>
                  <a:srgbClr val="C00000"/>
                </a:solidFill>
                <a:effectLst/>
                <a:latin typeface="Söhne"/>
                <a:hlinkClick r:id="rId1"/>
              </a:rPr>
              <a:t>https://tn.data.gov.in</a:t>
            </a:r>
            <a:r>
              <a:rPr b="1" dirty="0" sz="1600" i="0" lang="en-US">
                <a:solidFill>
                  <a:srgbClr val="C00000"/>
                </a:solidFill>
                <a:effectLst/>
                <a:latin typeface="Söhne"/>
              </a:rPr>
              <a:t>" </a:t>
            </a:r>
            <a:r>
              <a:rPr b="0" dirty="0" sz="1600" i="0" lang="en-US">
                <a:solidFill>
                  <a:schemeClr val="accent5">
                    <a:lumMod val="10000"/>
                  </a:schemeClr>
                </a:solidFill>
                <a:effectLst/>
                <a:latin typeface="Söhne"/>
              </a:rPr>
              <a:t>is the Tamil Nadu Open Government Data Portal. It serves the following purposes:</a:t>
            </a:r>
          </a:p>
          <a:p>
            <a:pPr algn="l">
              <a:buFont typeface="Wingdings" panose="05000000000000000000" pitchFamily="2" charset="2"/>
              <a:buChar char="v"/>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Open Data Access</a:t>
            </a:r>
            <a:r>
              <a:rPr b="0" dirty="0" sz="1600" i="0" lang="en-US">
                <a:solidFill>
                  <a:schemeClr val="accent5">
                    <a:lumMod val="10000"/>
                  </a:schemeClr>
                </a:solidFill>
                <a:effectLst/>
                <a:latin typeface="Söhne"/>
              </a:rPr>
              <a:t>: The portal provides open access to a wide range of datasets and information related to the state of Tamil Nadu in India. These datasets cover various domains and topics, making government data available to the public.</a:t>
            </a:r>
          </a:p>
          <a:p>
            <a:pPr algn="l">
              <a:buFont typeface="Wingdings" panose="05000000000000000000" pitchFamily="2" charset="2"/>
              <a:buChar char="v"/>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Transparency</a:t>
            </a:r>
            <a:r>
              <a:rPr b="0" dirty="0" sz="1600" i="0" lang="en-US">
                <a:solidFill>
                  <a:schemeClr val="accent5">
                    <a:lumMod val="10000"/>
                  </a:schemeClr>
                </a:solidFill>
                <a:effectLst/>
                <a:latin typeface="Söhne"/>
              </a:rPr>
              <a:t>: One of the primary purposes of open data portals like this is to promote transparency in government operations. By making government data freely accessible, citizens can better understand government activities and decisions.</a:t>
            </a:r>
          </a:p>
          <a:p>
            <a:pPr algn="l">
              <a:buFont typeface="Wingdings" panose="05000000000000000000" pitchFamily="2" charset="2"/>
              <a:buChar char="v"/>
            </a:pPr>
            <a:endParaRPr b="0" dirty="0" sz="1600" i="0" lang="en-US">
              <a:solidFill>
                <a:schemeClr val="accent5">
                  <a:lumMod val="10000"/>
                </a:schemeClr>
              </a:solidFill>
              <a:effectLst/>
              <a:latin typeface="Söhne"/>
            </a:endParaRPr>
          </a:p>
          <a:p>
            <a:pPr algn="l">
              <a:buFont typeface="Wingdings" panose="05000000000000000000" pitchFamily="2" charset="2"/>
              <a:buChar char="v"/>
            </a:pPr>
            <a:r>
              <a:rPr b="1" dirty="0" sz="1600" i="0" lang="en-US">
                <a:solidFill>
                  <a:schemeClr val="accent1">
                    <a:lumMod val="50000"/>
                  </a:schemeClr>
                </a:solidFill>
                <a:effectLst/>
                <a:latin typeface="Söhne"/>
              </a:rPr>
              <a:t>Research and Analysis</a:t>
            </a:r>
            <a:r>
              <a:rPr b="0" dirty="0" sz="1600" i="0" lang="en-US">
                <a:solidFill>
                  <a:schemeClr val="accent5">
                    <a:lumMod val="10000"/>
                  </a:schemeClr>
                </a:solidFill>
                <a:effectLst/>
                <a:latin typeface="Söhne"/>
              </a:rPr>
              <a:t>: Researchers, academics, and data analysts can use the data provided on the portal for research and analysis. These datasets can be valuable for conducting studies and gaining insights into various aspects of Tamil Nadu.</a:t>
            </a:r>
          </a:p>
        </p:txBody>
      </p:sp>
      <p:sp>
        <p:nvSpPr>
          <p:cNvPr id="1048591" name="Title 2"/>
          <p:cNvSpPr>
            <a:spLocks noGrp="1"/>
          </p:cNvSpPr>
          <p:nvPr>
            <p:ph type="title"/>
          </p:nvPr>
        </p:nvSpPr>
        <p:spPr>
          <a:xfrm rot="10800000" flipH="1" flipV="1">
            <a:off x="1403648" y="548680"/>
            <a:ext cx="5760641" cy="356071"/>
          </a:xfrm>
        </p:spPr>
        <p:txBody>
          <a:bodyPr/>
          <a:p>
            <a:pPr algn="ctr"/>
            <a:r>
              <a:rPr dirty="0" lang="en-IN"/>
              <a:t>Dataset and its details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cstate="print"/>
          <a:srcRect/>
          <a:stretch>
            <a:fillRect/>
          </a:stretch>
        </a:blipFill>
        <a:effectLst/>
      </p:bgPr>
    </p:bg>
    <p:spTree>
      <p:nvGrpSpPr>
        <p:cNvPr id="33" name=""/>
        <p:cNvGrpSpPr/>
        <p:nvPr/>
      </p:nvGrpSpPr>
      <p:grpSpPr>
        <a:xfrm>
          <a:off x="0" y="0"/>
          <a:ext cx="0" cy="0"/>
          <a:chOff x="0" y="0"/>
          <a:chExt cx="0" cy="0"/>
        </a:xfrm>
      </p:grpSpPr>
      <p:sp>
        <p:nvSpPr>
          <p:cNvPr id="1048592" name="Rectangle 2"/>
          <p:cNvSpPr>
            <a:spLocks noGrp="1" noChangeArrowheads="1"/>
          </p:cNvSpPr>
          <p:nvPr>
            <p:ph type="title"/>
          </p:nvPr>
        </p:nvSpPr>
        <p:spPr>
          <a:xfrm>
            <a:off x="1908175" y="117475"/>
            <a:ext cx="6911975" cy="719138"/>
          </a:xfrm>
        </p:spPr>
        <p:txBody>
          <a:bodyPr/>
          <a:p>
            <a:pPr algn="l" eaLnBrk="1" hangingPunct="1"/>
            <a:r>
              <a:rPr b="1" dirty="0" lang="en-US" smtClean="0">
                <a:solidFill>
                  <a:srgbClr val="000000"/>
                </a:solidFill>
              </a:rPr>
              <a:t>       Columns of dataset </a:t>
            </a:r>
            <a:endParaRPr b="1" dirty="0" lang="en-US">
              <a:solidFill>
                <a:srgbClr val="000000"/>
              </a:solidFill>
            </a:endParaRPr>
          </a:p>
        </p:txBody>
      </p:sp>
      <p:sp>
        <p:nvSpPr>
          <p:cNvPr id="1048593" name="Rectangle 3"/>
          <p:cNvSpPr>
            <a:spLocks noGrp="1" noChangeArrowheads="1"/>
          </p:cNvSpPr>
          <p:nvPr>
            <p:ph type="body" idx="1"/>
          </p:nvPr>
        </p:nvSpPr>
        <p:spPr>
          <a:xfrm>
            <a:off x="1908175" y="981075"/>
            <a:ext cx="6911975" cy="5686425"/>
          </a:xfrm>
        </p:spPr>
        <p:txBody>
          <a:bodyPr/>
          <a:p>
            <a:pPr>
              <a:buFont typeface="Wingdings" pitchFamily="2" charset="2"/>
              <a:buChar char="v"/>
            </a:pPr>
            <a:r>
              <a:rPr dirty="0" sz="2000" lang="en-US" smtClean="0"/>
              <a:t>    Air </a:t>
            </a:r>
            <a:r>
              <a:rPr dirty="0" sz="2000" lang="en-US" smtClean="0"/>
              <a:t>quality analysis typically involves the measurement and assessment of various parameters and pollutants in the air to determine its quality and potential health or environmental impacts. The specific columns or variables used in air quality analysis can vary depending on the goals of the analysis</a:t>
            </a:r>
            <a:r>
              <a:rPr dirty="0" sz="2000" lang="en-US" smtClean="0">
                <a:solidFill>
                  <a:srgbClr val="000000"/>
                </a:solidFill>
              </a:rPr>
              <a:t> </a:t>
            </a:r>
          </a:p>
          <a:p>
            <a:endParaRPr dirty="0" sz="2000" lang="en-US" smtClean="0">
              <a:solidFill>
                <a:srgbClr val="000000"/>
              </a:solidFill>
            </a:endParaRPr>
          </a:p>
          <a:p>
            <a:pPr>
              <a:buFont typeface="Wingdings" pitchFamily="2" charset="2"/>
              <a:buChar char="v"/>
            </a:pPr>
            <a:r>
              <a:rPr dirty="0" sz="2000" lang="en-US" smtClean="0">
                <a:solidFill>
                  <a:srgbClr val="000000"/>
                </a:solidFill>
              </a:rPr>
              <a:t>T</a:t>
            </a:r>
            <a:r>
              <a:rPr dirty="0" sz="2000" lang="en-US" smtClean="0">
                <a:solidFill>
                  <a:srgbClr val="000000"/>
                </a:solidFill>
              </a:rPr>
              <a:t>h</a:t>
            </a:r>
            <a:r>
              <a:rPr dirty="0" sz="2000" lang="en-US" smtClean="0">
                <a:solidFill>
                  <a:srgbClr val="000000"/>
                </a:solidFill>
              </a:rPr>
              <a:t>e columns used in a “Air quality prediction and analysis ”are follows </a:t>
            </a:r>
          </a:p>
          <a:p>
            <a:pPr>
              <a:buFont typeface="Wingdings" pitchFamily="2" charset="2"/>
              <a:buChar char="v"/>
            </a:pPr>
            <a:r>
              <a:rPr dirty="0" sz="2000" lang="en-US" smtClean="0">
                <a:solidFill>
                  <a:srgbClr val="000000"/>
                </a:solidFill>
              </a:rPr>
              <a:t>Town </a:t>
            </a:r>
          </a:p>
          <a:p>
            <a:pPr>
              <a:buFont typeface="Wingdings" pitchFamily="2" charset="2"/>
              <a:buChar char="v"/>
            </a:pPr>
            <a:r>
              <a:rPr dirty="0" sz="2000" lang="en-US" smtClean="0">
                <a:solidFill>
                  <a:srgbClr val="000000"/>
                </a:solidFill>
              </a:rPr>
              <a:t>Location </a:t>
            </a:r>
          </a:p>
          <a:p>
            <a:pPr>
              <a:buFont typeface="Wingdings" pitchFamily="2" charset="2"/>
              <a:buChar char="v"/>
            </a:pPr>
            <a:r>
              <a:rPr dirty="0" sz="2000" lang="en-US" smtClean="0">
                <a:solidFill>
                  <a:srgbClr val="000000"/>
                </a:solidFill>
              </a:rPr>
              <a:t>No2</a:t>
            </a:r>
            <a:endParaRPr dirty="0" sz="2000" lang="en-US">
              <a:solidFill>
                <a:srgbClr val="000000"/>
              </a:solidFill>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cstate="print"/>
          <a:srcRect/>
          <a:stretch>
            <a:fillRect/>
          </a:stretch>
        </a:blipFill>
        <a:effectLst/>
      </p:bgPr>
    </p:bg>
    <p:spTree>
      <p:nvGrpSpPr>
        <p:cNvPr id="34" name=""/>
        <p:cNvGrpSpPr/>
        <p:nvPr/>
      </p:nvGrpSpPr>
      <p:grpSpPr>
        <a:xfrm>
          <a:off x="0" y="0"/>
          <a:ext cx="0" cy="0"/>
          <a:chOff x="0" y="0"/>
          <a:chExt cx="0" cy="0"/>
        </a:xfrm>
      </p:grpSpPr>
      <p:sp>
        <p:nvSpPr>
          <p:cNvPr id="1048594" name="Rectangle 2"/>
          <p:cNvSpPr>
            <a:spLocks noGrp="1" noChangeArrowheads="1"/>
          </p:cNvSpPr>
          <p:nvPr>
            <p:ph type="title"/>
          </p:nvPr>
        </p:nvSpPr>
        <p:spPr>
          <a:xfrm>
            <a:off x="1908175" y="117475"/>
            <a:ext cx="6911975" cy="719138"/>
          </a:xfrm>
        </p:spPr>
        <p:txBody>
          <a:bodyPr/>
          <a:p>
            <a:pPr algn="l" eaLnBrk="1" hangingPunct="1"/>
            <a:r>
              <a:rPr b="1" dirty="0" lang="en-US" smtClean="0">
                <a:solidFill>
                  <a:srgbClr val="000000"/>
                </a:solidFill>
              </a:rPr>
              <a:t>    Libraries used </a:t>
            </a:r>
            <a:endParaRPr b="1" dirty="0" lang="en-US">
              <a:solidFill>
                <a:srgbClr val="000000"/>
              </a:solidFill>
            </a:endParaRPr>
          </a:p>
        </p:txBody>
      </p:sp>
      <p:sp>
        <p:nvSpPr>
          <p:cNvPr id="1048595" name="Rectangle 3"/>
          <p:cNvSpPr>
            <a:spLocks noGrp="1" noChangeArrowheads="1"/>
          </p:cNvSpPr>
          <p:nvPr>
            <p:ph type="body" idx="1"/>
          </p:nvPr>
        </p:nvSpPr>
        <p:spPr>
          <a:xfrm>
            <a:off x="1908175" y="981075"/>
            <a:ext cx="6911975" cy="5686425"/>
          </a:xfrm>
        </p:spPr>
        <p:txBody>
          <a:bodyPr/>
          <a:p>
            <a:pPr>
              <a:buFont typeface="Wingdings" pitchFamily="2" charset="2"/>
              <a:buChar char="v"/>
            </a:pPr>
            <a:r>
              <a:rPr dirty="0" sz="2000" lang="en-US" smtClean="0">
                <a:solidFill>
                  <a:srgbClr val="000000"/>
                </a:solidFill>
              </a:rPr>
              <a:t>The libraries used for this purpose include:</a:t>
            </a:r>
          </a:p>
          <a:p>
            <a:pPr>
              <a:buFont typeface="Wingdings" pitchFamily="2" charset="2"/>
              <a:buChar char="v"/>
            </a:pPr>
            <a:r>
              <a:rPr dirty="0" sz="2000" lang="en-US" smtClean="0">
                <a:solidFill>
                  <a:srgbClr val="000000"/>
                </a:solidFill>
              </a:rPr>
              <a:t>Pandas :it is used to manipulate and analyze the data </a:t>
            </a:r>
          </a:p>
          <a:p>
            <a:pPr>
              <a:buNone/>
            </a:pPr>
            <a:r>
              <a:rPr dirty="0" sz="2000" lang="en-US" smtClean="0">
                <a:solidFill>
                  <a:srgbClr val="000000"/>
                </a:solidFill>
              </a:rPr>
              <a:t> </a:t>
            </a:r>
            <a:r>
              <a:rPr dirty="0" sz="2000" lang="en-US" smtClean="0">
                <a:solidFill>
                  <a:srgbClr val="000000"/>
                </a:solidFill>
              </a:rPr>
              <a:t>                  </a:t>
            </a:r>
            <a:r>
              <a:rPr dirty="0" sz="2000" lang="en-US" smtClean="0">
                <a:solidFill>
                  <a:schemeClr val="accent2">
                    <a:lumMod val="50000"/>
                  </a:schemeClr>
                </a:solidFill>
              </a:rPr>
              <a:t>“import pandas as pd </a:t>
            </a:r>
            <a:r>
              <a:rPr dirty="0" sz="2000" lang="en-US" smtClean="0">
                <a:solidFill>
                  <a:srgbClr val="000000"/>
                </a:solidFill>
              </a:rPr>
              <a:t>“                                </a:t>
            </a:r>
          </a:p>
          <a:p>
            <a:pPr>
              <a:buFont typeface="Wingdings" pitchFamily="2" charset="2"/>
              <a:buChar char="v"/>
            </a:pPr>
            <a:r>
              <a:rPr dirty="0" sz="2000" lang="en-US" err="1" smtClean="0">
                <a:solidFill>
                  <a:srgbClr val="000000"/>
                </a:solidFill>
              </a:rPr>
              <a:t>Scikit</a:t>
            </a:r>
            <a:r>
              <a:rPr dirty="0" sz="2000" lang="en-US" smtClean="0">
                <a:solidFill>
                  <a:srgbClr val="000000"/>
                </a:solidFill>
              </a:rPr>
              <a:t>-learn is a powerful machine </a:t>
            </a:r>
            <a:r>
              <a:rPr dirty="0" sz="2000" lang="en-US" err="1" smtClean="0">
                <a:solidFill>
                  <a:srgbClr val="000000"/>
                </a:solidFill>
              </a:rPr>
              <a:t>libarary</a:t>
            </a:r>
            <a:r>
              <a:rPr dirty="0" sz="2000" lang="en-US" smtClean="0">
                <a:solidFill>
                  <a:srgbClr val="000000"/>
                </a:solidFill>
              </a:rPr>
              <a:t> </a:t>
            </a:r>
          </a:p>
          <a:p>
            <a:pPr>
              <a:buFont typeface="Wingdings" pitchFamily="2" charset="2"/>
              <a:buChar char="v"/>
            </a:pPr>
            <a:r>
              <a:rPr dirty="0" sz="2000" lang="en-US" err="1" smtClean="0">
                <a:solidFill>
                  <a:srgbClr val="000000"/>
                </a:solidFill>
              </a:rPr>
              <a:t>Matplotlib</a:t>
            </a:r>
            <a:r>
              <a:rPr dirty="0" sz="2000" lang="en-US" smtClean="0">
                <a:solidFill>
                  <a:srgbClr val="000000"/>
                </a:solidFill>
              </a:rPr>
              <a:t>: </a:t>
            </a:r>
            <a:r>
              <a:rPr dirty="0" sz="2000" lang="en-US" err="1" smtClean="0"/>
              <a:t>Matplotlib</a:t>
            </a:r>
            <a:r>
              <a:rPr dirty="0" sz="2000" lang="en-US" smtClean="0"/>
              <a:t> is a popular Python library for creating static, animated, or interactive visualizations in a wide range of applications. It is a powerful tool for data </a:t>
            </a:r>
            <a:r>
              <a:rPr dirty="0" sz="2000" lang="en-US" smtClean="0"/>
              <a:t>visualization</a:t>
            </a:r>
          </a:p>
          <a:p>
            <a:pPr>
              <a:buNone/>
            </a:pPr>
            <a:r>
              <a:rPr dirty="0" sz="2000" lang="en-US" smtClean="0">
                <a:solidFill>
                  <a:schemeClr val="accent2">
                    <a:lumMod val="50000"/>
                  </a:schemeClr>
                </a:solidFill>
              </a:rPr>
              <a:t> </a:t>
            </a:r>
            <a:r>
              <a:rPr dirty="0" sz="2000" lang="en-US" smtClean="0">
                <a:solidFill>
                  <a:schemeClr val="accent2">
                    <a:lumMod val="50000"/>
                  </a:schemeClr>
                </a:solidFill>
              </a:rPr>
              <a:t>                   “import matplotlib.plt”     </a:t>
            </a:r>
          </a:p>
          <a:p>
            <a:pPr>
              <a:buFont typeface="Wingdings" pitchFamily="2" charset="2"/>
              <a:buChar char="v"/>
            </a:pPr>
            <a:r>
              <a:rPr dirty="0" sz="2000" lang="en-US" err="1" smtClean="0"/>
              <a:t>Seaborn</a:t>
            </a:r>
            <a:r>
              <a:rPr dirty="0" sz="2000" lang="en-US" smtClean="0"/>
              <a:t> is a data visualization library built on top of </a:t>
            </a:r>
            <a:r>
              <a:rPr dirty="0" sz="2000" lang="en-US" err="1" smtClean="0"/>
              <a:t>Matplotlib</a:t>
            </a:r>
            <a:r>
              <a:rPr dirty="0" sz="2000" lang="en-US" smtClean="0"/>
              <a:t>, another popular Python data visualization library. </a:t>
            </a:r>
            <a:r>
              <a:rPr dirty="0" sz="2000" lang="en-US" err="1" smtClean="0"/>
              <a:t>Seaborn</a:t>
            </a:r>
            <a:r>
              <a:rPr dirty="0" sz="2000" lang="en-US" smtClean="0"/>
              <a:t> is specifically designed to simplify and improve the creation of informative and attractive statistical </a:t>
            </a:r>
            <a:r>
              <a:rPr dirty="0" sz="2000" lang="en-US" smtClean="0"/>
              <a:t>graphics</a:t>
            </a:r>
          </a:p>
          <a:p>
            <a:pPr>
              <a:buNone/>
            </a:pPr>
            <a:r>
              <a:rPr dirty="0" sz="2000" lang="en-US" smtClean="0">
                <a:solidFill>
                  <a:schemeClr val="accent2">
                    <a:lumMod val="50000"/>
                  </a:schemeClr>
                </a:solidFill>
              </a:rPr>
              <a:t>                  “import </a:t>
            </a:r>
            <a:r>
              <a:rPr dirty="0" sz="2000" lang="en-US" err="1" smtClean="0">
                <a:solidFill>
                  <a:schemeClr val="accent2">
                    <a:lumMod val="50000"/>
                  </a:schemeClr>
                </a:solidFill>
              </a:rPr>
              <a:t>seaborn</a:t>
            </a:r>
            <a:r>
              <a:rPr dirty="0" sz="2000" lang="en-US" smtClean="0">
                <a:solidFill>
                  <a:schemeClr val="accent2">
                    <a:lumMod val="50000"/>
                  </a:schemeClr>
                </a:solidFill>
              </a:rPr>
              <a:t> as </a:t>
            </a:r>
            <a:r>
              <a:rPr dirty="0" sz="2000" lang="en-US" err="1" smtClean="0">
                <a:solidFill>
                  <a:schemeClr val="accent2">
                    <a:lumMod val="50000"/>
                  </a:schemeClr>
                </a:solidFill>
              </a:rPr>
              <a:t>sns</a:t>
            </a:r>
            <a:r>
              <a:rPr dirty="0" sz="2000" lang="en-US" smtClean="0">
                <a:solidFill>
                  <a:schemeClr val="accent2">
                    <a:lumMod val="50000"/>
                  </a:schemeClr>
                </a:solidFill>
              </a:rPr>
              <a:t>”</a:t>
            </a:r>
            <a:endParaRPr dirty="0" sz="2000" lang="en-US">
              <a:solidFill>
                <a:schemeClr val="accent2">
                  <a:lumMod val="50000"/>
                </a:schemeClr>
              </a:solidFill>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cstate="print"/>
          <a:srcRect/>
          <a:stretch>
            <a:fillRect/>
          </a:stretch>
        </a:blipFill>
        <a:effectLst/>
      </p:bgPr>
    </p:bg>
    <p:spTree>
      <p:nvGrpSpPr>
        <p:cNvPr id="35" name=""/>
        <p:cNvGrpSpPr/>
        <p:nvPr/>
      </p:nvGrpSpPr>
      <p:grpSpPr>
        <a:xfrm>
          <a:off x="0" y="0"/>
          <a:ext cx="0" cy="0"/>
          <a:chOff x="0" y="0"/>
          <a:chExt cx="0" cy="0"/>
        </a:xfrm>
      </p:grpSpPr>
      <p:sp>
        <p:nvSpPr>
          <p:cNvPr id="1048596" name="Rectangle 2"/>
          <p:cNvSpPr>
            <a:spLocks noGrp="1" noChangeArrowheads="1"/>
          </p:cNvSpPr>
          <p:nvPr>
            <p:ph type="title"/>
          </p:nvPr>
        </p:nvSpPr>
        <p:spPr>
          <a:xfrm flipH="1">
            <a:off x="2214546" y="214290"/>
            <a:ext cx="6572296" cy="454005"/>
          </a:xfrm>
        </p:spPr>
        <p:txBody>
          <a:bodyPr/>
          <a:p>
            <a:pPr algn="l" eaLnBrk="1" hangingPunct="1"/>
            <a:r>
              <a:rPr b="1" dirty="0" lang="en-US" smtClean="0">
                <a:solidFill>
                  <a:srgbClr val="000000"/>
                </a:solidFill>
              </a:rPr>
              <a:t>           Train and test</a:t>
            </a:r>
            <a:endParaRPr b="1" dirty="0" lang="en-US">
              <a:solidFill>
                <a:srgbClr val="000000"/>
              </a:solidFill>
            </a:endParaRPr>
          </a:p>
        </p:txBody>
      </p:sp>
      <p:sp>
        <p:nvSpPr>
          <p:cNvPr id="1048597" name="Rectangle 3"/>
          <p:cNvSpPr>
            <a:spLocks noGrp="1" noChangeArrowheads="1"/>
          </p:cNvSpPr>
          <p:nvPr>
            <p:ph type="body" idx="1"/>
          </p:nvPr>
        </p:nvSpPr>
        <p:spPr>
          <a:xfrm>
            <a:off x="1928794" y="1000108"/>
            <a:ext cx="6911975" cy="6310334"/>
          </a:xfrm>
        </p:spPr>
        <p:txBody>
          <a:bodyPr/>
          <a:p>
            <a:pPr>
              <a:buFont typeface="Wingdings" pitchFamily="2" charset="2"/>
              <a:buChar char="v"/>
            </a:pPr>
            <a:r>
              <a:rPr dirty="0" sz="2000" lang="en-US" smtClean="0"/>
              <a:t> In </a:t>
            </a:r>
            <a:r>
              <a:rPr dirty="0" sz="2000" lang="en-US" smtClean="0"/>
              <a:t>data analysis, training and testing data is a crucial step, especially when you're working with machine learning models. The process involves splitting your dataset into two subsets: one for training your model and one for testing its performance. This helps you assess how well your model generalizes to new, unseen data. Here's how to train and test data in data analysis</a:t>
            </a:r>
            <a:r>
              <a:rPr dirty="0" sz="2000" lang="en-US" smtClean="0"/>
              <a:t>:</a:t>
            </a:r>
          </a:p>
          <a:p>
            <a:pPr>
              <a:buFont typeface="Wingdings" pitchFamily="2" charset="2"/>
              <a:buChar char="v"/>
            </a:pPr>
            <a:endParaRPr dirty="0" sz="2000" lang="en-US" smtClean="0"/>
          </a:p>
          <a:p>
            <a:pPr>
              <a:buFont typeface="Wingdings" pitchFamily="2" charset="2"/>
              <a:buChar char="v"/>
            </a:pPr>
            <a:r>
              <a:rPr b="1" dirty="0" sz="2000" lang="en-US" smtClean="0"/>
              <a:t>Data </a:t>
            </a:r>
            <a:r>
              <a:rPr b="1" dirty="0" sz="2000" lang="en-US" smtClean="0"/>
              <a:t>Preparation</a:t>
            </a:r>
          </a:p>
          <a:p>
            <a:pPr>
              <a:buFont typeface="Wingdings" pitchFamily="2" charset="2"/>
              <a:buChar char="v"/>
            </a:pPr>
            <a:r>
              <a:rPr b="1" dirty="0" sz="2000" lang="en-US" smtClean="0"/>
              <a:t>Splitting the </a:t>
            </a:r>
            <a:r>
              <a:rPr b="1" dirty="0" sz="2000" lang="en-US" smtClean="0"/>
              <a:t>Data</a:t>
            </a:r>
          </a:p>
          <a:p>
            <a:pPr>
              <a:buFont typeface="Wingdings" pitchFamily="2" charset="2"/>
              <a:buChar char="v"/>
            </a:pPr>
            <a:r>
              <a:rPr b="1" dirty="0" sz="2000" lang="en-US" smtClean="0"/>
              <a:t>Model </a:t>
            </a:r>
            <a:r>
              <a:rPr b="1" dirty="0" sz="2000" lang="en-US" smtClean="0"/>
              <a:t>Training</a:t>
            </a:r>
          </a:p>
          <a:p>
            <a:pPr>
              <a:buFont typeface="Wingdings" pitchFamily="2" charset="2"/>
              <a:buChar char="v"/>
            </a:pPr>
            <a:r>
              <a:rPr b="1" dirty="0" sz="2000" lang="en-US" smtClean="0"/>
              <a:t>Model </a:t>
            </a:r>
            <a:r>
              <a:rPr b="1" dirty="0" sz="2000" lang="en-US" smtClean="0"/>
              <a:t>Evaluation</a:t>
            </a:r>
          </a:p>
          <a:p>
            <a:pPr>
              <a:buFont typeface="Wingdings" pitchFamily="2" charset="2"/>
              <a:buChar char="v"/>
            </a:pPr>
            <a:r>
              <a:rPr b="1" dirty="0" sz="2000" lang="en-US" smtClean="0"/>
              <a:t>Iterate and </a:t>
            </a:r>
            <a:r>
              <a:rPr b="1" dirty="0" sz="2000" lang="en-US" smtClean="0"/>
              <a:t>Fine-Tune</a:t>
            </a:r>
          </a:p>
          <a:p>
            <a:pPr>
              <a:buFont typeface="Wingdings" pitchFamily="2" charset="2"/>
              <a:buChar char="v"/>
            </a:pPr>
            <a:r>
              <a:rPr b="1" dirty="0" sz="2000" lang="en-US" smtClean="0"/>
              <a:t>Cross-Validation</a:t>
            </a:r>
            <a:endParaRPr b="1" dirty="0" sz="2000" lang="en-US" smtClean="0">
              <a:solidFill>
                <a:schemeClr val="accent5">
                  <a:lumMod val="10000"/>
                </a:schemeClr>
              </a:solidFill>
            </a:endParaRPr>
          </a:p>
          <a:p>
            <a:pPr>
              <a:buFont typeface="Wingdings" pitchFamily="2" charset="2"/>
              <a:buChar char="v"/>
            </a:pPr>
            <a:r>
              <a:rPr b="1" dirty="0" sz="2000" lang="en-US" smtClean="0"/>
              <a:t>Final Model Deployment </a:t>
            </a:r>
            <a:endParaRPr dirty="0" sz="2000" lang="en-US">
              <a:solidFill>
                <a:schemeClr val="accent5">
                  <a:lumMod val="10000"/>
                </a:schemeClr>
              </a:solidFill>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cstate="print"/>
          <a:srcRect/>
          <a:stretch>
            <a:fillRect/>
          </a:stretch>
        </a:blipFill>
        <a:effectLst/>
      </p:bgPr>
    </p:bg>
    <p:spTree>
      <p:nvGrpSpPr>
        <p:cNvPr id="36" name=""/>
        <p:cNvGrpSpPr/>
        <p:nvPr/>
      </p:nvGrpSpPr>
      <p:grpSpPr>
        <a:xfrm>
          <a:off x="0" y="0"/>
          <a:ext cx="0" cy="0"/>
          <a:chOff x="0" y="0"/>
          <a:chExt cx="0" cy="0"/>
        </a:xfrm>
      </p:grpSpPr>
      <p:sp>
        <p:nvSpPr>
          <p:cNvPr id="1048598" name="Rectangle 2"/>
          <p:cNvSpPr>
            <a:spLocks noGrp="1" noChangeArrowheads="1"/>
          </p:cNvSpPr>
          <p:nvPr>
            <p:ph type="title"/>
          </p:nvPr>
        </p:nvSpPr>
        <p:spPr>
          <a:xfrm flipH="1">
            <a:off x="2214546" y="214290"/>
            <a:ext cx="6572296" cy="454005"/>
          </a:xfrm>
        </p:spPr>
        <p:txBody>
          <a:bodyPr/>
          <a:p>
            <a:pPr algn="l" eaLnBrk="1" hangingPunct="1"/>
            <a:endParaRPr b="1" dirty="0" lang="en-US">
              <a:solidFill>
                <a:srgbClr val="000000"/>
              </a:solidFill>
            </a:endParaRPr>
          </a:p>
        </p:txBody>
      </p:sp>
      <p:sp>
        <p:nvSpPr>
          <p:cNvPr id="1048599" name="Rectangle 3"/>
          <p:cNvSpPr>
            <a:spLocks noGrp="1" noChangeArrowheads="1"/>
          </p:cNvSpPr>
          <p:nvPr>
            <p:ph type="body" idx="1"/>
          </p:nvPr>
        </p:nvSpPr>
        <p:spPr>
          <a:xfrm>
            <a:off x="1928794" y="1000108"/>
            <a:ext cx="6911975" cy="6310334"/>
          </a:xfrm>
        </p:spPr>
        <p:txBody>
          <a:bodyPr/>
          <a:p>
            <a:pPr>
              <a:buFont typeface="Wingdings" pitchFamily="2" charset="2"/>
              <a:buChar char="v"/>
            </a:pPr>
            <a:r>
              <a:rPr dirty="0" sz="2000" lang="en-US" smtClean="0"/>
              <a:t>In Python, you can use libraries like </a:t>
            </a:r>
            <a:r>
              <a:rPr dirty="0" sz="2000" lang="en-US" err="1" smtClean="0"/>
              <a:t>Scikit</a:t>
            </a:r>
            <a:r>
              <a:rPr dirty="0" sz="2000" lang="en-US" smtClean="0"/>
              <a:t>-Learn to perform the data split. Here's an </a:t>
            </a:r>
            <a:r>
              <a:rPr dirty="0" sz="2000" lang="en-US" smtClean="0"/>
              <a:t>example:</a:t>
            </a:r>
          </a:p>
          <a:p>
            <a:pPr>
              <a:buNone/>
            </a:pPr>
            <a:endParaRPr dirty="0" sz="2000" lang="en-US" smtClean="0"/>
          </a:p>
          <a:p>
            <a:pPr>
              <a:buNone/>
            </a:pPr>
            <a:r>
              <a:rPr dirty="0" sz="1600" lang="en-US" smtClean="0">
                <a:solidFill>
                  <a:srgbClr val="7030A0"/>
                </a:solidFill>
              </a:rPr>
              <a:t>      from </a:t>
            </a:r>
            <a:r>
              <a:rPr dirty="0" sz="1600" lang="en-US" err="1" smtClean="0">
                <a:solidFill>
                  <a:srgbClr val="7030A0"/>
                </a:solidFill>
              </a:rPr>
              <a:t>sklearn.model_selection</a:t>
            </a:r>
            <a:r>
              <a:rPr dirty="0" sz="1600" lang="en-US" smtClean="0">
                <a:solidFill>
                  <a:srgbClr val="7030A0"/>
                </a:solidFill>
              </a:rPr>
              <a:t> import </a:t>
            </a:r>
            <a:r>
              <a:rPr dirty="0" sz="1600" lang="en-US" err="1" smtClean="0">
                <a:solidFill>
                  <a:srgbClr val="7030A0"/>
                </a:solidFill>
              </a:rPr>
              <a:t>train_test_split</a:t>
            </a:r>
            <a:endParaRPr dirty="0" sz="1600" lang="en-US" smtClean="0">
              <a:solidFill>
                <a:srgbClr val="7030A0"/>
              </a:solidFill>
            </a:endParaRPr>
          </a:p>
          <a:p>
            <a:pPr>
              <a:buNone/>
            </a:pPr>
            <a:r>
              <a:rPr dirty="0" sz="1600" lang="en-US" smtClean="0">
                <a:solidFill>
                  <a:srgbClr val="7030A0"/>
                </a:solidFill>
              </a:rPr>
              <a:t>      </a:t>
            </a:r>
            <a:r>
              <a:rPr dirty="0" sz="1600" lang="en-US" err="1" smtClean="0">
                <a:solidFill>
                  <a:srgbClr val="7030A0"/>
                </a:solidFill>
              </a:rPr>
              <a:t>X_train</a:t>
            </a:r>
            <a:r>
              <a:rPr dirty="0" sz="1600" lang="en-US" smtClean="0">
                <a:solidFill>
                  <a:srgbClr val="7030A0"/>
                </a:solidFill>
              </a:rPr>
              <a:t>, </a:t>
            </a:r>
            <a:r>
              <a:rPr dirty="0" sz="1600" lang="en-US" err="1" smtClean="0">
                <a:solidFill>
                  <a:srgbClr val="7030A0"/>
                </a:solidFill>
              </a:rPr>
              <a:t>X_test</a:t>
            </a:r>
            <a:r>
              <a:rPr dirty="0" sz="1600" lang="en-US" smtClean="0">
                <a:solidFill>
                  <a:srgbClr val="7030A0"/>
                </a:solidFill>
              </a:rPr>
              <a:t>, </a:t>
            </a:r>
            <a:r>
              <a:rPr dirty="0" sz="1600" lang="en-US" err="1" smtClean="0">
                <a:solidFill>
                  <a:srgbClr val="7030A0"/>
                </a:solidFill>
              </a:rPr>
              <a:t>y_train</a:t>
            </a:r>
            <a:r>
              <a:rPr dirty="0" sz="1600" lang="en-US" smtClean="0">
                <a:solidFill>
                  <a:srgbClr val="7030A0"/>
                </a:solidFill>
              </a:rPr>
              <a:t>, </a:t>
            </a:r>
            <a:r>
              <a:rPr dirty="0" sz="1600" lang="en-US" err="1" smtClean="0">
                <a:solidFill>
                  <a:srgbClr val="7030A0"/>
                </a:solidFill>
              </a:rPr>
              <a:t>y_test</a:t>
            </a:r>
            <a:r>
              <a:rPr dirty="0" sz="1600" lang="en-US" smtClean="0">
                <a:solidFill>
                  <a:srgbClr val="7030A0"/>
                </a:solidFill>
              </a:rPr>
              <a:t> = </a:t>
            </a:r>
            <a:r>
              <a:rPr dirty="0" sz="1600" lang="en-US" err="1" smtClean="0">
                <a:solidFill>
                  <a:srgbClr val="7030A0"/>
                </a:solidFill>
              </a:rPr>
              <a:t>train_test_split</a:t>
            </a:r>
            <a:r>
              <a:rPr dirty="0" sz="1600" lang="en-US" smtClean="0">
                <a:solidFill>
                  <a:srgbClr val="7030A0"/>
                </a:solidFill>
              </a:rPr>
              <a:t>(X, y, </a:t>
            </a:r>
            <a:r>
              <a:rPr dirty="0" sz="1600" lang="en-US" err="1" smtClean="0">
                <a:solidFill>
                  <a:srgbClr val="7030A0"/>
                </a:solidFill>
              </a:rPr>
              <a:t>test_size</a:t>
            </a:r>
            <a:r>
              <a:rPr dirty="0" sz="1600" lang="en-US" smtClean="0">
                <a:solidFill>
                  <a:srgbClr val="7030A0"/>
                </a:solidFill>
              </a:rPr>
              <a:t>=0.3,          </a:t>
            </a:r>
            <a:r>
              <a:rPr dirty="0" sz="1600" lang="en-US" err="1" smtClean="0">
                <a:solidFill>
                  <a:srgbClr val="7030A0"/>
                </a:solidFill>
              </a:rPr>
              <a:t>random_state</a:t>
            </a:r>
            <a:r>
              <a:rPr dirty="0" sz="1600" lang="en-US" smtClean="0">
                <a:solidFill>
                  <a:srgbClr val="7030A0"/>
                </a:solidFill>
              </a:rPr>
              <a:t>=42)</a:t>
            </a:r>
          </a:p>
          <a:p>
            <a:pPr>
              <a:buFont typeface="Wingdings" pitchFamily="2" charset="2"/>
              <a:buChar char="v"/>
            </a:pPr>
            <a:endParaRPr dirty="0" sz="2000" lang="en-US" smtClean="0">
              <a:solidFill>
                <a:schemeClr val="accent5">
                  <a:lumMod val="10000"/>
                </a:schemeClr>
              </a:solidFill>
            </a:endParaRPr>
          </a:p>
          <a:p>
            <a:r>
              <a:rPr dirty="0" sz="2000" lang="en-US" smtClean="0"/>
              <a:t>Apply the trained model to the testing set and compare its predictions to the actual labels. Common evaluation metrics include accuracy, precision, recall, F1-score, and mean squared error, depending on the type of problem you're working on.</a:t>
            </a:r>
          </a:p>
          <a:p>
            <a:r>
              <a:rPr dirty="0" sz="2000" lang="en-US" smtClean="0"/>
              <a:t>Here's an example of model evaluation in Python</a:t>
            </a:r>
            <a:r>
              <a:rPr dirty="0" sz="2000" lang="en-US" smtClean="0"/>
              <a:t>:</a:t>
            </a:r>
          </a:p>
          <a:p>
            <a:endParaRPr dirty="0" sz="2000" lang="en-US" smtClean="0"/>
          </a:p>
          <a:p>
            <a:pPr>
              <a:buNone/>
            </a:pPr>
            <a:r>
              <a:rPr dirty="0" sz="1600" lang="en-US" smtClean="0">
                <a:solidFill>
                  <a:srgbClr val="7030A0"/>
                </a:solidFill>
              </a:rPr>
              <a:t>       from </a:t>
            </a:r>
            <a:r>
              <a:rPr dirty="0" sz="1600" lang="en-US" err="1" smtClean="0">
                <a:solidFill>
                  <a:srgbClr val="7030A0"/>
                </a:solidFill>
              </a:rPr>
              <a:t>sklearn.metrics</a:t>
            </a:r>
            <a:r>
              <a:rPr dirty="0" sz="1600" lang="en-US" smtClean="0">
                <a:solidFill>
                  <a:srgbClr val="7030A0"/>
                </a:solidFill>
              </a:rPr>
              <a:t> import </a:t>
            </a:r>
            <a:r>
              <a:rPr dirty="0" sz="1600" lang="en-US" err="1" smtClean="0">
                <a:solidFill>
                  <a:srgbClr val="7030A0"/>
                </a:solidFill>
              </a:rPr>
              <a:t>accuracy_score</a:t>
            </a:r>
            <a:endParaRPr dirty="0" sz="1600" lang="en-US" smtClean="0">
              <a:solidFill>
                <a:srgbClr val="7030A0"/>
              </a:solidFill>
            </a:endParaRPr>
          </a:p>
          <a:p>
            <a:pPr>
              <a:buNone/>
            </a:pPr>
            <a:r>
              <a:rPr dirty="0" sz="1600" lang="en-US" smtClean="0">
                <a:solidFill>
                  <a:srgbClr val="7030A0"/>
                </a:solidFill>
              </a:rPr>
              <a:t>       </a:t>
            </a:r>
            <a:r>
              <a:rPr dirty="0" sz="1600" lang="en-US" err="1" smtClean="0">
                <a:solidFill>
                  <a:srgbClr val="7030A0"/>
                </a:solidFill>
              </a:rPr>
              <a:t>y_pred</a:t>
            </a:r>
            <a:r>
              <a:rPr dirty="0" sz="1600" lang="en-US" smtClean="0">
                <a:solidFill>
                  <a:srgbClr val="7030A0"/>
                </a:solidFill>
              </a:rPr>
              <a:t> </a:t>
            </a:r>
            <a:r>
              <a:rPr dirty="0" sz="1600" lang="en-US" smtClean="0">
                <a:solidFill>
                  <a:srgbClr val="7030A0"/>
                </a:solidFill>
              </a:rPr>
              <a:t>= </a:t>
            </a:r>
            <a:r>
              <a:rPr dirty="0" sz="1600" lang="en-US" err="1" smtClean="0">
                <a:solidFill>
                  <a:srgbClr val="7030A0"/>
                </a:solidFill>
              </a:rPr>
              <a:t>model.predict</a:t>
            </a:r>
            <a:r>
              <a:rPr dirty="0" sz="1600" lang="en-US" smtClean="0">
                <a:solidFill>
                  <a:srgbClr val="7030A0"/>
                </a:solidFill>
              </a:rPr>
              <a:t>(</a:t>
            </a:r>
            <a:r>
              <a:rPr dirty="0" sz="1600" lang="en-US" err="1" smtClean="0">
                <a:solidFill>
                  <a:srgbClr val="7030A0"/>
                </a:solidFill>
              </a:rPr>
              <a:t>X_test</a:t>
            </a:r>
            <a:r>
              <a:rPr dirty="0" sz="1600" lang="en-US" smtClean="0">
                <a:solidFill>
                  <a:srgbClr val="7030A0"/>
                </a:solidFill>
              </a:rPr>
              <a:t>)</a:t>
            </a:r>
          </a:p>
          <a:p>
            <a:pPr>
              <a:buNone/>
            </a:pPr>
            <a:r>
              <a:rPr dirty="0" sz="1600" lang="en-US" smtClean="0">
                <a:solidFill>
                  <a:srgbClr val="7030A0"/>
                </a:solidFill>
              </a:rPr>
              <a:t>       accuracy </a:t>
            </a:r>
            <a:r>
              <a:rPr dirty="0" sz="1600" lang="en-US" smtClean="0">
                <a:solidFill>
                  <a:srgbClr val="7030A0"/>
                </a:solidFill>
              </a:rPr>
              <a:t>= </a:t>
            </a:r>
            <a:r>
              <a:rPr dirty="0" sz="1600" lang="en-US" err="1" smtClean="0">
                <a:solidFill>
                  <a:srgbClr val="7030A0"/>
                </a:solidFill>
              </a:rPr>
              <a:t>accuracy_score</a:t>
            </a:r>
            <a:r>
              <a:rPr dirty="0" sz="1600" lang="en-US" smtClean="0">
                <a:solidFill>
                  <a:srgbClr val="7030A0"/>
                </a:solidFill>
              </a:rPr>
              <a:t>(</a:t>
            </a:r>
            <a:r>
              <a:rPr dirty="0" sz="1600" lang="en-US" err="1" smtClean="0">
                <a:solidFill>
                  <a:srgbClr val="7030A0"/>
                </a:solidFill>
              </a:rPr>
              <a:t>y_test</a:t>
            </a:r>
            <a:r>
              <a:rPr dirty="0" sz="1600" lang="en-US" smtClean="0">
                <a:solidFill>
                  <a:srgbClr val="7030A0"/>
                </a:solidFill>
              </a:rPr>
              <a:t>, </a:t>
            </a:r>
            <a:r>
              <a:rPr dirty="0" sz="1600" lang="en-US" err="1" smtClean="0">
                <a:solidFill>
                  <a:srgbClr val="7030A0"/>
                </a:solidFill>
              </a:rPr>
              <a:t>y_pred</a:t>
            </a:r>
            <a:r>
              <a:rPr dirty="0" sz="1600" lang="en-US" smtClean="0">
                <a:solidFill>
                  <a:srgbClr val="7030A0"/>
                </a:solidFill>
              </a:rPr>
              <a:t>)</a:t>
            </a:r>
          </a:p>
          <a:p>
            <a:pPr>
              <a:buFont typeface="Wingdings" pitchFamily="2" charset="2"/>
              <a:buChar char="v"/>
            </a:pPr>
            <a:endParaRPr dirty="0" sz="2000" lang="en-US">
              <a:solidFill>
                <a:schemeClr val="accent5">
                  <a:lumMod val="10000"/>
                </a:schemeClr>
              </a:solidFill>
            </a:endParaRPr>
          </a:p>
        </p:txBody>
      </p:sp>
    </p:spTree>
  </p:cSld>
  <p:clrMapOvr>
    <a:masterClrMapping/>
  </p:clrMapOvr>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33"/>
        </a:accent2>
        <a:accent3>
          <a:srgbClr val="FFFFFF"/>
        </a:accent3>
        <a:accent4>
          <a:srgbClr val="404040"/>
        </a:accent4>
        <a:accent5>
          <a:srgbClr val="B8CAFF"/>
        </a:accent5>
        <a:accent6>
          <a:srgbClr val="2D8A2D"/>
        </a:accent6>
        <a:hlink>
          <a:srgbClr val="FF9933"/>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Air Quality prediction and analysis in TamilNadu</dc:title>
  <dc:creator>Veera G</dc:creator>
  <cp:lastModifiedBy>SHASTI VELAN</cp:lastModifiedBy>
  <dcterms:created xsi:type="dcterms:W3CDTF">2023-10-10T22:43:20Z</dcterms:created>
  <dcterms:modified xsi:type="dcterms:W3CDTF">2023-10-12T03:09:04Z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04fbfbf48a5646f8ab17425ba9685011</vt:lpwstr>
  </property>
</Properties>
</file>