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6" r:id="rId4"/>
    <p:sldId id="277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90" r:id="rId13"/>
    <p:sldId id="285" r:id="rId14"/>
    <p:sldId id="286" r:id="rId15"/>
    <p:sldId id="287" r:id="rId16"/>
    <p:sldId id="288" r:id="rId17"/>
    <p:sldId id="260" r:id="rId18"/>
    <p:sldId id="291" r:id="rId19"/>
    <p:sldId id="292" r:id="rId20"/>
    <p:sldId id="293" r:id="rId21"/>
    <p:sldId id="259" r:id="rId22"/>
    <p:sldId id="261" r:id="rId23"/>
    <p:sldId id="262" r:id="rId24"/>
    <p:sldId id="263" r:id="rId25"/>
    <p:sldId id="264" r:id="rId26"/>
    <p:sldId id="265" r:id="rId27"/>
    <p:sldId id="274" r:id="rId28"/>
    <p:sldId id="275" r:id="rId29"/>
    <p:sldId id="266" r:id="rId30"/>
    <p:sldId id="267" r:id="rId31"/>
    <p:sldId id="258" r:id="rId32"/>
    <p:sldId id="269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126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41A71DF8-A0CC-4232-92A7-57241078D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" r="1765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0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0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2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1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58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3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87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9BA8-657E-47B3-9EA0-F6AA772F6C5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B9228B5C-9A0C-4FD9-A9BD-3416EB7A5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5D9B61-D20A-429D-811A-9E43B545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698" y="1821180"/>
            <a:ext cx="7445092" cy="127505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Сервис для бронирования услуг красоты и здоровья</a:t>
            </a:r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Fast booking</a:t>
            </a:r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3239" y="3267986"/>
            <a:ext cx="55500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Студенты: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.И. Маслова, А.Г. Самсонова, К.Р. Денисов</a:t>
            </a:r>
          </a:p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 курс, 5 группа, очное отделение</a:t>
            </a:r>
          </a:p>
          <a:p>
            <a:pPr algn="ctr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Руководитель: В.С. Тарасов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9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21" y="120769"/>
            <a:ext cx="2939899" cy="664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795" y="179211"/>
            <a:ext cx="4337347" cy="285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17" y="3251676"/>
            <a:ext cx="4874707" cy="346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51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1" y="3055544"/>
            <a:ext cx="3929970" cy="369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6" y="548639"/>
            <a:ext cx="4049487" cy="354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05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75.userapi.com/impg/vZd8FpscP7ga8f1Lkut5JqR9TWwNmXlZEClJ2A/z58yHyo4_4c.jpg?size=570x596&amp;quality=96&amp;sign=32d9c7bf49ce3c8f6e6fd4ef3290621c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95" y="1005840"/>
            <a:ext cx="5043919" cy="527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2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0" y="251460"/>
            <a:ext cx="3369747" cy="342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53" y="251460"/>
            <a:ext cx="2990945" cy="303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49" y="3118104"/>
            <a:ext cx="3224149" cy="327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01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49" y="327804"/>
            <a:ext cx="3843355" cy="405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58" y="2126292"/>
            <a:ext cx="3578225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29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4" y="297791"/>
            <a:ext cx="4852987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177" y="2604831"/>
            <a:ext cx="3887602" cy="394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04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14" y="525781"/>
            <a:ext cx="3417432" cy="603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46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9145" y="151075"/>
            <a:ext cx="550230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прецедентов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ru-RU" dirty="0"/>
          </a:p>
        </p:txBody>
      </p:sp>
      <p:pic>
        <p:nvPicPr>
          <p:cNvPr id="2050" name="Picture 2" descr="C:\Users\User\OneDrive\Рабочий стол\Документация\Диаграммы\Диаграмма прецедентов (Use case)\Use 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20" y="1619883"/>
            <a:ext cx="8638960" cy="470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8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OneDrive\Рабочий стол\Документация\Диаграммы\Диаграмма прецедентов (Use case)\Use Case для неавторизованного пользовател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695" y="1265555"/>
            <a:ext cx="672465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7720" y="12192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неавторизованного пользователя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00384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OneDrive\Рабочий стол\Документация\Диаграммы\Диаграмма прецедентов (Use case)\Use Case для авторизованного пользовател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4" y="1491826"/>
            <a:ext cx="8146346" cy="497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89467" y="218702"/>
            <a:ext cx="812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авторизованного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6784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5592" y="294199"/>
            <a:ext cx="364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596" y="1319842"/>
            <a:ext cx="838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силу увеличения количества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заведений, направленных на предоставление услуг красоты и здоровья, становится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сложнее для потенциальных клиентов выбрать оптимальное место для получения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 в кратчайшие сроки.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Наш сервис направлен на решение этой проблемы.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3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6933" y="354168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администратора</a:t>
            </a:r>
            <a:endParaRPr lang="ru-RU" sz="3200" dirty="0"/>
          </a:p>
        </p:txBody>
      </p:sp>
      <p:pic>
        <p:nvPicPr>
          <p:cNvPr id="5122" name="Picture 2" descr="C:\Users\User\OneDrive\Рабочий стол\Документация\Диаграммы\Диаграмма прецедентов (Use case)\Use Case для администратор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7" y="1006677"/>
            <a:ext cx="5165195" cy="573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3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767" y="39756"/>
            <a:ext cx="7283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последовательности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User\OneDrive\Рабочий стол\ТП\Послед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32" y="1034180"/>
            <a:ext cx="5432634" cy="57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68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3200" y="0"/>
            <a:ext cx="64394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Диаграмма состояний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Statechart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diagram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4" name="Picture 2" descr="C:\Users\User\OneDrive\Рабочий стол\ТП\Состояния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059186"/>
            <a:ext cx="8387292" cy="579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1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OneDrive\Рабочий стол\ТП\Активносте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4" y="852930"/>
            <a:ext cx="7685859" cy="577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35500" y="189782"/>
            <a:ext cx="60646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активностей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53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1548" y="164704"/>
            <a:ext cx="5036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объектов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Object diagram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122" name="Picture 2" descr="C:\Users\User\OneDrive\Рабочий стол\ТП\Obj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566863"/>
            <a:ext cx="72199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6123" y="207836"/>
            <a:ext cx="48392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классов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146" name="Picture 2" descr="C:\Users\User\OneDrive\Рабочий стол\ТП\C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367227"/>
            <a:ext cx="7404494" cy="471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0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User\OneDrive\Рабочий стол\ТП\Сотр_регист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0" y="3689350"/>
            <a:ext cx="8336772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96219" y="0"/>
            <a:ext cx="56157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Диаграмма сотрудничества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Collaboration diagram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170" name="Picture 2" descr="C:\Users\User\OneDrive\Рабочий стол\ТП\Сотр_авторизаци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0" y="1008532"/>
            <a:ext cx="8057132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009" y="1431984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Авторизация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29" y="4394356"/>
            <a:ext cx="17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62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87592" y="194268"/>
            <a:ext cx="54605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сотрудничества (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diagram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194" name="Picture 2" descr="C:\Users\User\OneDrive\Рабочий стол\ТП\Сотр_изб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4" y="1450676"/>
            <a:ext cx="816831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OneDrive\Рабочий стол\ТП\Сотр_отзы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4" y="3759200"/>
            <a:ext cx="8168316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7033" y="1450676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Избранное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791" y="4499477"/>
            <a:ext cx="125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Отзывы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69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21766" y="220147"/>
            <a:ext cx="61506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сотрудничества (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diagram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218" name="Picture 2" descr="C:\Users\User\OneDrive\Рабочий стол\ТП\Сотр_брон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0" y="1992702"/>
            <a:ext cx="8489905" cy="367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7366" y="1552755"/>
            <a:ext cx="22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Бронирование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69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5117" y="198733"/>
            <a:ext cx="62886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Диаграмма развёртывания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Deployment diagram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42" name="Picture 2" descr="C:\Users\User\OneDrive\Рабочий стол\ТП\развёрт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38" y="2277373"/>
            <a:ext cx="7900652" cy="27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0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3419" y="225199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7969" y="1793363"/>
            <a:ext cx="8220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Основная аудитория нашего сервиса - люди, активно заботящиеся о своем здоровье, физической форме и внешнем виде. Это включает в себя как любителей спорта, так и тех, кто следит за своим образом жизни.</a:t>
            </a:r>
          </a:p>
        </p:txBody>
      </p:sp>
    </p:spTree>
    <p:extLst>
      <p:ext uri="{BB962C8B-B14F-4D97-AF65-F5344CB8AC3E}">
        <p14:creationId xmlns:p14="http://schemas.microsoft.com/office/powerpoint/2010/main" val="3940030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4355" y="138933"/>
            <a:ext cx="3510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Бизнес-модель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06779" y="1256437"/>
            <a:ext cx="76445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Планируется зарабатывать на проекте через контекстную рекламу спортивных товаров и косметических средств, что позволит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монетизировать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платформу, обеспечивая ее финансовую устойчивость и дальнейшее развитие.</a:t>
            </a:r>
          </a:p>
        </p:txBody>
      </p:sp>
    </p:spTree>
    <p:extLst>
      <p:ext uri="{BB962C8B-B14F-4D97-AF65-F5344CB8AC3E}">
        <p14:creationId xmlns:p14="http://schemas.microsoft.com/office/powerpoint/2010/main" val="941073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5005" y="246490"/>
            <a:ext cx="401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План развития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4176" y="1136334"/>
            <a:ext cx="79632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текущий семестр: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центров красоты и здоровья по категориям (фитнес-центры,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спа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салоны красоты);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Получение информации о предоставляемых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услугах, отзывы и рейтинг;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выбранный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центр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авторизованным пользователем;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оставить свой отзыв и поставить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добавить в избранное любимый центр.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69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3204" y="203954"/>
            <a:ext cx="3010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План развития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540" y="1356360"/>
            <a:ext cx="7193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будущее: добавление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нового функционала - возможности сравнивать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центры, рейтинг, услуги и их стоимость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расширение функционала позволит пользователям более детально ознакомиться с предложениями различных заведений, что повысит их удовлетворенность от использования сервиса и укрепит его позиции на рынке.</a:t>
            </a:r>
          </a:p>
        </p:txBody>
      </p:sp>
    </p:spTree>
    <p:extLst>
      <p:ext uri="{BB962C8B-B14F-4D97-AF65-F5344CB8AC3E}">
        <p14:creationId xmlns:p14="http://schemas.microsoft.com/office/powerpoint/2010/main" val="3672378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67640"/>
            <a:ext cx="445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24802"/>
              </p:ext>
            </p:extLst>
          </p:nvPr>
        </p:nvGraphicFramePr>
        <p:xfrm>
          <a:off x="1445895" y="1046480"/>
          <a:ext cx="6732270" cy="4013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66135"/>
                <a:gridCol w="3366135"/>
              </a:tblGrid>
              <a:tr h="50165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Участник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Роль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0429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Самсонова А.Г.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effectLst/>
                        </a:rPr>
                        <a:t>Бизнес-аналитик, технический </a:t>
                      </a:r>
                      <a:r>
                        <a:rPr lang="ru-RU" sz="2400" kern="1200" dirty="0" smtClean="0">
                          <a:effectLst/>
                        </a:rPr>
                        <a:t>писатель, </a:t>
                      </a:r>
                      <a:r>
                        <a:rPr lang="ru-RU" sz="2400" kern="1200" dirty="0" err="1" smtClean="0">
                          <a:effectLst/>
                        </a:rPr>
                        <a:t>тестировщик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029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Маслова Е.И.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err="1" smtClean="0">
                          <a:effectLst/>
                        </a:rPr>
                        <a:t>Тимлид</a:t>
                      </a:r>
                      <a:r>
                        <a:rPr lang="ru-RU" sz="2400" kern="1200" dirty="0" smtClean="0">
                          <a:effectLst/>
                        </a:rPr>
                        <a:t>, </a:t>
                      </a:r>
                      <a:r>
                        <a:rPr lang="en-US" sz="2400" kern="1200" dirty="0" smtClean="0">
                          <a:effectLst/>
                        </a:rPr>
                        <a:t>backend-</a:t>
                      </a:r>
                      <a:r>
                        <a:rPr lang="ru-RU" sz="2400" kern="1200" dirty="0" smtClean="0">
                          <a:effectLst/>
                        </a:rPr>
                        <a:t>разработчик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429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Денисов К.Р.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effectLst/>
                        </a:rPr>
                        <a:t>Project</a:t>
                      </a:r>
                      <a:r>
                        <a:rPr lang="ru-RU" sz="2400" kern="1200" dirty="0" smtClean="0">
                          <a:effectLst/>
                        </a:rPr>
                        <a:t>-менеджер,</a:t>
                      </a:r>
                      <a:r>
                        <a:rPr lang="en-US" sz="2400" kern="1200" baseline="0" dirty="0" smtClean="0">
                          <a:effectLst/>
                        </a:rPr>
                        <a:t> frontend-</a:t>
                      </a:r>
                      <a:r>
                        <a:rPr lang="ru-RU" sz="2400" kern="1200" dirty="0" smtClean="0">
                          <a:effectLst/>
                        </a:rPr>
                        <a:t>разработчик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6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4792" y="267419"/>
            <a:ext cx="4951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проблемы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5825" y="1215392"/>
            <a:ext cx="82209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сервис предоставляет </a:t>
            </a:r>
            <a:r>
              <a:rPr 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единое место, где пользователи могут быстро ознакомиться с доступными услугами </a:t>
            </a: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большинства центров красоты и здоровья </a:t>
            </a: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выбора наиболее подходящего варианта</a:t>
            </a: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ru-RU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Так же н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аш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сайт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обеспечивает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резервирования разнообразных услуг, предоставляя удобный поиск по различным категориям.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4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7828" y="207836"/>
            <a:ext cx="6536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 сайта</a:t>
            </a:r>
          </a:p>
        </p:txBody>
      </p:sp>
      <p:grpSp>
        <p:nvGrpSpPr>
          <p:cNvPr id="4" name="object 32"/>
          <p:cNvGrpSpPr/>
          <p:nvPr/>
        </p:nvGrpSpPr>
        <p:grpSpPr>
          <a:xfrm>
            <a:off x="281221" y="965950"/>
            <a:ext cx="2703830" cy="5596309"/>
            <a:chOff x="5334000" y="1039367"/>
            <a:chExt cx="2703830" cy="5608574"/>
          </a:xfrm>
        </p:grpSpPr>
        <p:pic>
          <p:nvPicPr>
            <p:cNvPr id="5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6192" y="1051559"/>
              <a:ext cx="2670048" cy="2755392"/>
            </a:xfrm>
            <a:prstGeom prst="rect">
              <a:avLst/>
            </a:prstGeom>
          </p:spPr>
        </p:pic>
        <p:sp>
          <p:nvSpPr>
            <p:cNvPr id="6" name="object 34"/>
            <p:cNvSpPr/>
            <p:nvPr/>
          </p:nvSpPr>
          <p:spPr>
            <a:xfrm>
              <a:off x="5334000" y="1039367"/>
              <a:ext cx="2694940" cy="2780030"/>
            </a:xfrm>
            <a:custGeom>
              <a:avLst/>
              <a:gdLst/>
              <a:ahLst/>
              <a:cxnLst/>
              <a:rect l="l" t="t" r="r" b="b"/>
              <a:pathLst>
                <a:path w="2694940" h="2780029">
                  <a:moveTo>
                    <a:pt x="0" y="2779775"/>
                  </a:moveTo>
                  <a:lnTo>
                    <a:pt x="2694431" y="2779775"/>
                  </a:lnTo>
                  <a:lnTo>
                    <a:pt x="2694431" y="0"/>
                  </a:lnTo>
                  <a:lnTo>
                    <a:pt x="0" y="0"/>
                  </a:lnTo>
                  <a:lnTo>
                    <a:pt x="0" y="2779775"/>
                  </a:lnTo>
                  <a:close/>
                </a:path>
              </a:pathLst>
            </a:custGeom>
            <a:ln w="24384">
              <a:solidFill>
                <a:srgbClr val="6EA8D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object 35"/>
            <p:cNvPicPr/>
            <p:nvPr/>
          </p:nvPicPr>
          <p:blipFill rotWithShape="1">
            <a:blip r:embed="rId3" cstate="print"/>
            <a:srcRect t="-2782" b="100000"/>
            <a:stretch/>
          </p:blipFill>
          <p:spPr>
            <a:xfrm>
              <a:off x="5346192" y="3881765"/>
              <a:ext cx="2679191" cy="74539"/>
            </a:xfrm>
            <a:prstGeom prst="rect">
              <a:avLst/>
            </a:prstGeom>
          </p:spPr>
        </p:pic>
        <p:sp>
          <p:nvSpPr>
            <p:cNvPr id="8" name="object 36"/>
            <p:cNvSpPr/>
            <p:nvPr/>
          </p:nvSpPr>
          <p:spPr>
            <a:xfrm>
              <a:off x="5334000" y="3944111"/>
              <a:ext cx="2703830" cy="2703830"/>
            </a:xfrm>
            <a:custGeom>
              <a:avLst/>
              <a:gdLst/>
              <a:ahLst/>
              <a:cxnLst/>
              <a:rect l="l" t="t" r="r" b="b"/>
              <a:pathLst>
                <a:path w="2703829" h="2703829">
                  <a:moveTo>
                    <a:pt x="0" y="2703576"/>
                  </a:moveTo>
                  <a:lnTo>
                    <a:pt x="2703576" y="2703576"/>
                  </a:lnTo>
                  <a:lnTo>
                    <a:pt x="2703576" y="0"/>
                  </a:lnTo>
                  <a:lnTo>
                    <a:pt x="0" y="0"/>
                  </a:lnTo>
                  <a:lnTo>
                    <a:pt x="0" y="2703576"/>
                  </a:lnTo>
                  <a:close/>
                </a:path>
              </a:pathLst>
            </a:custGeom>
            <a:ln w="24384">
              <a:solidFill>
                <a:srgbClr val="9FC5E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266" name="Picture 2" descr="https://toplogos.ru/images/logo-postgresq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13" y="3739901"/>
            <a:ext cx="2720711" cy="302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tiniatov.ru/wp-content/uploads/6/8/c/68c002704dca9c8f6316be783e593de6.jpe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9" t="29125" r="20363" b="25461"/>
          <a:stretch/>
        </p:blipFill>
        <p:spPr bwMode="auto">
          <a:xfrm>
            <a:off x="3169531" y="4357539"/>
            <a:ext cx="3799510" cy="21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738880" y="175884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34340" lvl="0" indent="-342900" defTabSz="91440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36245" algn="l"/>
                <a:tab pos="436880" algn="l"/>
              </a:tabLst>
            </a:pPr>
            <a:r>
              <a:rPr lang="ru-RU" sz="24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24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ru-RU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4340" lvl="0" indent="-342900" defTabSz="91440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36245" algn="l"/>
                <a:tab pos="436880" algn="l"/>
              </a:tabLst>
            </a:pPr>
            <a:endParaRPr lang="ru-RU" sz="24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4340" lvl="0" indent="-342900" defTabSz="91440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36245" algn="l"/>
                <a:tab pos="436880" algn="l"/>
              </a:tabLst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4340" lvl="0" indent="-342900" defTabSz="91440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36245" algn="l"/>
                <a:tab pos="436880" algn="l"/>
              </a:tabLst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4340" lvl="0" indent="-342900" defTabSz="91440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36245" algn="l"/>
                <a:tab pos="436880" algn="l"/>
              </a:tabLst>
            </a:pPr>
            <a:r>
              <a:rPr lang="ru-RU" sz="2400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ru-RU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5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chimerical-madeleine-a2301a.netlify.app/img/skills/reac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5" t="26434" r="27243" b="28975"/>
          <a:stretch/>
        </p:blipFill>
        <p:spPr bwMode="auto">
          <a:xfrm>
            <a:off x="6268719" y="1325371"/>
            <a:ext cx="2621281" cy="24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5336" y="350865"/>
            <a:ext cx="693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 сайта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48"/>
          <p:cNvGrpSpPr/>
          <p:nvPr/>
        </p:nvGrpSpPr>
        <p:grpSpPr>
          <a:xfrm>
            <a:off x="979961" y="1373378"/>
            <a:ext cx="1765300" cy="5050790"/>
            <a:chOff x="548640" y="1475232"/>
            <a:chExt cx="1765300" cy="5050790"/>
          </a:xfrm>
        </p:grpSpPr>
        <p:pic>
          <p:nvPicPr>
            <p:cNvPr id="4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499616"/>
              <a:ext cx="1679448" cy="2362199"/>
            </a:xfrm>
            <a:prstGeom prst="rect">
              <a:avLst/>
            </a:prstGeom>
          </p:spPr>
        </p:pic>
        <p:sp>
          <p:nvSpPr>
            <p:cNvPr id="5" name="object 50"/>
            <p:cNvSpPr/>
            <p:nvPr/>
          </p:nvSpPr>
          <p:spPr>
            <a:xfrm>
              <a:off x="597408" y="1487424"/>
              <a:ext cx="1704339" cy="2386965"/>
            </a:xfrm>
            <a:custGeom>
              <a:avLst/>
              <a:gdLst/>
              <a:ahLst/>
              <a:cxnLst/>
              <a:rect l="l" t="t" r="r" b="b"/>
              <a:pathLst>
                <a:path w="1704339" h="2386965">
                  <a:moveTo>
                    <a:pt x="0" y="2386584"/>
                  </a:moveTo>
                  <a:lnTo>
                    <a:pt x="1703832" y="2386584"/>
                  </a:lnTo>
                  <a:lnTo>
                    <a:pt x="1703832" y="0"/>
                  </a:lnTo>
                  <a:lnTo>
                    <a:pt x="0" y="0"/>
                  </a:lnTo>
                  <a:lnTo>
                    <a:pt x="0" y="2386584"/>
                  </a:lnTo>
                  <a:close/>
                </a:path>
              </a:pathLst>
            </a:custGeom>
            <a:ln w="24384">
              <a:solidFill>
                <a:srgbClr val="6EA8D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024" y="4078224"/>
              <a:ext cx="1716024" cy="2423160"/>
            </a:xfrm>
            <a:prstGeom prst="rect">
              <a:avLst/>
            </a:prstGeom>
          </p:spPr>
        </p:pic>
        <p:sp>
          <p:nvSpPr>
            <p:cNvPr id="7" name="object 52"/>
            <p:cNvSpPr/>
            <p:nvPr/>
          </p:nvSpPr>
          <p:spPr>
            <a:xfrm>
              <a:off x="560832" y="4066032"/>
              <a:ext cx="1740535" cy="2447925"/>
            </a:xfrm>
            <a:custGeom>
              <a:avLst/>
              <a:gdLst/>
              <a:ahLst/>
              <a:cxnLst/>
              <a:rect l="l" t="t" r="r" b="b"/>
              <a:pathLst>
                <a:path w="1740535" h="2447925">
                  <a:moveTo>
                    <a:pt x="0" y="2447544"/>
                  </a:moveTo>
                  <a:lnTo>
                    <a:pt x="1740408" y="2447544"/>
                  </a:lnTo>
                  <a:lnTo>
                    <a:pt x="1740408" y="0"/>
                  </a:lnTo>
                  <a:lnTo>
                    <a:pt x="0" y="0"/>
                  </a:lnTo>
                  <a:lnTo>
                    <a:pt x="0" y="2447544"/>
                  </a:lnTo>
                  <a:close/>
                </a:path>
              </a:pathLst>
            </a:custGeom>
            <a:ln w="24384">
              <a:solidFill>
                <a:srgbClr val="6EA8D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2902787" y="1397762"/>
            <a:ext cx="3700733" cy="4411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561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9730" algn="l"/>
                <a:tab pos="380365" algn="l"/>
              </a:tabLst>
            </a:pPr>
            <a:r>
              <a:rPr lang="ru-RU" sz="2400" spc="-65" dirty="0" smtClean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25" dirty="0" smtClean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гипертекстовой </a:t>
            </a:r>
            <a:r>
              <a:rPr lang="ru-RU" sz="2400" spc="-20" dirty="0" smtClean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50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разметки</a:t>
            </a:r>
            <a:r>
              <a:rPr lang="ru-RU" sz="2400" spc="-100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HTML;</a:t>
            </a:r>
          </a:p>
          <a:p>
            <a:pPr marL="43561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9730" algn="l"/>
                <a:tab pos="380365" algn="l"/>
              </a:tabLst>
            </a:pPr>
            <a:endParaRPr lang="ru-RU" sz="2400" dirty="0" smtClean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561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9730" algn="l"/>
                <a:tab pos="380365" algn="l"/>
              </a:tabLst>
            </a:pPr>
            <a:r>
              <a:rPr lang="ru-RU" sz="2400" dirty="0" smtClean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en-US" sz="2400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sz="2400" dirty="0" smtClean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3561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9730" algn="l"/>
                <a:tab pos="380365" algn="l"/>
              </a:tabLst>
            </a:pPr>
            <a:endParaRPr lang="ru-RU" sz="2400" dirty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561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9730" algn="l"/>
                <a:tab pos="380365" algn="l"/>
              </a:tabLst>
            </a:pPr>
            <a:r>
              <a:rPr lang="ru-RU" sz="2400" dirty="0" smtClean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</a:t>
            </a:r>
            <a:r>
              <a:rPr lang="en-US" sz="2400" dirty="0" smtClean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 smtClean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5610" marR="227329" indent="-342900">
              <a:lnSpc>
                <a:spcPct val="100000"/>
              </a:lnSpc>
              <a:spcBef>
                <a:spcPts val="2010"/>
              </a:spcBef>
              <a:buFont typeface="Arial" panose="020B0604020202020204" pitchFamily="34" charset="0"/>
              <a:buChar char="•"/>
              <a:tabLst>
                <a:tab pos="379730" algn="l"/>
                <a:tab pos="380365" algn="l"/>
              </a:tabLst>
            </a:pPr>
            <a:r>
              <a:rPr lang="ru-RU" sz="2400" spc="-30" dirty="0" smtClean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Формальный</a:t>
            </a:r>
            <a:r>
              <a:rPr lang="ru-RU" sz="2400" spc="10" dirty="0" smtClean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65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ru-RU" sz="2400" spc="-60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10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описания</a:t>
            </a:r>
            <a:r>
              <a:rPr lang="ru-RU" sz="2400" spc="-50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20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внешнего </a:t>
            </a:r>
            <a:r>
              <a:rPr lang="ru-RU" sz="2400" spc="-625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5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вида</a:t>
            </a:r>
            <a:r>
              <a:rPr lang="ru-RU" sz="2400" spc="35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 descr="https://telegra.ph/file/2f7edb2f4c7bfacb0082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20" y="4088700"/>
            <a:ext cx="2198497" cy="21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5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8720" y="195292"/>
            <a:ext cx="720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Конкурентное преимущество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60400" y="1258838"/>
            <a:ext cx="782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существующих аналогов, наш сервис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предоставляет возможность рассмотреть несколько заведений на одном сайте. Это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обеспечивает более эффективный и точный выбор, сокращая время, затрачиваемое на поиск.</a:t>
            </a:r>
          </a:p>
        </p:txBody>
      </p:sp>
    </p:spTree>
    <p:extLst>
      <p:ext uri="{BB962C8B-B14F-4D97-AF65-F5344CB8AC3E}">
        <p14:creationId xmlns:p14="http://schemas.microsoft.com/office/powerpoint/2010/main" val="100147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77" y="160020"/>
            <a:ext cx="2854236" cy="624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38" y="348138"/>
            <a:ext cx="4041481" cy="586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54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83" y="370390"/>
            <a:ext cx="3368574" cy="422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0" y="474561"/>
            <a:ext cx="2839231" cy="355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3105835"/>
            <a:ext cx="3028949" cy="379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896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460</Words>
  <Application>Microsoft Office PowerPoint</Application>
  <PresentationFormat>Экран (4:3)</PresentationFormat>
  <Paragraphs>68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Сервис для бронирования услуг красоты и здоровья «Fast booking»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14</cp:revision>
  <dcterms:created xsi:type="dcterms:W3CDTF">2021-09-20T10:42:48Z</dcterms:created>
  <dcterms:modified xsi:type="dcterms:W3CDTF">2024-03-18T14:18:37Z</dcterms:modified>
</cp:coreProperties>
</file>