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2" r:id="rId6"/>
    <p:sldId id="261" r:id="rId7"/>
    <p:sldId id="259" r:id="rId8"/>
    <p:sldId id="279" r:id="rId9"/>
    <p:sldId id="281" r:id="rId10"/>
    <p:sldId id="280" r:id="rId11"/>
    <p:sldId id="282" r:id="rId12"/>
    <p:sldId id="264" r:id="rId13"/>
    <p:sldId id="268" r:id="rId14"/>
    <p:sldId id="277" r:id="rId15"/>
    <p:sldId id="283" r:id="rId16"/>
    <p:sldId id="27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bril Fatfac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FCF"/>
    <a:srgbClr val="2633DA"/>
    <a:srgbClr val="003399"/>
    <a:srgbClr val="3366CC"/>
    <a:srgbClr val="00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22" autoAdjust="0"/>
  </p:normalViewPr>
  <p:slideViewPr>
    <p:cSldViewPr>
      <p:cViewPr>
        <p:scale>
          <a:sx n="50" d="100"/>
          <a:sy n="50" d="100"/>
        </p:scale>
        <p:origin x="-571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5CB22-E622-41A0-8E75-27D78331E101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BF22D-CE48-4871-81BC-60AE2D752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0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27-6131-4C71-A690-ADC572D95C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02F2-3DEB-472E-AB7C-231E1D382C90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746C-031D-4A45-8EDD-C9BB513A891E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BFF-F28F-4F4F-B00C-DC11E74FA85F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414A-30AC-402A-B46A-A108CAD05B7F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C756-30A1-4569-AF38-F2D3DD9C7A87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759C-D810-4E50-85DF-7307744D225E}" type="datetime1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85A-7DB6-4744-BB89-95945F1B1C59}" type="datetime1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6FC-FC0A-44E2-B741-85FC273B7053}" type="datetime1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200-E710-4A2C-A13F-DDAF6A3663CA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B15D-CFDC-49C5-92ED-31538562D387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CFDF-BE1B-4277-A06E-801860FA2A8B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5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65670" y="-4481752"/>
            <a:ext cx="11878406" cy="1187840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0B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7521" y="7552093"/>
            <a:ext cx="4457333" cy="445733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6FE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6476" y="609298"/>
            <a:ext cx="16875048" cy="8891807"/>
            <a:chOff x="0" y="0"/>
            <a:chExt cx="4444457" cy="23418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155367" y="1457451"/>
            <a:ext cx="5330455" cy="8433153"/>
          </a:xfrm>
          <a:custGeom>
            <a:avLst/>
            <a:gdLst/>
            <a:ahLst/>
            <a:cxnLst/>
            <a:rect l="l" t="t" r="r" b="b"/>
            <a:pathLst>
              <a:path w="5330455" h="8433153">
                <a:moveTo>
                  <a:pt x="0" y="0"/>
                </a:moveTo>
                <a:lnTo>
                  <a:pt x="5330456" y="0"/>
                </a:lnTo>
                <a:lnTo>
                  <a:pt x="5330456" y="8433153"/>
                </a:lnTo>
                <a:lnTo>
                  <a:pt x="0" y="8433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728574" y="5905500"/>
            <a:ext cx="8806616" cy="1882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СТУНДЕНТЫ 3 КУРСА 5.4 ГРУППЫ</a:t>
            </a:r>
          </a:p>
          <a:p>
            <a:pPr algn="l">
              <a:lnSpc>
                <a:spcPct val="150000"/>
              </a:lnSpc>
            </a:pPr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САМСОНОВА АНАСТАСИЯ</a:t>
            </a:r>
          </a:p>
          <a:p>
            <a:pPr algn="l">
              <a:lnSpc>
                <a:spcPts val="2267"/>
              </a:lnSpc>
            </a:pPr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 КОНСТАНИН</a:t>
            </a:r>
          </a:p>
          <a:p>
            <a:pPr algn="l">
              <a:lnSpc>
                <a:spcPts val="2267"/>
              </a:lnSpc>
            </a:pPr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МАСЛОВА ЕКАТЕРИНА</a:t>
            </a:r>
            <a:endParaRPr lang="en-US" sz="28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51496" y="2610129"/>
            <a:ext cx="6987704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ru-RU" sz="3600" b="1" dirty="0">
                <a:solidFill>
                  <a:srgbClr val="2633DA"/>
                </a:solidFill>
                <a:latin typeface="Times New Roman" panose="02020603050405020304" pitchFamily="18" charset="0"/>
                <a:ea typeface="思源黑体 2 Bold"/>
                <a:cs typeface="Times New Roman" panose="02020603050405020304" pitchFamily="18" charset="0"/>
              </a:rPr>
              <a:t>Веб-приложение</a:t>
            </a:r>
            <a:endParaRPr lang="en-US" sz="3600" b="1" dirty="0">
              <a:solidFill>
                <a:srgbClr val="2633DA"/>
              </a:solidFill>
              <a:latin typeface="Abril Fatface" panose="020B0604020202020204" charset="0"/>
              <a:ea typeface="思源黑体 2 Bold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59055" y="3689353"/>
            <a:ext cx="9608336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45"/>
              </a:lnSpc>
            </a:pPr>
            <a:r>
              <a:rPr lang="en-US" sz="8701" b="1" dirty="0">
                <a:solidFill>
                  <a:srgbClr val="2633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BOOKING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sun9-73.userapi.com/impg/QX5OhPvSb0gzEEuTUYPid0nbN7qJ7D_db1NioA/kyQA2Eqgf4U.jpg?size=1917x865&amp;quality=96&amp;sign=2bd31961aa9b385f377b5fb48d5bff04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46" y="2324100"/>
            <a:ext cx="15631307" cy="70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17444" y="923189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un9-75.userapi.com/impg/lhpah2jeybCvqXglTN1ZG85ETapOw10R7s0fhg/DPliWxy3XBM.jpg?size=1781x858&amp;quality=96&amp;sign=c431e51f336b403ab33f96842ad7604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1" y="2247900"/>
            <a:ext cx="14590718" cy="70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44819" y="921665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246085" y="4946403"/>
            <a:ext cx="15910130" cy="3625568"/>
            <a:chOff x="0" y="0"/>
            <a:chExt cx="1777367" cy="4050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7367" cy="405023"/>
            </a:xfrm>
            <a:custGeom>
              <a:avLst/>
              <a:gdLst/>
              <a:ahLst/>
              <a:cxnLst/>
              <a:rect l="l" t="t" r="r" b="b"/>
              <a:pathLst>
                <a:path w="1777367" h="405023">
                  <a:moveTo>
                    <a:pt x="17031" y="0"/>
                  </a:moveTo>
                  <a:lnTo>
                    <a:pt x="1760336" y="0"/>
                  </a:lnTo>
                  <a:cubicBezTo>
                    <a:pt x="1764853" y="0"/>
                    <a:pt x="1769184" y="1794"/>
                    <a:pt x="1772378" y="4988"/>
                  </a:cubicBezTo>
                  <a:cubicBezTo>
                    <a:pt x="1775572" y="8182"/>
                    <a:pt x="1777367" y="12514"/>
                    <a:pt x="1777367" y="17031"/>
                  </a:cubicBezTo>
                  <a:lnTo>
                    <a:pt x="1777367" y="387992"/>
                  </a:lnTo>
                  <a:cubicBezTo>
                    <a:pt x="1777367" y="397398"/>
                    <a:pt x="1769742" y="405023"/>
                    <a:pt x="1760336" y="405023"/>
                  </a:cubicBezTo>
                  <a:lnTo>
                    <a:pt x="17031" y="405023"/>
                  </a:lnTo>
                  <a:cubicBezTo>
                    <a:pt x="12514" y="405023"/>
                    <a:pt x="8182" y="403228"/>
                    <a:pt x="4988" y="400034"/>
                  </a:cubicBezTo>
                  <a:cubicBezTo>
                    <a:pt x="1794" y="396840"/>
                    <a:pt x="0" y="392509"/>
                    <a:pt x="0" y="387992"/>
                  </a:cubicBezTo>
                  <a:lnTo>
                    <a:pt x="0" y="17031"/>
                  </a:lnTo>
                  <a:cubicBezTo>
                    <a:pt x="0" y="12514"/>
                    <a:pt x="1794" y="8182"/>
                    <a:pt x="4988" y="4988"/>
                  </a:cubicBezTo>
                  <a:cubicBezTo>
                    <a:pt x="8182" y="1794"/>
                    <a:pt x="12514" y="0"/>
                    <a:pt x="17031" y="0"/>
                  </a:cubicBezTo>
                  <a:close/>
                </a:path>
              </a:pathLst>
            </a:custGeom>
            <a:solidFill>
              <a:srgbClr val="1F5FC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77367" cy="433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98609" y="4457700"/>
            <a:ext cx="9940991" cy="3886200"/>
            <a:chOff x="0" y="0"/>
            <a:chExt cx="9019225" cy="39018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19225" cy="3901880"/>
            </a:xfrm>
            <a:custGeom>
              <a:avLst/>
              <a:gdLst/>
              <a:ahLst/>
              <a:cxnLst/>
              <a:rect l="l" t="t" r="r" b="b"/>
              <a:pathLst>
                <a:path w="9019225" h="3901880">
                  <a:moveTo>
                    <a:pt x="26946" y="0"/>
                  </a:moveTo>
                  <a:lnTo>
                    <a:pt x="8992280" y="0"/>
                  </a:lnTo>
                  <a:cubicBezTo>
                    <a:pt x="9007161" y="0"/>
                    <a:pt x="9019225" y="12064"/>
                    <a:pt x="9019225" y="26946"/>
                  </a:cubicBezTo>
                  <a:lnTo>
                    <a:pt x="9019225" y="3874934"/>
                  </a:lnTo>
                  <a:cubicBezTo>
                    <a:pt x="9019225" y="3882081"/>
                    <a:pt x="9016387" y="3888935"/>
                    <a:pt x="9011333" y="3893988"/>
                  </a:cubicBezTo>
                  <a:cubicBezTo>
                    <a:pt x="9006280" y="3899041"/>
                    <a:pt x="8999426" y="3901880"/>
                    <a:pt x="8992280" y="3901880"/>
                  </a:cubicBezTo>
                  <a:lnTo>
                    <a:pt x="26946" y="3901880"/>
                  </a:lnTo>
                  <a:cubicBezTo>
                    <a:pt x="19799" y="3901880"/>
                    <a:pt x="12946" y="3899041"/>
                    <a:pt x="7892" y="3893988"/>
                  </a:cubicBezTo>
                  <a:cubicBezTo>
                    <a:pt x="2839" y="3888935"/>
                    <a:pt x="0" y="3882081"/>
                    <a:pt x="0" y="3874934"/>
                  </a:cubicBezTo>
                  <a:lnTo>
                    <a:pt x="0" y="26946"/>
                  </a:lnTo>
                  <a:cubicBezTo>
                    <a:pt x="0" y="19799"/>
                    <a:pt x="2839" y="12946"/>
                    <a:pt x="7892" y="7892"/>
                  </a:cubicBezTo>
                  <a:cubicBezTo>
                    <a:pt x="12946" y="2839"/>
                    <a:pt x="19799" y="0"/>
                    <a:pt x="2694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C3476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9019225" cy="3987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154546" y="3077022"/>
            <a:ext cx="4423434" cy="5494949"/>
          </a:xfrm>
          <a:custGeom>
            <a:avLst/>
            <a:gdLst/>
            <a:ahLst/>
            <a:cxnLst/>
            <a:rect l="l" t="t" r="r" b="b"/>
            <a:pathLst>
              <a:path w="4423434" h="5494949">
                <a:moveTo>
                  <a:pt x="0" y="0"/>
                </a:moveTo>
                <a:lnTo>
                  <a:pt x="4423433" y="0"/>
                </a:lnTo>
                <a:lnTo>
                  <a:pt x="4423433" y="5494949"/>
                </a:lnTo>
                <a:lnTo>
                  <a:pt x="0" y="5494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313703" y="4946403"/>
            <a:ext cx="9192497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Планируется зарабатывать на проекте через контекстную рекламу спортивных товаров и косметических средств, что позволит монетизировать платформу, обеспечивая ее финансовую устойчивость и дальнейшее развитие</a:t>
            </a:r>
            <a:endParaRPr lang="en-US" sz="3200" dirty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40788212-0DE6-FD21-98BB-81AF64D9E8ED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БИЗНЕС-МОДЕЛЬ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5444819" y="922730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723354" y="3287009"/>
            <a:ext cx="2727184" cy="2557472"/>
            <a:chOff x="0" y="0"/>
            <a:chExt cx="165975" cy="1556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5975" cy="155646"/>
            </a:xfrm>
            <a:custGeom>
              <a:avLst/>
              <a:gdLst/>
              <a:ahLst/>
              <a:cxnLst/>
              <a:rect l="l" t="t" r="r" b="b"/>
              <a:pathLst>
                <a:path w="165975" h="155646">
                  <a:moveTo>
                    <a:pt x="0" y="0"/>
                  </a:moveTo>
                  <a:lnTo>
                    <a:pt x="165975" y="0"/>
                  </a:lnTo>
                  <a:lnTo>
                    <a:pt x="165975" y="155646"/>
                  </a:lnTo>
                  <a:lnTo>
                    <a:pt x="0" y="1556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F5FC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65975" cy="184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5438369" y="3676777"/>
            <a:ext cx="1297153" cy="1777936"/>
          </a:xfrm>
          <a:custGeom>
            <a:avLst/>
            <a:gdLst/>
            <a:ahLst/>
            <a:cxnLst/>
            <a:rect l="l" t="t" r="r" b="b"/>
            <a:pathLst>
              <a:path w="1297153" h="1777936">
                <a:moveTo>
                  <a:pt x="0" y="0"/>
                </a:moveTo>
                <a:lnTo>
                  <a:pt x="1297153" y="0"/>
                </a:lnTo>
                <a:lnTo>
                  <a:pt x="1297153" y="1777936"/>
                </a:lnTo>
                <a:lnTo>
                  <a:pt x="0" y="1777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421962" y="3287009"/>
            <a:ext cx="8841293" cy="5095894"/>
            <a:chOff x="0" y="0"/>
            <a:chExt cx="538076" cy="3101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8076" cy="310133"/>
            </a:xfrm>
            <a:custGeom>
              <a:avLst/>
              <a:gdLst/>
              <a:ahLst/>
              <a:cxnLst/>
              <a:rect l="l" t="t" r="r" b="b"/>
              <a:pathLst>
                <a:path w="538076" h="310133">
                  <a:moveTo>
                    <a:pt x="0" y="0"/>
                  </a:moveTo>
                  <a:lnTo>
                    <a:pt x="538076" y="0"/>
                  </a:lnTo>
                  <a:lnTo>
                    <a:pt x="538076" y="310133"/>
                  </a:lnTo>
                  <a:lnTo>
                    <a:pt x="0" y="310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F5FC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538076" cy="338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24745" y="3287009"/>
            <a:ext cx="2727184" cy="2557472"/>
            <a:chOff x="0" y="0"/>
            <a:chExt cx="165975" cy="1556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5975" cy="155646"/>
            </a:xfrm>
            <a:custGeom>
              <a:avLst/>
              <a:gdLst/>
              <a:ahLst/>
              <a:cxnLst/>
              <a:rect l="l" t="t" r="r" b="b"/>
              <a:pathLst>
                <a:path w="165975" h="155646">
                  <a:moveTo>
                    <a:pt x="0" y="0"/>
                  </a:moveTo>
                  <a:lnTo>
                    <a:pt x="165975" y="0"/>
                  </a:lnTo>
                  <a:lnTo>
                    <a:pt x="165975" y="155646"/>
                  </a:lnTo>
                  <a:lnTo>
                    <a:pt x="0" y="1556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F5FC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65975" cy="184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880038" y="3676777"/>
            <a:ext cx="1035648" cy="1777936"/>
          </a:xfrm>
          <a:custGeom>
            <a:avLst/>
            <a:gdLst/>
            <a:ahLst/>
            <a:cxnLst/>
            <a:rect l="l" t="t" r="r" b="b"/>
            <a:pathLst>
              <a:path w="1035648" h="1777936">
                <a:moveTo>
                  <a:pt x="0" y="0"/>
                </a:moveTo>
                <a:lnTo>
                  <a:pt x="1035648" y="0"/>
                </a:lnTo>
                <a:lnTo>
                  <a:pt x="1035648" y="1777936"/>
                </a:lnTo>
                <a:lnTo>
                  <a:pt x="0" y="1777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4723354" y="5825431"/>
            <a:ext cx="2727184" cy="2557472"/>
            <a:chOff x="0" y="0"/>
            <a:chExt cx="165975" cy="15564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5975" cy="155646"/>
            </a:xfrm>
            <a:custGeom>
              <a:avLst/>
              <a:gdLst/>
              <a:ahLst/>
              <a:cxnLst/>
              <a:rect l="l" t="t" r="r" b="b"/>
              <a:pathLst>
                <a:path w="165975" h="155646">
                  <a:moveTo>
                    <a:pt x="0" y="0"/>
                  </a:moveTo>
                  <a:lnTo>
                    <a:pt x="165975" y="0"/>
                  </a:lnTo>
                  <a:lnTo>
                    <a:pt x="165975" y="155646"/>
                  </a:lnTo>
                  <a:lnTo>
                    <a:pt x="0" y="155646"/>
                  </a:lnTo>
                  <a:close/>
                </a:path>
              </a:pathLst>
            </a:custGeom>
            <a:solidFill>
              <a:srgbClr val="1F5FCF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165975" cy="184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034270" y="5815906"/>
            <a:ext cx="2727184" cy="2557472"/>
            <a:chOff x="0" y="0"/>
            <a:chExt cx="165975" cy="1556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5975" cy="155646"/>
            </a:xfrm>
            <a:custGeom>
              <a:avLst/>
              <a:gdLst/>
              <a:ahLst/>
              <a:cxnLst/>
              <a:rect l="l" t="t" r="r" b="b"/>
              <a:pathLst>
                <a:path w="165975" h="155646">
                  <a:moveTo>
                    <a:pt x="0" y="0"/>
                  </a:moveTo>
                  <a:lnTo>
                    <a:pt x="165975" y="0"/>
                  </a:lnTo>
                  <a:lnTo>
                    <a:pt x="165975" y="155646"/>
                  </a:lnTo>
                  <a:lnTo>
                    <a:pt x="0" y="1556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F5FCF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165975" cy="184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2653448" y="6243159"/>
            <a:ext cx="1488827" cy="1722016"/>
          </a:xfrm>
          <a:custGeom>
            <a:avLst/>
            <a:gdLst/>
            <a:ahLst/>
            <a:cxnLst/>
            <a:rect l="l" t="t" r="r" b="b"/>
            <a:pathLst>
              <a:path w="1488827" h="1722016">
                <a:moveTo>
                  <a:pt x="0" y="0"/>
                </a:moveTo>
                <a:lnTo>
                  <a:pt x="1488827" y="0"/>
                </a:lnTo>
                <a:lnTo>
                  <a:pt x="1488827" y="1722016"/>
                </a:lnTo>
                <a:lnTo>
                  <a:pt x="0" y="1722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7872655" y="3507582"/>
            <a:ext cx="7939903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Добавление новой функциональности, позволяющей пользователям сравнивать центры и предлагаемые услуги, что позволит более детально оценить предложения различных </a:t>
            </a:r>
            <a:r>
              <a:rPr lang="ru-RU" sz="3200" dirty="0" smtClean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заведений;</a:t>
            </a:r>
          </a:p>
          <a:p>
            <a:pPr marL="457200" indent="-4572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Развитие системы скидок и накопления баллов для дальнейшей полной или частичной оплаты услуг.</a:t>
            </a:r>
            <a:endParaRPr lang="en-US" sz="3200" dirty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="" xmlns:a16="http://schemas.microsoft.com/office/drawing/2014/main" id="{1C70F52A-5A39-AA55-4EFB-01868C35834C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РАЗВИТИЯ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>
          <a:xfrm>
            <a:off x="15417444" y="922427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В КОМАНДЕ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44819" y="922427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81300"/>
            <a:ext cx="2616232" cy="26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0" y="2781300"/>
            <a:ext cx="2616232" cy="26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79" y="2781300"/>
            <a:ext cx="2616232" cy="26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5392484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Самсонова А.Г.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писатель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5387532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Маслова Е.И.</a:t>
            </a:r>
          </a:p>
          <a:p>
            <a:pPr algn="ctr"/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Тимлид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backend-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76216" y="5546372"/>
            <a:ext cx="4648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 К.Р.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-менеджер,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8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44819" y="921665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8"/>
          <p:cNvSpPr/>
          <p:nvPr/>
        </p:nvSpPr>
        <p:spPr>
          <a:xfrm flipH="1">
            <a:off x="14478000" y="3282400"/>
            <a:ext cx="2138172" cy="5410200"/>
          </a:xfrm>
          <a:custGeom>
            <a:avLst/>
            <a:gdLst/>
            <a:ahLst/>
            <a:cxnLst/>
            <a:rect l="l" t="t" r="r" b="b"/>
            <a:pathLst>
              <a:path w="1604772" h="4114800">
                <a:moveTo>
                  <a:pt x="1604772" y="0"/>
                </a:moveTo>
                <a:lnTo>
                  <a:pt x="0" y="0"/>
                </a:lnTo>
                <a:lnTo>
                  <a:pt x="0" y="4114800"/>
                </a:lnTo>
                <a:lnTo>
                  <a:pt x="1604772" y="4114800"/>
                </a:lnTo>
                <a:lnTo>
                  <a:pt x="16047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7"/>
          <p:cNvGrpSpPr/>
          <p:nvPr/>
        </p:nvGrpSpPr>
        <p:grpSpPr>
          <a:xfrm>
            <a:off x="975360" y="2390879"/>
            <a:ext cx="12801600" cy="6747422"/>
            <a:chOff x="0" y="0"/>
            <a:chExt cx="1777367" cy="405023"/>
          </a:xfrm>
        </p:grpSpPr>
        <p:sp>
          <p:nvSpPr>
            <p:cNvPr id="12" name="Freeform 8"/>
            <p:cNvSpPr/>
            <p:nvPr/>
          </p:nvSpPr>
          <p:spPr>
            <a:xfrm>
              <a:off x="0" y="0"/>
              <a:ext cx="1777367" cy="405023"/>
            </a:xfrm>
            <a:custGeom>
              <a:avLst/>
              <a:gdLst/>
              <a:ahLst/>
              <a:cxnLst/>
              <a:rect l="l" t="t" r="r" b="b"/>
              <a:pathLst>
                <a:path w="1777367" h="405023">
                  <a:moveTo>
                    <a:pt x="17031" y="0"/>
                  </a:moveTo>
                  <a:lnTo>
                    <a:pt x="1760336" y="0"/>
                  </a:lnTo>
                  <a:cubicBezTo>
                    <a:pt x="1764853" y="0"/>
                    <a:pt x="1769184" y="1794"/>
                    <a:pt x="1772378" y="4988"/>
                  </a:cubicBezTo>
                  <a:cubicBezTo>
                    <a:pt x="1775572" y="8182"/>
                    <a:pt x="1777367" y="12514"/>
                    <a:pt x="1777367" y="17031"/>
                  </a:cubicBezTo>
                  <a:lnTo>
                    <a:pt x="1777367" y="387992"/>
                  </a:lnTo>
                  <a:cubicBezTo>
                    <a:pt x="1777367" y="397398"/>
                    <a:pt x="1769742" y="405023"/>
                    <a:pt x="1760336" y="405023"/>
                  </a:cubicBezTo>
                  <a:lnTo>
                    <a:pt x="17031" y="405023"/>
                  </a:lnTo>
                  <a:cubicBezTo>
                    <a:pt x="12514" y="405023"/>
                    <a:pt x="8182" y="403228"/>
                    <a:pt x="4988" y="400034"/>
                  </a:cubicBezTo>
                  <a:cubicBezTo>
                    <a:pt x="1794" y="396840"/>
                    <a:pt x="0" y="392509"/>
                    <a:pt x="0" y="387992"/>
                  </a:cubicBezTo>
                  <a:lnTo>
                    <a:pt x="0" y="17031"/>
                  </a:lnTo>
                  <a:cubicBezTo>
                    <a:pt x="0" y="12514"/>
                    <a:pt x="1794" y="8182"/>
                    <a:pt x="4988" y="4988"/>
                  </a:cubicBezTo>
                  <a:cubicBezTo>
                    <a:pt x="8182" y="1794"/>
                    <a:pt x="12514" y="0"/>
                    <a:pt x="17031" y="0"/>
                  </a:cubicBezTo>
                  <a:close/>
                </a:path>
              </a:pathLst>
            </a:custGeom>
            <a:solidFill>
              <a:srgbClr val="1F5FCF"/>
            </a:solidFill>
          </p:spPr>
        </p:sp>
        <p:sp>
          <p:nvSpPr>
            <p:cNvPr id="13" name="TextBox 9"/>
            <p:cNvSpPr txBox="1"/>
            <p:nvPr/>
          </p:nvSpPr>
          <p:spPr>
            <a:xfrm>
              <a:off x="0" y="-28575"/>
              <a:ext cx="1777367" cy="433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0"/>
          <p:cNvGrpSpPr/>
          <p:nvPr/>
        </p:nvGrpSpPr>
        <p:grpSpPr>
          <a:xfrm>
            <a:off x="1371600" y="2933700"/>
            <a:ext cx="11963400" cy="5715000"/>
            <a:chOff x="0" y="0"/>
            <a:chExt cx="9019225" cy="3901880"/>
          </a:xfrm>
        </p:grpSpPr>
        <p:sp>
          <p:nvSpPr>
            <p:cNvPr id="15" name="Freeform 11"/>
            <p:cNvSpPr/>
            <p:nvPr/>
          </p:nvSpPr>
          <p:spPr>
            <a:xfrm>
              <a:off x="0" y="0"/>
              <a:ext cx="9019225" cy="3901880"/>
            </a:xfrm>
            <a:custGeom>
              <a:avLst/>
              <a:gdLst/>
              <a:ahLst/>
              <a:cxnLst/>
              <a:rect l="l" t="t" r="r" b="b"/>
              <a:pathLst>
                <a:path w="9019225" h="3901880">
                  <a:moveTo>
                    <a:pt x="26946" y="0"/>
                  </a:moveTo>
                  <a:lnTo>
                    <a:pt x="8992280" y="0"/>
                  </a:lnTo>
                  <a:cubicBezTo>
                    <a:pt x="9007161" y="0"/>
                    <a:pt x="9019225" y="12064"/>
                    <a:pt x="9019225" y="26946"/>
                  </a:cubicBezTo>
                  <a:lnTo>
                    <a:pt x="9019225" y="3874934"/>
                  </a:lnTo>
                  <a:cubicBezTo>
                    <a:pt x="9019225" y="3882081"/>
                    <a:pt x="9016387" y="3888935"/>
                    <a:pt x="9011333" y="3893988"/>
                  </a:cubicBezTo>
                  <a:cubicBezTo>
                    <a:pt x="9006280" y="3899041"/>
                    <a:pt x="8999426" y="3901880"/>
                    <a:pt x="8992280" y="3901880"/>
                  </a:cubicBezTo>
                  <a:lnTo>
                    <a:pt x="26946" y="3901880"/>
                  </a:lnTo>
                  <a:cubicBezTo>
                    <a:pt x="19799" y="3901880"/>
                    <a:pt x="12946" y="3899041"/>
                    <a:pt x="7892" y="3893988"/>
                  </a:cubicBezTo>
                  <a:cubicBezTo>
                    <a:pt x="2839" y="3888935"/>
                    <a:pt x="0" y="3882081"/>
                    <a:pt x="0" y="3874934"/>
                  </a:cubicBezTo>
                  <a:lnTo>
                    <a:pt x="0" y="26946"/>
                  </a:lnTo>
                  <a:cubicBezTo>
                    <a:pt x="0" y="19799"/>
                    <a:pt x="2839" y="12946"/>
                    <a:pt x="7892" y="7892"/>
                  </a:cubicBezTo>
                  <a:cubicBezTo>
                    <a:pt x="12946" y="2839"/>
                    <a:pt x="19799" y="0"/>
                    <a:pt x="2694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C3476"/>
              </a:solidFill>
              <a:prstDash val="solid"/>
              <a:round/>
            </a:ln>
          </p:spPr>
        </p:sp>
        <p:sp>
          <p:nvSpPr>
            <p:cNvPr id="17" name="TextBox 12"/>
            <p:cNvSpPr txBox="1"/>
            <p:nvPr/>
          </p:nvSpPr>
          <p:spPr>
            <a:xfrm>
              <a:off x="0" y="-85725"/>
              <a:ext cx="9019225" cy="3987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81200" y="3220041"/>
            <a:ext cx="1036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карточки для просмотра центров с рейтингом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отзывами;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форма для добавления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отзывов;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добавление заведений 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избранное;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Возможна запись в выбранный центр на желаемую услугу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68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65670" y="-4481752"/>
            <a:ext cx="11878406" cy="1187840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0B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7521" y="7552093"/>
            <a:ext cx="4457333" cy="445733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6FE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565670" y="2010155"/>
            <a:ext cx="6156366" cy="6631633"/>
          </a:xfrm>
          <a:custGeom>
            <a:avLst/>
            <a:gdLst/>
            <a:ahLst/>
            <a:cxnLst/>
            <a:rect l="l" t="t" r="r" b="b"/>
            <a:pathLst>
              <a:path w="6156366" h="6631633">
                <a:moveTo>
                  <a:pt x="0" y="0"/>
                </a:moveTo>
                <a:lnTo>
                  <a:pt x="6156365" y="0"/>
                </a:lnTo>
                <a:lnTo>
                  <a:pt x="6156365" y="6631633"/>
                </a:lnTo>
                <a:lnTo>
                  <a:pt x="0" y="6631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854596" y="3375385"/>
            <a:ext cx="8806614" cy="2996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76"/>
              </a:lnSpc>
            </a:pPr>
            <a:r>
              <a:rPr lang="ru-RU" sz="80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b="1" dirty="0" smtClean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endParaRPr lang="en-US" sz="80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4797" y="-795703"/>
            <a:ext cx="11878406" cy="1187840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0B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6476" y="689976"/>
            <a:ext cx="16875048" cy="8891807"/>
            <a:chOff x="0" y="0"/>
            <a:chExt cx="4444457" cy="23418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 sz="280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6858000" y="3606385"/>
            <a:ext cx="4232880" cy="4559656"/>
          </a:xfrm>
          <a:custGeom>
            <a:avLst/>
            <a:gdLst/>
            <a:ahLst/>
            <a:cxnLst/>
            <a:rect l="l" t="t" r="r" b="b"/>
            <a:pathLst>
              <a:path w="4232880" h="4559656">
                <a:moveTo>
                  <a:pt x="0" y="0"/>
                </a:moveTo>
                <a:lnTo>
                  <a:pt x="4232880" y="0"/>
                </a:lnTo>
                <a:lnTo>
                  <a:pt x="4232880" y="4559656"/>
                </a:lnTo>
                <a:lnTo>
                  <a:pt x="0" y="455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072694" y="3821147"/>
            <a:ext cx="888280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305"/>
              </a:lnSpc>
            </a:pPr>
            <a:r>
              <a:rPr lang="en-US" sz="96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06988" y="4072562"/>
            <a:ext cx="380558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ЕДИНОЙ ПЛАТФОРМЫ</a:t>
            </a:r>
            <a:endParaRPr lang="en-US" sz="28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72694" y="6190745"/>
            <a:ext cx="888280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305"/>
              </a:lnSpc>
            </a:pPr>
            <a:r>
              <a:rPr lang="en-US" sz="96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98479" y="3821147"/>
            <a:ext cx="888280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305"/>
              </a:lnSpc>
            </a:pPr>
            <a:r>
              <a:rPr lang="en-US" sz="96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98479" y="6190745"/>
            <a:ext cx="888280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305"/>
              </a:lnSpc>
            </a:pPr>
            <a:r>
              <a:rPr lang="en-US" sz="96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CC677211-A98E-8A15-0854-0F2331DBAFED}"/>
              </a:ext>
            </a:extLst>
          </p:cNvPr>
          <p:cNvSpPr txBox="1"/>
          <p:nvPr/>
        </p:nvSpPr>
        <p:spPr>
          <a:xfrm>
            <a:off x="12795141" y="4281725"/>
            <a:ext cx="3328094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ТРАТА ВРЕМЕНИ НА ПОИСК</a:t>
            </a:r>
            <a:endParaRPr lang="en-US" sz="28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="" xmlns:a16="http://schemas.microsoft.com/office/drawing/2014/main" id="{5C1491C9-637D-9F6F-E3DA-21E4CCA4F7D5}"/>
              </a:ext>
            </a:extLst>
          </p:cNvPr>
          <p:cNvSpPr txBox="1"/>
          <p:nvPr/>
        </p:nvSpPr>
        <p:spPr>
          <a:xfrm>
            <a:off x="2976214" y="6430233"/>
            <a:ext cx="3328094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НЕЭФФЕКТИВНОЕ УПРАВЛЕНИЕ ЗАПИСЯМИ</a:t>
            </a:r>
            <a:endParaRPr lang="en-US" sz="28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="" xmlns:a16="http://schemas.microsoft.com/office/drawing/2014/main" id="{1D17C7E4-D66F-E4FE-F98E-FA44DBB40DB5}"/>
              </a:ext>
            </a:extLst>
          </p:cNvPr>
          <p:cNvSpPr txBox="1"/>
          <p:nvPr/>
        </p:nvSpPr>
        <p:spPr>
          <a:xfrm>
            <a:off x="12868710" y="6645677"/>
            <a:ext cx="374289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НЕОБЪЕКТИВНОСТЬ ОТЗЫВОВ</a:t>
            </a:r>
            <a:endParaRPr lang="en-US" sz="28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1680" y="9525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endParaRPr lang="ru-RU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5463164" y="921665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18208" y="2775916"/>
            <a:ext cx="4049369" cy="4049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6F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02461" y="-795703"/>
            <a:ext cx="11878406" cy="1187840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0B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136393" y="1028700"/>
            <a:ext cx="120152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 flipH="1">
            <a:off x="2351532" y="3155544"/>
            <a:ext cx="3609428" cy="6051819"/>
          </a:xfrm>
          <a:custGeom>
            <a:avLst/>
            <a:gdLst/>
            <a:ahLst/>
            <a:cxnLst/>
            <a:rect l="l" t="t" r="r" b="b"/>
            <a:pathLst>
              <a:path w="4867621" h="8308884">
                <a:moveTo>
                  <a:pt x="4867621" y="0"/>
                </a:moveTo>
                <a:lnTo>
                  <a:pt x="0" y="0"/>
                </a:lnTo>
                <a:lnTo>
                  <a:pt x="0" y="8308884"/>
                </a:lnTo>
                <a:lnTo>
                  <a:pt x="4867621" y="8308884"/>
                </a:lnTo>
                <a:lnTo>
                  <a:pt x="48676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98DB3754-8DF6-3974-B134-9672A025B0D9}"/>
              </a:ext>
            </a:extLst>
          </p:cNvPr>
          <p:cNvSpPr txBox="1"/>
          <p:nvPr/>
        </p:nvSpPr>
        <p:spPr>
          <a:xfrm>
            <a:off x="8153400" y="3524250"/>
            <a:ext cx="818919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3200" dirty="0" smtClean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юди, активно заботящиеся о своем здоровье, физической форме и внешнем виде  </a:t>
            </a:r>
            <a:endParaRPr lang="en-US" sz="32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5429579" y="920736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31492" y="3152395"/>
            <a:ext cx="14425016" cy="3303094"/>
            <a:chOff x="0" y="0"/>
            <a:chExt cx="19233355" cy="4404125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t="30997" b="30997"/>
            <a:stretch>
              <a:fillRect/>
            </a:stretch>
          </p:blipFill>
          <p:spPr>
            <a:xfrm>
              <a:off x="0" y="0"/>
              <a:ext cx="19233355" cy="4404125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3936025" y="4707480"/>
            <a:ext cx="10415945" cy="3484019"/>
            <a:chOff x="0" y="0"/>
            <a:chExt cx="1067338" cy="3641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67338" cy="364172"/>
            </a:xfrm>
            <a:custGeom>
              <a:avLst/>
              <a:gdLst/>
              <a:ahLst/>
              <a:cxnLst/>
              <a:rect l="l" t="t" r="r" b="b"/>
              <a:pathLst>
                <a:path w="1067338" h="364172">
                  <a:moveTo>
                    <a:pt x="28361" y="0"/>
                  </a:moveTo>
                  <a:lnTo>
                    <a:pt x="1038977" y="0"/>
                  </a:lnTo>
                  <a:cubicBezTo>
                    <a:pt x="1046499" y="0"/>
                    <a:pt x="1053712" y="2988"/>
                    <a:pt x="1059031" y="8307"/>
                  </a:cubicBezTo>
                  <a:cubicBezTo>
                    <a:pt x="1064350" y="13625"/>
                    <a:pt x="1067338" y="20839"/>
                    <a:pt x="1067338" y="28361"/>
                  </a:cubicBezTo>
                  <a:lnTo>
                    <a:pt x="1067338" y="335811"/>
                  </a:lnTo>
                  <a:cubicBezTo>
                    <a:pt x="1067338" y="351474"/>
                    <a:pt x="1054640" y="364172"/>
                    <a:pt x="1038977" y="364172"/>
                  </a:cubicBezTo>
                  <a:lnTo>
                    <a:pt x="28361" y="364172"/>
                  </a:lnTo>
                  <a:cubicBezTo>
                    <a:pt x="20839" y="364172"/>
                    <a:pt x="13625" y="361184"/>
                    <a:pt x="8307" y="355865"/>
                  </a:cubicBezTo>
                  <a:cubicBezTo>
                    <a:pt x="2988" y="350546"/>
                    <a:pt x="0" y="343333"/>
                    <a:pt x="0" y="335811"/>
                  </a:cubicBezTo>
                  <a:lnTo>
                    <a:pt x="0" y="28361"/>
                  </a:lnTo>
                  <a:cubicBezTo>
                    <a:pt x="0" y="20839"/>
                    <a:pt x="2988" y="13625"/>
                    <a:pt x="8307" y="8307"/>
                  </a:cubicBezTo>
                  <a:cubicBezTo>
                    <a:pt x="13625" y="2988"/>
                    <a:pt x="20839" y="0"/>
                    <a:pt x="28361" y="0"/>
                  </a:cubicBezTo>
                  <a:close/>
                </a:path>
              </a:pathLst>
            </a:custGeom>
            <a:solidFill>
              <a:srgbClr val="1F5FC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067338" cy="392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2">
            <a:extLst>
              <a:ext uri="{FF2B5EF4-FFF2-40B4-BE49-F238E27FC236}">
                <a16:creationId xmlns="" xmlns:a16="http://schemas.microsoft.com/office/drawing/2014/main" id="{2D7EF0E7-2180-642C-E9AE-2690F4EA2F9A}"/>
              </a:ext>
            </a:extLst>
          </p:cNvPr>
          <p:cNvSpPr txBox="1"/>
          <p:nvPr/>
        </p:nvSpPr>
        <p:spPr>
          <a:xfrm>
            <a:off x="4572000" y="1038292"/>
            <a:ext cx="894130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067074C5-0B8C-9180-0199-73844BA3279D}"/>
              </a:ext>
            </a:extLst>
          </p:cNvPr>
          <p:cNvSpPr txBox="1"/>
          <p:nvPr/>
        </p:nvSpPr>
        <p:spPr>
          <a:xfrm>
            <a:off x="5049401" y="5143499"/>
            <a:ext cx="8189198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экономит время пользователей, предоставляя централизованную информацию о салонах и центрах, их услугах, ценах, расписании, а также отзывы и рейтинги от реальных клиентов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5447924" y="922427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66800" y="4775177"/>
            <a:ext cx="1604772" cy="4114800"/>
          </a:xfrm>
          <a:custGeom>
            <a:avLst/>
            <a:gdLst/>
            <a:ahLst/>
            <a:cxnLst/>
            <a:rect l="l" t="t" r="r" b="b"/>
            <a:pathLst>
              <a:path w="1604772" h="4114800">
                <a:moveTo>
                  <a:pt x="0" y="0"/>
                </a:moveTo>
                <a:lnTo>
                  <a:pt x="1604772" y="0"/>
                </a:lnTo>
                <a:lnTo>
                  <a:pt x="16047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5346681" y="4852813"/>
            <a:ext cx="1604772" cy="4114800"/>
          </a:xfrm>
          <a:custGeom>
            <a:avLst/>
            <a:gdLst/>
            <a:ahLst/>
            <a:cxnLst/>
            <a:rect l="l" t="t" r="r" b="b"/>
            <a:pathLst>
              <a:path w="1604772" h="4114800">
                <a:moveTo>
                  <a:pt x="1604772" y="0"/>
                </a:moveTo>
                <a:lnTo>
                  <a:pt x="0" y="0"/>
                </a:lnTo>
                <a:lnTo>
                  <a:pt x="0" y="4114800"/>
                </a:lnTo>
                <a:lnTo>
                  <a:pt x="1604772" y="4114800"/>
                </a:lnTo>
                <a:lnTo>
                  <a:pt x="16047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686812" y="3150297"/>
            <a:ext cx="5965953" cy="3405033"/>
            <a:chOff x="0" y="0"/>
            <a:chExt cx="749597" cy="8072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9597" cy="807262"/>
            </a:xfrm>
            <a:custGeom>
              <a:avLst/>
              <a:gdLst/>
              <a:ahLst/>
              <a:cxnLst/>
              <a:rect l="l" t="t" r="r" b="b"/>
              <a:pathLst>
                <a:path w="749597" h="807262">
                  <a:moveTo>
                    <a:pt x="137586" y="0"/>
                  </a:moveTo>
                  <a:lnTo>
                    <a:pt x="612011" y="0"/>
                  </a:lnTo>
                  <a:cubicBezTo>
                    <a:pt x="687998" y="0"/>
                    <a:pt x="749597" y="61599"/>
                    <a:pt x="749597" y="137586"/>
                  </a:cubicBezTo>
                  <a:lnTo>
                    <a:pt x="749597" y="669676"/>
                  </a:lnTo>
                  <a:cubicBezTo>
                    <a:pt x="749597" y="745662"/>
                    <a:pt x="687998" y="807262"/>
                    <a:pt x="612011" y="807262"/>
                  </a:cubicBezTo>
                  <a:lnTo>
                    <a:pt x="137586" y="807262"/>
                  </a:lnTo>
                  <a:cubicBezTo>
                    <a:pt x="61599" y="807262"/>
                    <a:pt x="0" y="745662"/>
                    <a:pt x="0" y="669676"/>
                  </a:cubicBezTo>
                  <a:lnTo>
                    <a:pt x="0" y="137586"/>
                  </a:lnTo>
                  <a:cubicBezTo>
                    <a:pt x="0" y="61599"/>
                    <a:pt x="61599" y="0"/>
                    <a:pt x="1375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F5FC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749597" cy="835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572000" y="3164148"/>
            <a:ext cx="2195575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44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31086" y="4213757"/>
            <a:ext cx="5791199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856"/>
              </a:lnSpc>
              <a:buFont typeface="Courier New" panose="02070309020205020404" pitchFamily="49" charset="0"/>
              <a:buChar char="o"/>
            </a:pPr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Язык программирования: </a:t>
            </a:r>
            <a:r>
              <a:rPr lang="en-US" sz="3200" dirty="0" smtClean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Java</a:t>
            </a:r>
            <a:endParaRPr lang="ru-RU" sz="3200" dirty="0" smtClean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56"/>
              </a:lnSpc>
              <a:buFont typeface="Courier New" panose="02070309020205020404" pitchFamily="49" charset="0"/>
              <a:buChar char="o"/>
            </a:pPr>
            <a:endParaRPr lang="en-US" sz="3200" dirty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56"/>
              </a:lnSpc>
              <a:buFont typeface="Courier New" panose="02070309020205020404" pitchFamily="49" charset="0"/>
              <a:buChar char="o"/>
            </a:pPr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Фреймворк: </a:t>
            </a:r>
            <a:r>
              <a:rPr lang="en-US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Spring </a:t>
            </a:r>
            <a:r>
              <a:rPr lang="en-US" sz="3200" dirty="0" smtClean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Boot</a:t>
            </a:r>
            <a:endParaRPr lang="ru-RU" sz="3200" dirty="0" smtClean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56"/>
              </a:lnSpc>
              <a:buFont typeface="Courier New" panose="02070309020205020404" pitchFamily="49" charset="0"/>
              <a:buChar char="o"/>
            </a:pPr>
            <a:endParaRPr lang="en-US" sz="3200" dirty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56"/>
              </a:lnSpc>
              <a:buFont typeface="Courier New" panose="02070309020205020404" pitchFamily="49" charset="0"/>
              <a:buChar char="o"/>
            </a:pPr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СУБД: </a:t>
            </a:r>
            <a:r>
              <a:rPr lang="en-US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PostgreSQL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296400" y="3164148"/>
            <a:ext cx="6019801" cy="3405029"/>
            <a:chOff x="0" y="0"/>
            <a:chExt cx="749597" cy="80726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49597" cy="807262"/>
            </a:xfrm>
            <a:custGeom>
              <a:avLst/>
              <a:gdLst/>
              <a:ahLst/>
              <a:cxnLst/>
              <a:rect l="l" t="t" r="r" b="b"/>
              <a:pathLst>
                <a:path w="749597" h="807262">
                  <a:moveTo>
                    <a:pt x="137586" y="0"/>
                  </a:moveTo>
                  <a:lnTo>
                    <a:pt x="612011" y="0"/>
                  </a:lnTo>
                  <a:cubicBezTo>
                    <a:pt x="687998" y="0"/>
                    <a:pt x="749597" y="61599"/>
                    <a:pt x="749597" y="137586"/>
                  </a:cubicBezTo>
                  <a:lnTo>
                    <a:pt x="749597" y="669676"/>
                  </a:lnTo>
                  <a:cubicBezTo>
                    <a:pt x="749597" y="745662"/>
                    <a:pt x="687998" y="807262"/>
                    <a:pt x="612011" y="807262"/>
                  </a:cubicBezTo>
                  <a:lnTo>
                    <a:pt x="137586" y="807262"/>
                  </a:lnTo>
                  <a:cubicBezTo>
                    <a:pt x="61599" y="807262"/>
                    <a:pt x="0" y="745662"/>
                    <a:pt x="0" y="669676"/>
                  </a:cubicBezTo>
                  <a:lnTo>
                    <a:pt x="0" y="137586"/>
                  </a:lnTo>
                  <a:cubicBezTo>
                    <a:pt x="0" y="61599"/>
                    <a:pt x="61599" y="0"/>
                    <a:pt x="1375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F5FCF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749597" cy="835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675210" y="3200659"/>
            <a:ext cx="3194522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44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70720" y="4266103"/>
            <a:ext cx="5576729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8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Язык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программирования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JavaScript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8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56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Библиотека: </a:t>
            </a:r>
            <a:r>
              <a:rPr lang="en-US" sz="3200" dirty="0" smtClean="0">
                <a:solidFill>
                  <a:srgbClr val="1E1E1E"/>
                </a:solidFill>
                <a:latin typeface="Times New Roman" panose="02020603050405020304" pitchFamily="18" charset="0"/>
                <a:ea typeface="思源黑体 1"/>
                <a:cs typeface="Times New Roman" panose="02020603050405020304" pitchFamily="18" charset="0"/>
              </a:rPr>
              <a:t>React</a:t>
            </a:r>
            <a:endParaRPr lang="en-US" sz="3200" dirty="0">
              <a:solidFill>
                <a:srgbClr val="1E1E1E"/>
              </a:solidFill>
              <a:latin typeface="Times New Roman" panose="02020603050405020304" pitchFamily="18" charset="0"/>
              <a:ea typeface="思源黑体 1"/>
              <a:cs typeface="Times New Roman" panose="02020603050405020304" pitchFamily="18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="" xmlns:a16="http://schemas.microsoft.com/office/drawing/2014/main" id="{A81B137C-A6F9-BD38-01D4-A3F8472D888F}"/>
              </a:ext>
            </a:extLst>
          </p:cNvPr>
          <p:cNvSpPr txBox="1"/>
          <p:nvPr/>
        </p:nvSpPr>
        <p:spPr>
          <a:xfrm>
            <a:off x="3912457" y="1075406"/>
            <a:ext cx="1001688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5447924" y="922427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E807DFA0-A224-3BD8-C63A-1D42E81FBF23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48490"/>
              </p:ext>
            </p:extLst>
          </p:nvPr>
        </p:nvGraphicFramePr>
        <p:xfrm>
          <a:off x="2438400" y="2476500"/>
          <a:ext cx="13411200" cy="622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0"/>
                <a:gridCol w="4470400"/>
                <a:gridCol w="4470400"/>
              </a:tblGrid>
              <a:tr h="7366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Fresha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Clickerbook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</a:t>
                      </a:r>
                      <a:r>
                        <a:rPr lang="ru-RU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онлайн-бронирования</a:t>
                      </a:r>
                      <a:endParaRPr lang="ru-RU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в Воронеже</a:t>
                      </a:r>
                    </a:p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отзывов</a:t>
                      </a:r>
                    </a:p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 мастерах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развития</a:t>
                      </a:r>
                      <a:r>
                        <a:rPr lang="ru-RU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бизнеса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5444819" y="921665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9-40.userapi.com/impg/Lj_0bjaPK_ALxa78Qdy4De4E8KCjqBrQHuIz6Q/P9NrSCy8zjE.jpg?size=1895x866&amp;quality=96&amp;sign=c7191aec4ef0e6c609061858481ed73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7900"/>
            <a:ext cx="15669309" cy="716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44819" y="922427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sun9-63.userapi.com/impg/IU4I6d4qY8hZzduojJlP0AbBoyLAkpV0BnYqWw/Yw4Q5ef0-Aw.jpg?size=1899x825&amp;quality=96&amp;sign=b54db959d1515b12f7c65f263ded4de3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"/>
          <a:stretch/>
        </p:blipFill>
        <p:spPr bwMode="auto">
          <a:xfrm>
            <a:off x="990600" y="2324100"/>
            <a:ext cx="1621341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14339" y="922427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476" y="697596"/>
            <a:ext cx="16875048" cy="8891807"/>
            <a:chOff x="0" y="0"/>
            <a:chExt cx="4444457" cy="2341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457" cy="2341875"/>
            </a:xfrm>
            <a:custGeom>
              <a:avLst/>
              <a:gdLst/>
              <a:ahLst/>
              <a:cxnLst/>
              <a:rect l="l" t="t" r="r" b="b"/>
              <a:pathLst>
                <a:path w="4444457" h="2341875">
                  <a:moveTo>
                    <a:pt x="23398" y="0"/>
                  </a:moveTo>
                  <a:lnTo>
                    <a:pt x="4421059" y="0"/>
                  </a:lnTo>
                  <a:cubicBezTo>
                    <a:pt x="4433982" y="0"/>
                    <a:pt x="4444457" y="10476"/>
                    <a:pt x="4444457" y="23398"/>
                  </a:cubicBezTo>
                  <a:lnTo>
                    <a:pt x="4444457" y="2318477"/>
                  </a:lnTo>
                  <a:cubicBezTo>
                    <a:pt x="4444457" y="2331400"/>
                    <a:pt x="4433982" y="2341875"/>
                    <a:pt x="4421059" y="2341875"/>
                  </a:cubicBezTo>
                  <a:lnTo>
                    <a:pt x="23398" y="2341875"/>
                  </a:lnTo>
                  <a:cubicBezTo>
                    <a:pt x="10476" y="2341875"/>
                    <a:pt x="0" y="2331400"/>
                    <a:pt x="0" y="2318477"/>
                  </a:cubicBezTo>
                  <a:lnTo>
                    <a:pt x="0" y="23398"/>
                  </a:lnTo>
                  <a:cubicBezTo>
                    <a:pt x="0" y="10476"/>
                    <a:pt x="10476" y="0"/>
                    <a:pt x="23398" y="0"/>
                  </a:cubicBezTo>
                  <a:close/>
                </a:path>
              </a:pathLst>
            </a:custGeom>
            <a:solidFill>
              <a:srgbClr val="E8ED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444457" cy="234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09582" y="2107073"/>
            <a:ext cx="16868837" cy="0"/>
          </a:xfrm>
          <a:prstGeom prst="line">
            <a:avLst/>
          </a:prstGeom>
          <a:ln w="38100" cap="flat">
            <a:solidFill>
              <a:srgbClr val="1F5FC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E61BF6BD-5671-4214-C7C2-5DC78B1E7FBE}"/>
              </a:ext>
            </a:extLst>
          </p:cNvPr>
          <p:cNvSpPr txBox="1"/>
          <p:nvPr/>
        </p:nvSpPr>
        <p:spPr>
          <a:xfrm>
            <a:off x="5765289" y="1061752"/>
            <a:ext cx="675741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800" b="1" dirty="0">
                <a:solidFill>
                  <a:srgbClr val="1F5F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en-US" sz="4800" b="1" dirty="0">
              <a:solidFill>
                <a:srgbClr val="1F5F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sun9-56.userapi.com/impg/5l5gqh2jhq_piKLr3tF9r-XvpJpPXqTrKPR0Gg/5VxKCrdfBnM.jpg?size=1901x865&amp;quality=96&amp;sign=bc651fee1b9b58fc29db2b09c8b7606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93" y="2400300"/>
            <a:ext cx="15162213" cy="68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444819" y="921665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Words>269</Words>
  <Application>Microsoft Office PowerPoint</Application>
  <PresentationFormat>Произвольный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Times New Roman</vt:lpstr>
      <vt:lpstr>Calibri</vt:lpstr>
      <vt:lpstr>思源黑体 1</vt:lpstr>
      <vt:lpstr>Abril Fatface</vt:lpstr>
      <vt:lpstr>Courier New</vt:lpstr>
      <vt:lpstr>思源黑体 2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matya</dc:creator>
  <cp:lastModifiedBy>User</cp:lastModifiedBy>
  <cp:revision>17</cp:revision>
  <dcterms:created xsi:type="dcterms:W3CDTF">2006-08-16T00:00:00Z</dcterms:created>
  <dcterms:modified xsi:type="dcterms:W3CDTF">2024-06-22T16:53:56Z</dcterms:modified>
  <dc:identifier>DAGHiv9sVH0</dc:identifier>
</cp:coreProperties>
</file>