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4"/>
  </p:notesMasterIdLst>
  <p:sldIdLst>
    <p:sldId id="260" r:id="rId3"/>
  </p:sldIdLst>
  <p:sldSz cx="7772400" cy="100584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Google Sans SemiBold" panose="020B0604020202020204" charset="0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PT Sans Narrow" panose="020B0604020202020204" charset="0"/>
      <p:regular r:id="rId17"/>
      <p:bold r:id="rId18"/>
    </p:embeddedFont>
    <p:embeddedFont>
      <p:font typeface="Work Sans" panose="020B060402020202020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Google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958" y="9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font" Target="fonts/font22.fntdata"/><Relationship Id="rId3" Type="http://schemas.openxmlformats.org/officeDocument/2006/relationships/slide" Target="slides/slide1.xml"/><Relationship Id="rId21" Type="http://schemas.openxmlformats.org/officeDocument/2006/relationships/font" Target="fonts/font17.fntdata"/><Relationship Id="rId34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font" Target="fonts/font2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29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font" Target="fonts/font20.fntdata"/><Relationship Id="rId32" Type="http://schemas.openxmlformats.org/officeDocument/2006/relationships/viewProps" Target="viewProp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font" Target="fonts/font19.fntdata"/><Relationship Id="rId28" Type="http://schemas.openxmlformats.org/officeDocument/2006/relationships/font" Target="fonts/font24.fntdata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31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Relationship Id="rId27" Type="http://schemas.openxmlformats.org/officeDocument/2006/relationships/font" Target="fonts/font23.fntdata"/><Relationship Id="rId30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1814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e3a6309cc6_3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e3a6309cc6_3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42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3"/>
          <p:cNvCxnSpPr>
            <a:stCxn id="68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" name="Google Shape;69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8" name="Google Shape;6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" name="Google Shape;82;p3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3"/>
          <p:cNvCxnSpPr>
            <a:stCxn id="84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" name="Google Shape;85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4" name="Google Shape;8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90" name="Google Shape;90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4" name="Google Shape;94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7" name="Google Shape;9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101" name="Google Shape;101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5" name="Google Shape;105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10" name="Google Shape;110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20" name="Google Shape;120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2" name="Google Shape;122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5" name="Google Shape;125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6" name="Google Shape;126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31" name="Google Shape;131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6" name="Google Shape;136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41" name="Google Shape;141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6" name="Google Shape;156;p4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62" name="Google Shape;162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7" name="Google Shape;16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1" name="Google Shape;171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6" name="Google Shape;176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7" name="Google Shape;17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81" name="Google Shape;181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3" name="Google Shape;183;p5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8" name="Google Shape;188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11"/>
          <p:cNvCxnSpPr/>
          <p:nvPr/>
        </p:nvCxnSpPr>
        <p:spPr>
          <a:xfrm>
            <a:off x="400175" y="1369975"/>
            <a:ext cx="0" cy="8693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5" name="Google Shape;295;p11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296" name="Google Shape;296;p11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1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98" name="Google Shape;298;p11"/>
          <p:cNvCxnSpPr/>
          <p:nvPr/>
        </p:nvCxnSpPr>
        <p:spPr>
          <a:xfrm>
            <a:off x="7324850" y="1360450"/>
            <a:ext cx="0" cy="87312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11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11"/>
          <p:cNvCxnSpPr/>
          <p:nvPr/>
        </p:nvCxnSpPr>
        <p:spPr>
          <a:xfrm>
            <a:off x="3861475" y="3505200"/>
            <a:ext cx="0" cy="65769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1" name="Google Shape;301;p11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302" name="Google Shape;302;p11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11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307" name="Google Shape;307;p11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11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312" name="Google Shape;312;p11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1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317" name="Google Shape;317;p11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1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2" name="Google Shape;322;p11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3" name="Google Shape;323;p11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11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5" name="Google Shape;325;p11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6" name="Google Shape;326;p11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7" name="Google Shape;327;p11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8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94" name="Google Shape;19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8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0"/>
          <p:cNvGrpSpPr/>
          <p:nvPr/>
        </p:nvGrpSpPr>
        <p:grpSpPr>
          <a:xfrm>
            <a:off x="404724" y="508525"/>
            <a:ext cx="5190001" cy="771300"/>
            <a:chOff x="188699" y="665125"/>
            <a:chExt cx="5190001" cy="771300"/>
          </a:xfrm>
        </p:grpSpPr>
        <p:sp>
          <p:nvSpPr>
            <p:cNvPr id="453" name="Google Shape;453;p20"/>
            <p:cNvSpPr txBox="1"/>
            <p:nvPr/>
          </p:nvSpPr>
          <p:spPr>
            <a:xfrm>
              <a:off x="188700" y="665125"/>
              <a:ext cx="5190000" cy="77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rmAutofit/>
            </a:bodyPr>
            <a:lstStyle/>
            <a:p>
              <a:pPr marL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 smtClean="0">
                  <a:latin typeface="Google Sans SemiBold"/>
                  <a:ea typeface="Google Sans SemiBold"/>
                  <a:cs typeface="Google Sans SemiBold"/>
                  <a:sym typeface="Google Sans SemiBold"/>
                </a:rPr>
                <a:t>Executive Summary</a:t>
              </a:r>
              <a:endParaRPr sz="1900" dirty="0">
                <a:solidFill>
                  <a:srgbClr val="000000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endParaRPr>
            </a:p>
          </p:txBody>
        </p:sp>
        <p:sp>
          <p:nvSpPr>
            <p:cNvPr id="454" name="Google Shape;454;p20"/>
            <p:cNvSpPr txBox="1"/>
            <p:nvPr/>
          </p:nvSpPr>
          <p:spPr>
            <a:xfrm>
              <a:off x="188699" y="1036225"/>
              <a:ext cx="5190001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dirty="0" smtClean="0">
                  <a:latin typeface="Roboto"/>
                  <a:ea typeface="Roboto"/>
                  <a:cs typeface="Roboto"/>
                  <a:sym typeface="Roboto"/>
                </a:rPr>
                <a:t>TikTok</a:t>
              </a:r>
              <a:r>
                <a:rPr lang="en" dirty="0" smtClean="0">
                  <a:latin typeface="Roboto"/>
                  <a:ea typeface="Roboto"/>
                  <a:cs typeface="Roboto"/>
                  <a:sym typeface="Roboto"/>
                </a:rPr>
                <a:t>: Classify video’s comments into claim or opinion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" name="Google Shape;157;p8"/>
          <p:cNvSpPr txBox="1"/>
          <p:nvPr/>
        </p:nvSpPr>
        <p:spPr>
          <a:xfrm>
            <a:off x="432000" y="1930113"/>
            <a:ext cx="6908400" cy="136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00" dirty="0" err="1" smtClean="0"/>
              <a:t>TikTok</a:t>
            </a:r>
            <a:r>
              <a:rPr lang="en-US" sz="1100" dirty="0" smtClean="0"/>
              <a:t> </a:t>
            </a:r>
            <a:r>
              <a:rPr lang="en-US" sz="1100" dirty="0"/>
              <a:t>users have the ability to submit reports that identify videos and comments that contain user claims. These reports identify content that needs to be reviewed by moderators. The process generates a large number of user reports that are challenging to consider in a timely </a:t>
            </a:r>
            <a:r>
              <a:rPr lang="en-US" sz="1100" dirty="0" smtClean="0"/>
              <a:t>manner.</a:t>
            </a:r>
          </a:p>
          <a:p>
            <a:endParaRPr lang="en-US" sz="1100" dirty="0"/>
          </a:p>
          <a:p>
            <a:r>
              <a:rPr lang="en-US" sz="1100" dirty="0" err="1" smtClean="0"/>
              <a:t>TikTok</a:t>
            </a:r>
            <a:r>
              <a:rPr lang="en-US" sz="1100" dirty="0" smtClean="0"/>
              <a:t> </a:t>
            </a:r>
            <a:r>
              <a:rPr lang="en-US" sz="1100" dirty="0"/>
              <a:t>is working on the development of a predictive model that can determine whether a video contains a claim or offers an opinion. With a successful prediction model, </a:t>
            </a:r>
            <a:r>
              <a:rPr lang="en-US" sz="1100" dirty="0" err="1"/>
              <a:t>TikTok</a:t>
            </a:r>
            <a:r>
              <a:rPr lang="en-US" sz="1100" dirty="0"/>
              <a:t> can reduce the backlog of user reports and prioritize them more efficiently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7" name="Google Shape;159;p8"/>
          <p:cNvSpPr txBox="1">
            <a:spLocks/>
          </p:cNvSpPr>
          <p:nvPr/>
        </p:nvSpPr>
        <p:spPr>
          <a:xfrm>
            <a:off x="438151" y="3762950"/>
            <a:ext cx="3407700" cy="2370000"/>
          </a:xfrm>
          <a:prstGeom prst="rect">
            <a:avLst/>
          </a:prstGeom>
        </p:spPr>
        <p:txBody>
          <a:bodyPr spcFirstLastPara="1" wrap="square" lIns="5715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298450">
              <a:lnSpc>
                <a:spcPct val="115000"/>
              </a:lnSpc>
              <a:buClr>
                <a:schemeClr val="dk1"/>
              </a:buClr>
              <a:buSzPts val="1100"/>
              <a:buFont typeface="Google Sans"/>
              <a:buChar char="●"/>
            </a:pPr>
            <a:r>
              <a:rPr lang="en-US" sz="1100" dirty="0" smtClean="0">
                <a:solidFill>
                  <a:schemeClr val="dk1"/>
                </a:solidFill>
              </a:rPr>
              <a:t>Explored dataset to find any unusual or missing  values.</a:t>
            </a:r>
          </a:p>
          <a:p>
            <a:pPr marL="457200" indent="-29845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Google Sans"/>
              <a:buChar char="●"/>
            </a:pPr>
            <a:r>
              <a:rPr lang="en-US" sz="1100" dirty="0"/>
              <a:t>Compile summary information about the </a:t>
            </a:r>
            <a:r>
              <a:rPr lang="en-US" sz="1100" dirty="0" smtClean="0"/>
              <a:t>data</a:t>
            </a:r>
            <a:endParaRPr lang="en-US" sz="1100" dirty="0" smtClean="0">
              <a:solidFill>
                <a:schemeClr val="dk1"/>
              </a:solidFill>
            </a:endParaRPr>
          </a:p>
          <a:p>
            <a:pPr marL="457200" indent="-29845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Google Sans"/>
              <a:buChar char="●"/>
            </a:pPr>
            <a:r>
              <a:rPr lang="en-US" sz="1100" dirty="0" smtClean="0">
                <a:solidFill>
                  <a:schemeClr val="dk1"/>
                </a:solidFill>
              </a:rPr>
              <a:t>Considered </a:t>
            </a:r>
            <a:r>
              <a:rPr lang="en-US" sz="1100" dirty="0" smtClean="0">
                <a:solidFill>
                  <a:schemeClr val="dk1"/>
                </a:solidFill>
              </a:rPr>
              <a:t>which variables are most useful to build predictive models</a:t>
            </a:r>
          </a:p>
          <a:p>
            <a:pPr marL="457200" indent="-2984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Google Sans"/>
              <a:buChar char="●"/>
            </a:pPr>
            <a:r>
              <a:rPr lang="en-US" sz="1100" dirty="0" smtClean="0">
                <a:solidFill>
                  <a:schemeClr val="dk1"/>
                </a:solidFill>
              </a:rPr>
              <a:t>Built </a:t>
            </a:r>
            <a:r>
              <a:rPr lang="en-US" sz="1100" dirty="0" smtClean="0">
                <a:solidFill>
                  <a:schemeClr val="dk1"/>
                </a:solidFill>
              </a:rPr>
              <a:t>the groundwork for future exploratory data analysis, visualizations, and models.</a:t>
            </a:r>
            <a:endParaRPr lang="en-US" sz="1100" dirty="0">
              <a:solidFill>
                <a:schemeClr val="dk1"/>
              </a:solidFill>
            </a:endParaRPr>
          </a:p>
        </p:txBody>
      </p:sp>
      <p:sp>
        <p:nvSpPr>
          <p:cNvPr id="8" name="Google Shape;160;p8"/>
          <p:cNvSpPr txBox="1">
            <a:spLocks/>
          </p:cNvSpPr>
          <p:nvPr/>
        </p:nvSpPr>
        <p:spPr>
          <a:xfrm>
            <a:off x="438150" y="7050750"/>
            <a:ext cx="3407700" cy="2626650"/>
          </a:xfrm>
          <a:prstGeom prst="rect">
            <a:avLst/>
          </a:prstGeom>
        </p:spPr>
        <p:txBody>
          <a:bodyPr spcFirstLastPara="1" wrap="square" lIns="57150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298450">
              <a:lnSpc>
                <a:spcPct val="135714"/>
              </a:lnSpc>
              <a:buClr>
                <a:schemeClr val="dk1"/>
              </a:buClr>
              <a:buSzPts val="1100"/>
              <a:buFont typeface="Google Sans"/>
              <a:buAutoNum type="arabicPeriod"/>
            </a:pPr>
            <a:r>
              <a:rPr lang="en-US" sz="1100" dirty="0" smtClean="0">
                <a:solidFill>
                  <a:schemeClr val="dk1"/>
                </a:solidFill>
              </a:rPr>
              <a:t>Conduct a complete exploratory data analysis.</a:t>
            </a:r>
          </a:p>
          <a:p>
            <a:pPr marL="457200" indent="-298450">
              <a:lnSpc>
                <a:spcPct val="135714"/>
              </a:lnSpc>
              <a:buClr>
                <a:schemeClr val="dk1"/>
              </a:buClr>
              <a:buSzPts val="1100"/>
              <a:buFont typeface="Google Sans"/>
              <a:buAutoNum type="arabicPeriod"/>
            </a:pPr>
            <a:r>
              <a:rPr lang="en-US" sz="1100" dirty="0" smtClean="0">
                <a:solidFill>
                  <a:schemeClr val="dk1"/>
                </a:solidFill>
              </a:rPr>
              <a:t>Perform any data cleaning and data analysis steps to understand unusual variables (e.g., outliers).</a:t>
            </a:r>
          </a:p>
          <a:p>
            <a:pPr marL="457200" indent="-298450">
              <a:lnSpc>
                <a:spcPct val="135714"/>
              </a:lnSpc>
              <a:buClr>
                <a:schemeClr val="dk1"/>
              </a:buClr>
              <a:buSzPts val="1100"/>
              <a:buFont typeface="Google Sans"/>
              <a:buAutoNum type="arabicPeriod"/>
            </a:pPr>
            <a:r>
              <a:rPr lang="en-US" sz="1100" dirty="0" smtClean="0">
                <a:solidFill>
                  <a:schemeClr val="dk1"/>
                </a:solidFill>
              </a:rPr>
              <a:t>Use descriptive statistics to learn more about the data. </a:t>
            </a:r>
          </a:p>
          <a:p>
            <a:pPr marL="457200" indent="-298450">
              <a:lnSpc>
                <a:spcPct val="135714"/>
              </a:lnSpc>
              <a:buClr>
                <a:schemeClr val="dk1"/>
              </a:buClr>
              <a:buSzPts val="1100"/>
              <a:buFont typeface="Google Sans"/>
              <a:buAutoNum type="arabicPeriod"/>
            </a:pPr>
            <a:r>
              <a:rPr lang="en-US" sz="1100" dirty="0"/>
              <a:t>Begin the process of EDA and reveal insights contained in the data</a:t>
            </a:r>
          </a:p>
          <a:p>
            <a:pPr marL="457200" indent="-298450">
              <a:lnSpc>
                <a:spcPct val="135714"/>
              </a:lnSpc>
              <a:buClr>
                <a:schemeClr val="dk1"/>
              </a:buClr>
              <a:buSzPts val="1100"/>
              <a:buFont typeface="Google Sans"/>
              <a:buAutoNum type="arabicPeriod"/>
            </a:pPr>
            <a:r>
              <a:rPr lang="en-US" sz="1100" dirty="0" smtClean="0">
                <a:solidFill>
                  <a:schemeClr val="dk1"/>
                </a:solidFill>
              </a:rPr>
              <a:t>Create </a:t>
            </a:r>
            <a:r>
              <a:rPr lang="en-US" sz="1100" dirty="0" smtClean="0">
                <a:solidFill>
                  <a:schemeClr val="dk1"/>
                </a:solidFill>
              </a:rPr>
              <a:t>and run a classification model.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9" name="Google Shape;159;p8"/>
          <p:cNvSpPr txBox="1">
            <a:spLocks/>
          </p:cNvSpPr>
          <p:nvPr/>
        </p:nvSpPr>
        <p:spPr>
          <a:xfrm>
            <a:off x="3703863" y="3799720"/>
            <a:ext cx="3407700" cy="5737980"/>
          </a:xfrm>
          <a:prstGeom prst="rect">
            <a:avLst/>
          </a:prstGeom>
        </p:spPr>
        <p:txBody>
          <a:bodyPr spcFirstLastPara="1" wrap="square" lIns="5715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298450">
              <a:lnSpc>
                <a:spcPct val="115000"/>
              </a:lnSpc>
              <a:buClr>
                <a:schemeClr val="dk1"/>
              </a:buClr>
              <a:buSzPts val="1100"/>
              <a:buFont typeface="Google Sans"/>
              <a:buChar char="●"/>
            </a:pPr>
            <a:r>
              <a:rPr lang="en-US" sz="1100" dirty="0" smtClean="0">
                <a:solidFill>
                  <a:schemeClr val="dk1"/>
                </a:solidFill>
              </a:rPr>
              <a:t>There are 298 null values (out of a total 19382 reports) that don’t identify a report as a claim or opinion</a:t>
            </a:r>
            <a:r>
              <a:rPr lang="en-US" sz="1100" dirty="0" smtClean="0"/>
              <a:t>.</a:t>
            </a:r>
          </a:p>
          <a:p>
            <a:pPr marL="457200" indent="-298450">
              <a:lnSpc>
                <a:spcPct val="115000"/>
              </a:lnSpc>
              <a:buClr>
                <a:schemeClr val="dk1"/>
              </a:buClr>
              <a:buSzPts val="1100"/>
              <a:buFont typeface="Google Sans"/>
              <a:buChar char="●"/>
            </a:pPr>
            <a:r>
              <a:rPr lang="en-US" sz="1100" dirty="0"/>
              <a:t>Data distributions for </a:t>
            </a:r>
            <a:r>
              <a:rPr lang="en-US" sz="1100" dirty="0" err="1"/>
              <a:t>video_view_count</a:t>
            </a:r>
            <a:r>
              <a:rPr lang="en-US" sz="1100" dirty="0"/>
              <a:t>, </a:t>
            </a:r>
            <a:r>
              <a:rPr lang="en-US" sz="1100" dirty="0" err="1"/>
              <a:t>video_like_count</a:t>
            </a:r>
            <a:r>
              <a:rPr lang="en-US" sz="1100" dirty="0"/>
              <a:t>, </a:t>
            </a:r>
            <a:r>
              <a:rPr lang="en-US" sz="1100" dirty="0" err="1"/>
              <a:t>video_share_count</a:t>
            </a:r>
            <a:r>
              <a:rPr lang="en-US" sz="1100" dirty="0"/>
              <a:t> </a:t>
            </a:r>
            <a:r>
              <a:rPr lang="en-US" sz="1100" dirty="0" smtClean="0"/>
              <a:t>have a high standard deviation.</a:t>
            </a:r>
          </a:p>
          <a:p>
            <a:pPr marL="457200" indent="-298450">
              <a:lnSpc>
                <a:spcPct val="115000"/>
              </a:lnSpc>
              <a:buClr>
                <a:schemeClr val="dk1"/>
              </a:buClr>
              <a:buSzPts val="1100"/>
              <a:buFont typeface="Google Sans"/>
              <a:buChar char="●"/>
            </a:pPr>
            <a:r>
              <a:rPr lang="es-EC" sz="1100" dirty="0" smtClean="0">
                <a:solidFill>
                  <a:schemeClr val="dk1"/>
                </a:solidFill>
              </a:rPr>
              <a:t>50% of </a:t>
            </a:r>
            <a:r>
              <a:rPr lang="es-EC" sz="1100" dirty="0" err="1" smtClean="0">
                <a:solidFill>
                  <a:schemeClr val="dk1"/>
                </a:solidFill>
              </a:rPr>
              <a:t>user</a:t>
            </a:r>
            <a:r>
              <a:rPr lang="es-EC" sz="1100" dirty="0" smtClean="0">
                <a:solidFill>
                  <a:schemeClr val="dk1"/>
                </a:solidFill>
              </a:rPr>
              <a:t> </a:t>
            </a:r>
            <a:r>
              <a:rPr lang="es-EC" sz="1100" dirty="0" err="1" smtClean="0">
                <a:solidFill>
                  <a:schemeClr val="dk1"/>
                </a:solidFill>
              </a:rPr>
              <a:t>reports</a:t>
            </a:r>
            <a:r>
              <a:rPr lang="es-EC" sz="1100" dirty="0" smtClean="0">
                <a:solidFill>
                  <a:schemeClr val="dk1"/>
                </a:solidFill>
              </a:rPr>
              <a:t> are </a:t>
            </a:r>
            <a:r>
              <a:rPr lang="es-EC" sz="1100" dirty="0" err="1" smtClean="0">
                <a:solidFill>
                  <a:schemeClr val="dk1"/>
                </a:solidFill>
              </a:rPr>
              <a:t>claims</a:t>
            </a:r>
            <a:r>
              <a:rPr lang="es-EC" sz="1100" dirty="0" smtClean="0">
                <a:solidFill>
                  <a:schemeClr val="dk1"/>
                </a:solidFill>
              </a:rPr>
              <a:t> </a:t>
            </a:r>
            <a:r>
              <a:rPr lang="es-EC" sz="1100" dirty="0" err="1" smtClean="0">
                <a:solidFill>
                  <a:schemeClr val="dk1"/>
                </a:solidFill>
              </a:rPr>
              <a:t>that</a:t>
            </a:r>
            <a:r>
              <a:rPr lang="es-EC" sz="1100" dirty="0" smtClean="0">
                <a:solidFill>
                  <a:schemeClr val="dk1"/>
                </a:solidFill>
              </a:rPr>
              <a:t> a </a:t>
            </a:r>
            <a:r>
              <a:rPr lang="es-EC" sz="1100" dirty="0" err="1" smtClean="0">
                <a:solidFill>
                  <a:schemeClr val="dk1"/>
                </a:solidFill>
              </a:rPr>
              <a:t>moderator</a:t>
            </a:r>
            <a:r>
              <a:rPr lang="es-EC" sz="1100" dirty="0" smtClean="0">
                <a:solidFill>
                  <a:schemeClr val="dk1"/>
                </a:solidFill>
              </a:rPr>
              <a:t> </a:t>
            </a:r>
            <a:r>
              <a:rPr lang="es-EC" sz="1100" dirty="0" err="1" smtClean="0">
                <a:solidFill>
                  <a:schemeClr val="dk1"/>
                </a:solidFill>
              </a:rPr>
              <a:t>should</a:t>
            </a:r>
            <a:r>
              <a:rPr lang="es-EC" sz="1100" dirty="0" smtClean="0">
                <a:solidFill>
                  <a:schemeClr val="dk1"/>
                </a:solidFill>
              </a:rPr>
              <a:t> </a:t>
            </a:r>
            <a:r>
              <a:rPr lang="es-EC" sz="1100" dirty="0" err="1" smtClean="0">
                <a:solidFill>
                  <a:schemeClr val="dk1"/>
                </a:solidFill>
              </a:rPr>
              <a:t>review</a:t>
            </a:r>
            <a:r>
              <a:rPr lang="es-EC" sz="1100" dirty="0" smtClean="0">
                <a:solidFill>
                  <a:schemeClr val="dk1"/>
                </a:solidFill>
              </a:rPr>
              <a:t>.   </a:t>
            </a:r>
            <a:r>
              <a:rPr lang="es-EC" sz="1100" dirty="0" err="1" smtClean="0">
                <a:solidFill>
                  <a:schemeClr val="dk1"/>
                </a:solidFill>
              </a:rPr>
              <a:t>The</a:t>
            </a:r>
            <a:r>
              <a:rPr lang="es-EC" sz="1100" dirty="0" smtClean="0">
                <a:solidFill>
                  <a:schemeClr val="dk1"/>
                </a:solidFill>
              </a:rPr>
              <a:t> </a:t>
            </a:r>
            <a:r>
              <a:rPr lang="es-EC" sz="1100" dirty="0" err="1" smtClean="0">
                <a:solidFill>
                  <a:schemeClr val="dk1"/>
                </a:solidFill>
              </a:rPr>
              <a:t>other</a:t>
            </a:r>
            <a:r>
              <a:rPr lang="es-EC" sz="1100" dirty="0" smtClean="0">
                <a:solidFill>
                  <a:schemeClr val="dk1"/>
                </a:solidFill>
              </a:rPr>
              <a:t> 50% are </a:t>
            </a:r>
            <a:r>
              <a:rPr lang="es-EC" sz="1100" dirty="0" err="1" smtClean="0">
                <a:solidFill>
                  <a:schemeClr val="dk1"/>
                </a:solidFill>
              </a:rPr>
              <a:t>user</a:t>
            </a:r>
            <a:r>
              <a:rPr lang="es-EC" sz="1100" dirty="0" smtClean="0">
                <a:solidFill>
                  <a:schemeClr val="dk1"/>
                </a:solidFill>
              </a:rPr>
              <a:t> </a:t>
            </a:r>
            <a:r>
              <a:rPr lang="es-EC" sz="1100" dirty="0" err="1" smtClean="0">
                <a:solidFill>
                  <a:schemeClr val="dk1"/>
                </a:solidFill>
              </a:rPr>
              <a:t>opinions</a:t>
            </a:r>
            <a:endParaRPr lang="es-EC" sz="1100" dirty="0" smtClean="0">
              <a:solidFill>
                <a:schemeClr val="dk1"/>
              </a:solidFill>
            </a:endParaRPr>
          </a:p>
          <a:p>
            <a:pPr marL="457200" indent="-298450">
              <a:lnSpc>
                <a:spcPct val="115000"/>
              </a:lnSpc>
              <a:buClr>
                <a:schemeClr val="dk1"/>
              </a:buClr>
              <a:buSzPts val="1100"/>
              <a:buFont typeface="Google Sans"/>
              <a:buChar char="●"/>
            </a:pPr>
            <a:r>
              <a:rPr lang="en-US" sz="1100" dirty="0"/>
              <a:t>Video view counts for </a:t>
            </a:r>
            <a:r>
              <a:rPr lang="en-US" sz="1100" dirty="0" smtClean="0"/>
              <a:t>reports that are claims </a:t>
            </a:r>
            <a:r>
              <a:rPr lang="en-US" sz="1100" dirty="0"/>
              <a:t>are 10x </a:t>
            </a:r>
            <a:r>
              <a:rPr lang="en-US" sz="1100" dirty="0" smtClean="0"/>
              <a:t>higher than for opinions</a:t>
            </a:r>
          </a:p>
          <a:p>
            <a:pPr marL="457200" indent="-298450">
              <a:lnSpc>
                <a:spcPct val="115000"/>
              </a:lnSpc>
              <a:buClr>
                <a:schemeClr val="dk1"/>
              </a:buClr>
              <a:buSzPts val="1100"/>
              <a:buFont typeface="Google Sans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The proportion of banned and under review entries in </a:t>
            </a:r>
            <a:r>
              <a:rPr lang="en-US" sz="1100" dirty="0" err="1">
                <a:solidFill>
                  <a:schemeClr val="dk1"/>
                </a:solidFill>
              </a:rPr>
              <a:t>author_ban_status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 smtClean="0">
                <a:solidFill>
                  <a:schemeClr val="dk1"/>
                </a:solidFill>
              </a:rPr>
              <a:t>column is </a:t>
            </a:r>
            <a:r>
              <a:rPr lang="en-US" sz="1100" dirty="0">
                <a:solidFill>
                  <a:schemeClr val="dk1"/>
                </a:solidFill>
              </a:rPr>
              <a:t>3-4x higher in </a:t>
            </a:r>
            <a:r>
              <a:rPr lang="en-US" sz="1100" dirty="0" smtClean="0">
                <a:solidFill>
                  <a:schemeClr val="dk1"/>
                </a:solidFill>
              </a:rPr>
              <a:t>claim reports vs in </a:t>
            </a:r>
            <a:r>
              <a:rPr lang="en-US" sz="1100" dirty="0">
                <a:solidFill>
                  <a:schemeClr val="dk1"/>
                </a:solidFill>
              </a:rPr>
              <a:t>opinions</a:t>
            </a:r>
            <a:r>
              <a:rPr lang="es-EC" sz="1100" dirty="0" smtClean="0">
                <a:solidFill>
                  <a:schemeClr val="dk1"/>
                </a:solidFill>
              </a:rPr>
              <a:t> </a:t>
            </a:r>
          </a:p>
          <a:p>
            <a:pPr marL="457200" indent="-298450">
              <a:lnSpc>
                <a:spcPct val="115000"/>
              </a:lnSpc>
              <a:buClr>
                <a:schemeClr val="dk1"/>
              </a:buClr>
              <a:buSzPts val="1100"/>
              <a:buFont typeface="Google Sans"/>
              <a:buChar char="●"/>
            </a:pPr>
            <a:r>
              <a:rPr lang="en-US" sz="1100" dirty="0"/>
              <a:t>Median </a:t>
            </a:r>
            <a:r>
              <a:rPr lang="en-US" sz="1100" dirty="0" smtClean="0"/>
              <a:t>video </a:t>
            </a:r>
            <a:r>
              <a:rPr lang="en-US" sz="1100" dirty="0"/>
              <a:t>share count is many times higher for </a:t>
            </a:r>
            <a:r>
              <a:rPr lang="en-US" sz="1100" dirty="0" smtClean="0"/>
              <a:t>report claims. </a:t>
            </a:r>
            <a:r>
              <a:rPr lang="en-US" sz="1100" dirty="0"/>
              <a:t>Banned and under review in </a:t>
            </a:r>
            <a:r>
              <a:rPr lang="en-US" sz="1100" dirty="0" err="1"/>
              <a:t>author_ban_status</a:t>
            </a:r>
            <a:r>
              <a:rPr lang="en-US" sz="1100" dirty="0"/>
              <a:t> have many more median </a:t>
            </a:r>
            <a:r>
              <a:rPr lang="en-US" sz="1100" dirty="0" smtClean="0"/>
              <a:t>video share counts </a:t>
            </a:r>
            <a:r>
              <a:rPr lang="en-US" sz="1100" dirty="0"/>
              <a:t>than </a:t>
            </a:r>
            <a:r>
              <a:rPr lang="en-US" sz="1100" dirty="0" smtClean="0"/>
              <a:t>reports with </a:t>
            </a:r>
            <a:r>
              <a:rPr lang="en-US" sz="1100" dirty="0"/>
              <a:t>active </a:t>
            </a:r>
            <a:r>
              <a:rPr lang="en-US" sz="1100" dirty="0" smtClean="0"/>
              <a:t>author status</a:t>
            </a:r>
          </a:p>
          <a:p>
            <a:pPr marL="457200" indent="-298450">
              <a:lnSpc>
                <a:spcPct val="115000"/>
              </a:lnSpc>
              <a:buClr>
                <a:schemeClr val="dk1"/>
              </a:buClr>
              <a:buSzPts val="1100"/>
              <a:buFont typeface="Google Sans"/>
              <a:buChar char="●"/>
            </a:pPr>
            <a:r>
              <a:rPr lang="en-US" sz="1100" dirty="0" smtClean="0"/>
              <a:t>Video view count</a:t>
            </a:r>
            <a:r>
              <a:rPr lang="en-US" sz="1100" dirty="0"/>
              <a:t>, </a:t>
            </a:r>
            <a:r>
              <a:rPr lang="en-US" sz="1100" dirty="0" smtClean="0"/>
              <a:t>video like count</a:t>
            </a:r>
            <a:r>
              <a:rPr lang="en-US" sz="1100" dirty="0"/>
              <a:t>, </a:t>
            </a:r>
            <a:r>
              <a:rPr lang="en-US" sz="1100" dirty="0" smtClean="0"/>
              <a:t>video share count for videos with banned author status </a:t>
            </a:r>
            <a:r>
              <a:rPr lang="en-US" sz="1100" dirty="0"/>
              <a:t>are much higher </a:t>
            </a:r>
            <a:r>
              <a:rPr lang="en-US" sz="1100" dirty="0" smtClean="0"/>
              <a:t>proportionally than videos with active author status</a:t>
            </a:r>
          </a:p>
          <a:p>
            <a:pPr marL="457200" indent="-298450">
              <a:lnSpc>
                <a:spcPct val="115000"/>
              </a:lnSpc>
              <a:buClr>
                <a:schemeClr val="dk1"/>
              </a:buClr>
              <a:buSzPts val="1100"/>
              <a:buFont typeface="Google Sans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All indicators </a:t>
            </a:r>
            <a:r>
              <a:rPr lang="en-US" sz="1100" dirty="0" smtClean="0">
                <a:solidFill>
                  <a:schemeClr val="dk1"/>
                </a:solidFill>
              </a:rPr>
              <a:t>video user’s </a:t>
            </a:r>
            <a:r>
              <a:rPr lang="en-US" sz="1100" dirty="0" err="1" smtClean="0">
                <a:solidFill>
                  <a:schemeClr val="dk1"/>
                </a:solidFill>
              </a:rPr>
              <a:t>engament</a:t>
            </a:r>
            <a:r>
              <a:rPr lang="en-US" sz="1100" dirty="0" smtClean="0">
                <a:solidFill>
                  <a:schemeClr val="dk1"/>
                </a:solidFill>
              </a:rPr>
              <a:t>: likes, comments, shares per view are </a:t>
            </a:r>
            <a:r>
              <a:rPr lang="en-US" sz="1100" dirty="0">
                <a:solidFill>
                  <a:schemeClr val="dk1"/>
                </a:solidFill>
              </a:rPr>
              <a:t>noticeable higher for videos with </a:t>
            </a:r>
            <a:r>
              <a:rPr lang="en-US" sz="1100" dirty="0" smtClean="0">
                <a:solidFill>
                  <a:schemeClr val="dk1"/>
                </a:solidFill>
              </a:rPr>
              <a:t>reported as claims </a:t>
            </a:r>
            <a:r>
              <a:rPr lang="en-US" sz="1100" dirty="0">
                <a:solidFill>
                  <a:schemeClr val="dk1"/>
                </a:solidFill>
              </a:rPr>
              <a:t>vs </a:t>
            </a:r>
            <a:r>
              <a:rPr lang="en-US" sz="1100" dirty="0" smtClean="0">
                <a:solidFill>
                  <a:schemeClr val="dk1"/>
                </a:solidFill>
              </a:rPr>
              <a:t>those reported as opinions</a:t>
            </a:r>
            <a:endParaRPr lang="en-US"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373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Google Sans SemiBold</vt:lpstr>
      <vt:lpstr>Lato</vt:lpstr>
      <vt:lpstr>PT Sans Narrow</vt:lpstr>
      <vt:lpstr>Work Sans</vt:lpstr>
      <vt:lpstr>Roboto</vt:lpstr>
      <vt:lpstr>Arial</vt:lpstr>
      <vt:lpstr>Google Sans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Bustamante</dc:creator>
  <cp:lastModifiedBy>Pablo Bustamante</cp:lastModifiedBy>
  <cp:revision>12</cp:revision>
  <dcterms:modified xsi:type="dcterms:W3CDTF">2023-12-08T00:19:04Z</dcterms:modified>
</cp:coreProperties>
</file>