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4"/>
  </p:notesMasterIdLst>
  <p:sldIdLst>
    <p:sldId id="260" r:id="rId3"/>
  </p:sldIdLst>
  <p:sldSz cx="7772400" cy="10058400"/>
  <p:notesSz cx="6858000" cy="9144000"/>
  <p:embeddedFontLst>
    <p:embeddedFont>
      <p:font typeface="Google Sans SemiBold" panose="020B0604020202020204" charset="0"/>
      <p:regular r:id="rId5"/>
      <p:bold r:id="rId6"/>
      <p:italic r:id="rId7"/>
      <p:boldItalic r:id="rId8"/>
    </p:embeddedFont>
    <p:embeddedFont>
      <p:font typeface="Calibri" panose="020F0502020204030204" pitchFamily="34" charset="0"/>
      <p:regular r:id="rId9"/>
      <p:bold r:id="rId10"/>
      <p:italic r:id="rId11"/>
      <p:boldItalic r:id="rId12"/>
    </p:embeddedFont>
    <p:embeddedFont>
      <p:font typeface="Google Sans"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
      <p:font typeface="PT Sans Narrow" panose="020B0604020202020204" charset="0"/>
      <p:regular r:id="rId21"/>
      <p:bold r:id="rId22"/>
    </p:embeddedFont>
    <p:embeddedFont>
      <p:font typeface="Work Sans"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958" y="96"/>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26" Type="http://schemas.openxmlformats.org/officeDocument/2006/relationships/font" Target="fonts/font22.fntdata"/><Relationship Id="rId3" Type="http://schemas.openxmlformats.org/officeDocument/2006/relationships/slide" Target="slides/slide1.xml"/><Relationship Id="rId21" Type="http://schemas.openxmlformats.org/officeDocument/2006/relationships/font" Target="fonts/font17.fntdata"/><Relationship Id="rId34" Type="http://schemas.openxmlformats.org/officeDocument/2006/relationships/tableStyles" Target="tableStyle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font" Target="fonts/font2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2.fntdata"/><Relationship Id="rId20" Type="http://schemas.openxmlformats.org/officeDocument/2006/relationships/font" Target="fonts/font16.fntdata"/><Relationship Id="rId29"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font" Target="fonts/font20.fntdata"/><Relationship Id="rId32" Type="http://schemas.openxmlformats.org/officeDocument/2006/relationships/viewProps" Target="viewProp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font" Target="fonts/font19.fntdata"/><Relationship Id="rId28" Type="http://schemas.openxmlformats.org/officeDocument/2006/relationships/font" Target="fonts/font24.fntdata"/><Relationship Id="rId10" Type="http://schemas.openxmlformats.org/officeDocument/2006/relationships/font" Target="fonts/font6.fntdata"/><Relationship Id="rId19" Type="http://schemas.openxmlformats.org/officeDocument/2006/relationships/font" Target="fonts/font15.fntdata"/><Relationship Id="rId31"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font" Target="fonts/font18.fntdata"/><Relationship Id="rId27" Type="http://schemas.openxmlformats.org/officeDocument/2006/relationships/font" Target="fonts/font23.fntdata"/><Relationship Id="rId30"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01814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e3a6309cc6_3_3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e3a6309cc6_3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42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67" name="Google Shape;67;p3"/>
          <p:cNvCxnSpPr>
            <a:stCxn id="68"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69" name="Google Shape;69;p3"/>
          <p:cNvGrpSpPr/>
          <p:nvPr/>
        </p:nvGrpSpPr>
        <p:grpSpPr>
          <a:xfrm>
            <a:off x="190345" y="900758"/>
            <a:ext cx="7581747" cy="5906"/>
            <a:chOff x="1890075" y="5241175"/>
            <a:chExt cx="4240556" cy="257700"/>
          </a:xfrm>
        </p:grpSpPr>
        <p:sp>
          <p:nvSpPr>
            <p:cNvPr id="68" name="Google Shape;6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3"/>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83" name="Google Shape;83;p3"/>
          <p:cNvCxnSpPr>
            <a:stCxn id="84"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85" name="Google Shape;85;p3"/>
          <p:cNvGrpSpPr/>
          <p:nvPr/>
        </p:nvGrpSpPr>
        <p:grpSpPr>
          <a:xfrm>
            <a:off x="190320" y="900657"/>
            <a:ext cx="7581691" cy="5901"/>
            <a:chOff x="1890075" y="5241175"/>
            <a:chExt cx="4240556" cy="257700"/>
          </a:xfrm>
        </p:grpSpPr>
        <p:sp>
          <p:nvSpPr>
            <p:cNvPr id="84" name="Google Shape;8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7" name="Google Shape;87;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8" name="Google Shape;88;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9" name="Google Shape;89;p3"/>
          <p:cNvGrpSpPr/>
          <p:nvPr/>
        </p:nvGrpSpPr>
        <p:grpSpPr>
          <a:xfrm>
            <a:off x="190320" y="931759"/>
            <a:ext cx="7581691" cy="5901"/>
            <a:chOff x="1890075" y="5241175"/>
            <a:chExt cx="4240556" cy="257700"/>
          </a:xfrm>
        </p:grpSpPr>
        <p:sp>
          <p:nvSpPr>
            <p:cNvPr id="90" name="Google Shape;90;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1" name="Google Shape;91;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92;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93;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4" name="Google Shape;94;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5" name="Google Shape;95;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6" name="Google Shape;96;p3"/>
          <p:cNvGrpSpPr/>
          <p:nvPr/>
        </p:nvGrpSpPr>
        <p:grpSpPr>
          <a:xfrm>
            <a:off x="172024" y="1040825"/>
            <a:ext cx="137818" cy="187200"/>
            <a:chOff x="507100" y="1997600"/>
            <a:chExt cx="158375" cy="187200"/>
          </a:xfrm>
        </p:grpSpPr>
        <p:sp>
          <p:nvSpPr>
            <p:cNvPr id="97" name="Google Shape;97;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100" name="Google Shape;100;p3"/>
          <p:cNvGrpSpPr/>
          <p:nvPr/>
        </p:nvGrpSpPr>
        <p:grpSpPr>
          <a:xfrm>
            <a:off x="190349" y="2907725"/>
            <a:ext cx="137818" cy="187200"/>
            <a:chOff x="507100" y="1540400"/>
            <a:chExt cx="158375" cy="187200"/>
          </a:xfrm>
        </p:grpSpPr>
        <p:sp>
          <p:nvSpPr>
            <p:cNvPr id="101" name="Google Shape;101;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4" name="Google Shape;104;p3"/>
          <p:cNvGrpSpPr/>
          <p:nvPr/>
        </p:nvGrpSpPr>
        <p:grpSpPr>
          <a:xfrm>
            <a:off x="172024" y="5506200"/>
            <a:ext cx="137818" cy="187200"/>
            <a:chOff x="507100" y="1997600"/>
            <a:chExt cx="158375" cy="187200"/>
          </a:xfrm>
        </p:grpSpPr>
        <p:sp>
          <p:nvSpPr>
            <p:cNvPr id="105" name="Google Shape;105;p3"/>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8" name="Google Shape;108;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109" name="Google Shape;109;p3"/>
          <p:cNvGrpSpPr/>
          <p:nvPr/>
        </p:nvGrpSpPr>
        <p:grpSpPr>
          <a:xfrm>
            <a:off x="172024" y="7607808"/>
            <a:ext cx="137818" cy="187200"/>
            <a:chOff x="507100" y="1997600"/>
            <a:chExt cx="158375" cy="187200"/>
          </a:xfrm>
        </p:grpSpPr>
        <p:sp>
          <p:nvSpPr>
            <p:cNvPr id="110" name="Google Shape;110;p3"/>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3" name="Google Shape;113;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14" name="Google Shape;114;p3"/>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15" name="Google Shape;115;p3"/>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116" name="Google Shape;116;p3"/>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7"/>
        <p:cNvGrpSpPr/>
        <p:nvPr/>
      </p:nvGrpSpPr>
      <p:grpSpPr>
        <a:xfrm>
          <a:off x="0" y="0"/>
          <a:ext cx="0" cy="0"/>
          <a:chOff x="0" y="0"/>
          <a:chExt cx="0" cy="0"/>
        </a:xfrm>
      </p:grpSpPr>
      <p:cxnSp>
        <p:nvCxnSpPr>
          <p:cNvPr id="118" name="Google Shape;118;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04725" y="1300475"/>
            <a:ext cx="6908400" cy="72025"/>
            <a:chOff x="404725" y="1681475"/>
            <a:chExt cx="6908400" cy="72025"/>
          </a:xfrm>
        </p:grpSpPr>
        <p:cxnSp>
          <p:nvCxnSpPr>
            <p:cNvPr id="120" name="Google Shape;120;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21" name="Google Shape;121;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22" name="Google Shape;122;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23" name="Google Shape;123;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24" name="Google Shape;124;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25" name="Google Shape;125;p4"/>
          <p:cNvGrpSpPr/>
          <p:nvPr/>
        </p:nvGrpSpPr>
        <p:grpSpPr>
          <a:xfrm>
            <a:off x="417975" y="1504250"/>
            <a:ext cx="2357775" cy="410125"/>
            <a:chOff x="417975" y="1885250"/>
            <a:chExt cx="2357775" cy="410125"/>
          </a:xfrm>
        </p:grpSpPr>
        <p:sp>
          <p:nvSpPr>
            <p:cNvPr id="126" name="Google Shape;126;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417975" y="3276600"/>
            <a:ext cx="2357775" cy="410125"/>
            <a:chOff x="265575" y="3352800"/>
            <a:chExt cx="2357775" cy="410125"/>
          </a:xfrm>
        </p:grpSpPr>
        <p:sp>
          <p:nvSpPr>
            <p:cNvPr id="131" name="Google Shape;131;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a:off x="3872044" y="3276600"/>
            <a:ext cx="2747987" cy="410125"/>
            <a:chOff x="3567313" y="3200400"/>
            <a:chExt cx="2357775" cy="410125"/>
          </a:xfrm>
        </p:grpSpPr>
        <p:sp>
          <p:nvSpPr>
            <p:cNvPr id="136" name="Google Shape;136;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4"/>
          <p:cNvGrpSpPr/>
          <p:nvPr/>
        </p:nvGrpSpPr>
        <p:grpSpPr>
          <a:xfrm>
            <a:off x="417963" y="6597750"/>
            <a:ext cx="2357775" cy="410125"/>
            <a:chOff x="-39237" y="6140550"/>
            <a:chExt cx="2357775" cy="410125"/>
          </a:xfrm>
        </p:grpSpPr>
        <p:sp>
          <p:nvSpPr>
            <p:cNvPr id="141" name="Google Shape;141;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6" name="Google Shape;146;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7" name="Google Shape;147;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8" name="Google Shape;148;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9" name="Google Shape;149;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0" name="Google Shape;150;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1" name="Google Shape;151;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2" name="Google Shape;152;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3" name="Google Shape;153;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54" name="Google Shape;154;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55" name="Google Shape;155;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6" name="Google Shape;156;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7" name="Google Shape;157;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8"/>
        <p:cNvGrpSpPr/>
        <p:nvPr/>
      </p:nvGrpSpPr>
      <p:grpSpPr>
        <a:xfrm>
          <a:off x="0" y="0"/>
          <a:ext cx="0" cy="0"/>
          <a:chOff x="0" y="0"/>
          <a:chExt cx="0" cy="0"/>
        </a:xfrm>
      </p:grpSpPr>
      <p:sp>
        <p:nvSpPr>
          <p:cNvPr id="159" name="Google Shape;159;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60" name="Google Shape;160;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61" name="Google Shape;161;p5"/>
          <p:cNvGrpSpPr/>
          <p:nvPr/>
        </p:nvGrpSpPr>
        <p:grpSpPr>
          <a:xfrm>
            <a:off x="95351" y="1392509"/>
            <a:ext cx="7581691" cy="5901"/>
            <a:chOff x="1890075" y="5241175"/>
            <a:chExt cx="4240556" cy="257700"/>
          </a:xfrm>
        </p:grpSpPr>
        <p:sp>
          <p:nvSpPr>
            <p:cNvPr id="162" name="Google Shape;162;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5" name="Google Shape;165;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6" name="Google Shape;166;p5"/>
          <p:cNvGrpSpPr/>
          <p:nvPr/>
        </p:nvGrpSpPr>
        <p:grpSpPr>
          <a:xfrm>
            <a:off x="95351" y="4542984"/>
            <a:ext cx="7581691" cy="5901"/>
            <a:chOff x="1890075" y="5241175"/>
            <a:chExt cx="4240556" cy="257700"/>
          </a:xfrm>
        </p:grpSpPr>
        <p:sp>
          <p:nvSpPr>
            <p:cNvPr id="167" name="Google Shape;16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8" name="Google Shape;16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9" name="Google Shape;16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0" name="Google Shape;17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1" name="Google Shape;171;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72" name="Google Shape;172;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73" name="Google Shape;173;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74" name="Google Shape;174;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75" name="Google Shape;175;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6" name="Google Shape;176;p5"/>
          <p:cNvGrpSpPr/>
          <p:nvPr/>
        </p:nvGrpSpPr>
        <p:grpSpPr>
          <a:xfrm>
            <a:off x="95351" y="8200359"/>
            <a:ext cx="7581691" cy="5901"/>
            <a:chOff x="1890075" y="5241175"/>
            <a:chExt cx="4240556" cy="257700"/>
          </a:xfrm>
        </p:grpSpPr>
        <p:sp>
          <p:nvSpPr>
            <p:cNvPr id="177" name="Google Shape;17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8" name="Google Shape;17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9" name="Google Shape;17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0" name="Google Shape;18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81" name="Google Shape;181;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82" name="Google Shape;182;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83" name="Google Shape;183;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84" name="Google Shape;184;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9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293"/>
        <p:cNvGrpSpPr/>
        <p:nvPr/>
      </p:nvGrpSpPr>
      <p:grpSpPr>
        <a:xfrm>
          <a:off x="0" y="0"/>
          <a:ext cx="0" cy="0"/>
          <a:chOff x="0" y="0"/>
          <a:chExt cx="0" cy="0"/>
        </a:xfrm>
      </p:grpSpPr>
      <p:cxnSp>
        <p:nvCxnSpPr>
          <p:cNvPr id="294" name="Google Shape;294;p11"/>
          <p:cNvCxnSpPr/>
          <p:nvPr/>
        </p:nvCxnSpPr>
        <p:spPr>
          <a:xfrm>
            <a:off x="400175" y="1369975"/>
            <a:ext cx="0" cy="8693100"/>
          </a:xfrm>
          <a:prstGeom prst="straightConnector1">
            <a:avLst/>
          </a:prstGeom>
          <a:noFill/>
          <a:ln w="9525" cap="flat" cmpd="sng">
            <a:solidFill>
              <a:srgbClr val="B7B7B7"/>
            </a:solidFill>
            <a:prstDash val="solid"/>
            <a:round/>
            <a:headEnd type="none" w="med" len="med"/>
            <a:tailEnd type="none" w="med" len="med"/>
          </a:ln>
        </p:spPr>
      </p:cxnSp>
      <p:grpSp>
        <p:nvGrpSpPr>
          <p:cNvPr id="295" name="Google Shape;295;p11"/>
          <p:cNvGrpSpPr/>
          <p:nvPr/>
        </p:nvGrpSpPr>
        <p:grpSpPr>
          <a:xfrm>
            <a:off x="404725" y="1300475"/>
            <a:ext cx="6908400" cy="72025"/>
            <a:chOff x="404725" y="1681475"/>
            <a:chExt cx="6908400" cy="72025"/>
          </a:xfrm>
        </p:grpSpPr>
        <p:cxnSp>
          <p:nvCxnSpPr>
            <p:cNvPr id="296" name="Google Shape;296;p11"/>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297" name="Google Shape;297;p11"/>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298" name="Google Shape;298;p11"/>
          <p:cNvCxnSpPr/>
          <p:nvPr/>
        </p:nvCxnSpPr>
        <p:spPr>
          <a:xfrm>
            <a:off x="7324850" y="1360450"/>
            <a:ext cx="0" cy="8731200"/>
          </a:xfrm>
          <a:prstGeom prst="straightConnector1">
            <a:avLst/>
          </a:prstGeom>
          <a:noFill/>
          <a:ln w="9525" cap="flat" cmpd="sng">
            <a:solidFill>
              <a:srgbClr val="B7B7B7"/>
            </a:solidFill>
            <a:prstDash val="solid"/>
            <a:round/>
            <a:headEnd type="none" w="med" len="med"/>
            <a:tailEnd type="none" w="med" len="med"/>
          </a:ln>
        </p:spPr>
      </p:cxnSp>
      <p:cxnSp>
        <p:nvCxnSpPr>
          <p:cNvPr id="299" name="Google Shape;299;p11"/>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300" name="Google Shape;300;p11"/>
          <p:cNvCxnSpPr/>
          <p:nvPr/>
        </p:nvCxnSpPr>
        <p:spPr>
          <a:xfrm>
            <a:off x="3861475" y="3505200"/>
            <a:ext cx="0" cy="6576900"/>
          </a:xfrm>
          <a:prstGeom prst="straightConnector1">
            <a:avLst/>
          </a:prstGeom>
          <a:noFill/>
          <a:ln w="9525" cap="flat" cmpd="sng">
            <a:solidFill>
              <a:srgbClr val="B7B7B7"/>
            </a:solidFill>
            <a:prstDash val="solid"/>
            <a:round/>
            <a:headEnd type="none" w="med" len="med"/>
            <a:tailEnd type="none" w="med" len="med"/>
          </a:ln>
        </p:spPr>
      </p:cxnSp>
      <p:grpSp>
        <p:nvGrpSpPr>
          <p:cNvPr id="301" name="Google Shape;301;p11"/>
          <p:cNvGrpSpPr/>
          <p:nvPr/>
        </p:nvGrpSpPr>
        <p:grpSpPr>
          <a:xfrm>
            <a:off x="417975" y="1504250"/>
            <a:ext cx="2357775" cy="410125"/>
            <a:chOff x="417975" y="1885250"/>
            <a:chExt cx="2357775" cy="410125"/>
          </a:xfrm>
        </p:grpSpPr>
        <p:sp>
          <p:nvSpPr>
            <p:cNvPr id="302" name="Google Shape;302;p11"/>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1"/>
          <p:cNvGrpSpPr/>
          <p:nvPr/>
        </p:nvGrpSpPr>
        <p:grpSpPr>
          <a:xfrm>
            <a:off x="417975" y="3276600"/>
            <a:ext cx="2357775" cy="410125"/>
            <a:chOff x="265575" y="3352800"/>
            <a:chExt cx="2357775" cy="410125"/>
          </a:xfrm>
        </p:grpSpPr>
        <p:sp>
          <p:nvSpPr>
            <p:cNvPr id="307" name="Google Shape;307;p11"/>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a:off x="3872044" y="3276600"/>
            <a:ext cx="2747987" cy="410125"/>
            <a:chOff x="3567313" y="3200400"/>
            <a:chExt cx="2357775" cy="410125"/>
          </a:xfrm>
        </p:grpSpPr>
        <p:sp>
          <p:nvSpPr>
            <p:cNvPr id="312" name="Google Shape;312;p11"/>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1"/>
          <p:cNvGrpSpPr/>
          <p:nvPr/>
        </p:nvGrpSpPr>
        <p:grpSpPr>
          <a:xfrm>
            <a:off x="417963" y="6597750"/>
            <a:ext cx="2357775" cy="410125"/>
            <a:chOff x="-39237" y="6140550"/>
            <a:chExt cx="2357775" cy="410125"/>
          </a:xfrm>
        </p:grpSpPr>
        <p:sp>
          <p:nvSpPr>
            <p:cNvPr id="317" name="Google Shape;317;p11"/>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1"/>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322" name="Google Shape;322;p11"/>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323" name="Google Shape;323;p11"/>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324" name="Google Shape;324;p11"/>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325" name="Google Shape;325;p11"/>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6" name="Google Shape;326;p11"/>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327" name="Google Shape;327;p11"/>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3" name="Google Shape;193;p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94" name="Google Shape;194;p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8"/>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2" name="Google Shape;452;p20"/>
          <p:cNvGrpSpPr/>
          <p:nvPr/>
        </p:nvGrpSpPr>
        <p:grpSpPr>
          <a:xfrm>
            <a:off x="404724" y="508525"/>
            <a:ext cx="5190001" cy="771300"/>
            <a:chOff x="188699" y="665125"/>
            <a:chExt cx="5190001" cy="771300"/>
          </a:xfrm>
        </p:grpSpPr>
        <p:sp>
          <p:nvSpPr>
            <p:cNvPr id="453" name="Google Shape;453;p20"/>
            <p:cNvSpPr txBox="1"/>
            <p:nvPr/>
          </p:nvSpPr>
          <p:spPr>
            <a:xfrm>
              <a:off x="188700" y="665125"/>
              <a:ext cx="5190000"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600" b="1" dirty="0" smtClean="0">
                  <a:latin typeface="Google Sans SemiBold"/>
                  <a:ea typeface="Google Sans SemiBold"/>
                  <a:cs typeface="Google Sans SemiBold"/>
                  <a:sym typeface="Google Sans SemiBold"/>
                </a:rPr>
                <a:t>Executive Summary</a:t>
              </a:r>
              <a:endParaRPr sz="1900" dirty="0">
                <a:solidFill>
                  <a:srgbClr val="000000"/>
                </a:solidFill>
                <a:latin typeface="Google Sans SemiBold"/>
                <a:ea typeface="Google Sans SemiBold"/>
                <a:cs typeface="Google Sans SemiBold"/>
                <a:sym typeface="Google Sans SemiBold"/>
              </a:endParaRPr>
            </a:p>
          </p:txBody>
        </p:sp>
        <p:sp>
          <p:nvSpPr>
            <p:cNvPr id="454" name="Google Shape;454;p20"/>
            <p:cNvSpPr txBox="1"/>
            <p:nvPr/>
          </p:nvSpPr>
          <p:spPr>
            <a:xfrm>
              <a:off x="188699" y="1036225"/>
              <a:ext cx="4116475"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latin typeface="Roboto"/>
                  <a:ea typeface="Roboto"/>
                  <a:cs typeface="Roboto"/>
                  <a:sym typeface="Roboto"/>
                </a:rPr>
                <a:t>Waze: User churn analysis and prediction model</a:t>
              </a:r>
              <a:endParaRPr dirty="0">
                <a:solidFill>
                  <a:srgbClr val="000000"/>
                </a:solidFill>
                <a:latin typeface="Roboto"/>
                <a:ea typeface="Roboto"/>
                <a:cs typeface="Roboto"/>
                <a:sym typeface="Roboto"/>
              </a:endParaRPr>
            </a:p>
          </p:txBody>
        </p:sp>
      </p:grpSp>
      <p:sp>
        <p:nvSpPr>
          <p:cNvPr id="6" name="Google Shape;157;p8"/>
          <p:cNvSpPr txBox="1"/>
          <p:nvPr/>
        </p:nvSpPr>
        <p:spPr>
          <a:xfrm>
            <a:off x="432000" y="1930113"/>
            <a:ext cx="6908400" cy="1031021"/>
          </a:xfrm>
          <a:prstGeom prst="rect">
            <a:avLst/>
          </a:prstGeom>
          <a:noFill/>
          <a:ln>
            <a:noFill/>
          </a:ln>
        </p:spPr>
        <p:txBody>
          <a:bodyPr spcFirstLastPara="1" wrap="square" lIns="91425" tIns="91425" rIns="91425" bIns="91425" anchor="t" anchorCtr="0">
            <a:spAutoFit/>
          </a:bodyPr>
          <a:lstStyle/>
          <a:p>
            <a:r>
              <a:rPr lang="en-US" sz="1100" dirty="0"/>
              <a:t>This project is part of a larger effort at Waze to increase growth. Typically, high retention rates indicate satisfied users who repeatedly use the Waze app over time. Developing a churn prediction model will help prevent churn, improve user retention, and grow Waze’s business. An accurate model can also help identify specific factors that contribute to churn and answer questions such as: </a:t>
            </a:r>
            <a:r>
              <a:rPr lang="en-US" sz="1100" dirty="0" smtClean="0"/>
              <a:t>  1) Who </a:t>
            </a:r>
            <a:r>
              <a:rPr lang="en-US" sz="1100" dirty="0"/>
              <a:t>are the users most likely to churn</a:t>
            </a:r>
            <a:r>
              <a:rPr lang="en-US" sz="1100" dirty="0" smtClean="0"/>
              <a:t>?  2) Why </a:t>
            </a:r>
            <a:r>
              <a:rPr lang="en-US" sz="1100" dirty="0"/>
              <a:t>do users </a:t>
            </a:r>
            <a:r>
              <a:rPr lang="en-US" sz="1100" dirty="0" smtClean="0"/>
              <a:t>churn?    3)   When </a:t>
            </a:r>
            <a:r>
              <a:rPr lang="en-US" sz="1100" dirty="0"/>
              <a:t>do users churn?</a:t>
            </a:r>
          </a:p>
        </p:txBody>
      </p:sp>
      <p:sp>
        <p:nvSpPr>
          <p:cNvPr id="7" name="Google Shape;159;p8"/>
          <p:cNvSpPr txBox="1">
            <a:spLocks/>
          </p:cNvSpPr>
          <p:nvPr/>
        </p:nvSpPr>
        <p:spPr>
          <a:xfrm>
            <a:off x="438151" y="3762950"/>
            <a:ext cx="3407700" cy="2370000"/>
          </a:xfrm>
          <a:prstGeom prst="rect">
            <a:avLst/>
          </a:prstGeom>
        </p:spPr>
        <p:txBody>
          <a:bodyPr spcFirstLastPara="1" wrap="square" lIns="5715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298450">
              <a:lnSpc>
                <a:spcPct val="115000"/>
              </a:lnSpc>
              <a:buClr>
                <a:schemeClr val="dk1"/>
              </a:buClr>
              <a:buSzPts val="1100"/>
              <a:buFont typeface="Google Sans"/>
              <a:buChar char="●"/>
            </a:pPr>
            <a:r>
              <a:rPr lang="en-US" sz="1100" dirty="0" smtClean="0">
                <a:solidFill>
                  <a:schemeClr val="dk1"/>
                </a:solidFill>
              </a:rPr>
              <a:t>Explored dataset to find any </a:t>
            </a:r>
            <a:r>
              <a:rPr lang="en-US" sz="1100" dirty="0" smtClean="0">
                <a:solidFill>
                  <a:schemeClr val="dk1"/>
                </a:solidFill>
              </a:rPr>
              <a:t>unusual or missing  </a:t>
            </a:r>
            <a:r>
              <a:rPr lang="en-US" sz="1100" dirty="0" smtClean="0">
                <a:solidFill>
                  <a:schemeClr val="dk1"/>
                </a:solidFill>
              </a:rPr>
              <a:t>values.</a:t>
            </a:r>
          </a:p>
          <a:p>
            <a:pPr marL="457200" indent="-298450">
              <a:lnSpc>
                <a:spcPct val="115000"/>
              </a:lnSpc>
              <a:spcBef>
                <a:spcPts val="1000"/>
              </a:spcBef>
              <a:buClr>
                <a:schemeClr val="dk1"/>
              </a:buClr>
              <a:buSzPts val="1100"/>
              <a:buFont typeface="Google Sans"/>
              <a:buChar char="●"/>
            </a:pPr>
            <a:r>
              <a:rPr lang="en-US" sz="1100" dirty="0" smtClean="0">
                <a:solidFill>
                  <a:schemeClr val="dk1"/>
                </a:solidFill>
              </a:rPr>
              <a:t>Considered which variables are most useful to build predictive models</a:t>
            </a:r>
          </a:p>
          <a:p>
            <a:pPr marL="457200" indent="-298450">
              <a:lnSpc>
                <a:spcPct val="115000"/>
              </a:lnSpc>
              <a:spcBef>
                <a:spcPts val="1000"/>
              </a:spcBef>
              <a:buClr>
                <a:schemeClr val="dk1"/>
              </a:buClr>
              <a:buSzPts val="1100"/>
              <a:buFont typeface="Google Sans"/>
              <a:buChar char="●"/>
            </a:pPr>
            <a:r>
              <a:rPr lang="en-US" sz="1100" dirty="0" smtClean="0">
                <a:solidFill>
                  <a:schemeClr val="dk1"/>
                </a:solidFill>
              </a:rPr>
              <a:t>Examined which components of the provided data will provide relevant insights.</a:t>
            </a:r>
          </a:p>
          <a:p>
            <a:pPr marL="457200" indent="-298450">
              <a:lnSpc>
                <a:spcPct val="115000"/>
              </a:lnSpc>
              <a:spcBef>
                <a:spcPts val="1000"/>
              </a:spcBef>
              <a:spcAft>
                <a:spcPts val="1000"/>
              </a:spcAft>
              <a:buClr>
                <a:schemeClr val="dk1"/>
              </a:buClr>
              <a:buSzPts val="1100"/>
              <a:buFont typeface="Google Sans"/>
              <a:buChar char="●"/>
            </a:pPr>
            <a:r>
              <a:rPr lang="en-US" sz="1100" dirty="0" smtClean="0">
                <a:solidFill>
                  <a:schemeClr val="dk1"/>
                </a:solidFill>
              </a:rPr>
              <a:t>Built the groundwork for future exploratory data analysis, visualizations, and models.</a:t>
            </a:r>
            <a:endParaRPr lang="en-US" sz="1100" dirty="0">
              <a:solidFill>
                <a:schemeClr val="dk1"/>
              </a:solidFill>
            </a:endParaRPr>
          </a:p>
        </p:txBody>
      </p:sp>
      <p:sp>
        <p:nvSpPr>
          <p:cNvPr id="8" name="Google Shape;160;p8"/>
          <p:cNvSpPr txBox="1">
            <a:spLocks/>
          </p:cNvSpPr>
          <p:nvPr/>
        </p:nvSpPr>
        <p:spPr>
          <a:xfrm>
            <a:off x="438150" y="7050750"/>
            <a:ext cx="3407700" cy="2255400"/>
          </a:xfrm>
          <a:prstGeom prst="rect">
            <a:avLst/>
          </a:prstGeom>
        </p:spPr>
        <p:txBody>
          <a:bodyPr spcFirstLastPara="1" wrap="square" lIns="57150"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298450">
              <a:lnSpc>
                <a:spcPct val="135714"/>
              </a:lnSpc>
              <a:buClr>
                <a:schemeClr val="dk1"/>
              </a:buClr>
              <a:buSzPts val="1100"/>
              <a:buFont typeface="Google Sans"/>
              <a:buAutoNum type="arabicPeriod"/>
            </a:pPr>
            <a:r>
              <a:rPr lang="en-US" sz="1100" dirty="0" smtClean="0">
                <a:solidFill>
                  <a:schemeClr val="dk1"/>
                </a:solidFill>
              </a:rPr>
              <a:t>Conduct a complete exploratory data analysis.</a:t>
            </a:r>
          </a:p>
          <a:p>
            <a:pPr marL="457200" indent="-298450">
              <a:lnSpc>
                <a:spcPct val="135714"/>
              </a:lnSpc>
              <a:buClr>
                <a:schemeClr val="dk1"/>
              </a:buClr>
              <a:buSzPts val="1100"/>
              <a:buFont typeface="Google Sans"/>
              <a:buAutoNum type="arabicPeriod"/>
            </a:pPr>
            <a:r>
              <a:rPr lang="en-US" sz="1100" dirty="0" smtClean="0">
                <a:solidFill>
                  <a:schemeClr val="dk1"/>
                </a:solidFill>
              </a:rPr>
              <a:t>Perform any data cleaning and data analysis steps to understand unusual variables (e.g., outliers).</a:t>
            </a:r>
          </a:p>
          <a:p>
            <a:pPr marL="457200" indent="-298450">
              <a:lnSpc>
                <a:spcPct val="135714"/>
              </a:lnSpc>
              <a:buClr>
                <a:schemeClr val="dk1"/>
              </a:buClr>
              <a:buSzPts val="1100"/>
              <a:buFont typeface="Google Sans"/>
              <a:buAutoNum type="arabicPeriod"/>
            </a:pPr>
            <a:r>
              <a:rPr lang="en-US" sz="1100" dirty="0" smtClean="0">
                <a:solidFill>
                  <a:schemeClr val="dk1"/>
                </a:solidFill>
              </a:rPr>
              <a:t>Use descriptive statistics to learn more about the data. </a:t>
            </a:r>
          </a:p>
          <a:p>
            <a:pPr marL="457200" indent="-298450">
              <a:lnSpc>
                <a:spcPct val="135714"/>
              </a:lnSpc>
              <a:buClr>
                <a:schemeClr val="dk1"/>
              </a:buClr>
              <a:buSzPts val="1100"/>
              <a:buFont typeface="Google Sans"/>
              <a:buAutoNum type="arabicPeriod"/>
            </a:pPr>
            <a:r>
              <a:rPr lang="en-US" sz="1100" dirty="0" smtClean="0">
                <a:solidFill>
                  <a:schemeClr val="dk1"/>
                </a:solidFill>
              </a:rPr>
              <a:t>Create and run a </a:t>
            </a:r>
            <a:r>
              <a:rPr lang="en-US" sz="1100" dirty="0" smtClean="0">
                <a:solidFill>
                  <a:schemeClr val="dk1"/>
                </a:solidFill>
              </a:rPr>
              <a:t>classification model</a:t>
            </a:r>
            <a:r>
              <a:rPr lang="en-US" sz="1100" dirty="0" smtClean="0">
                <a:solidFill>
                  <a:schemeClr val="dk1"/>
                </a:solidFill>
              </a:rPr>
              <a:t>.</a:t>
            </a:r>
          </a:p>
          <a:p>
            <a:pPr>
              <a:spcAft>
                <a:spcPts val="1200"/>
              </a:spcAft>
            </a:pPr>
            <a:endParaRPr lang="en-US" dirty="0"/>
          </a:p>
        </p:txBody>
      </p:sp>
      <p:sp>
        <p:nvSpPr>
          <p:cNvPr id="9" name="Google Shape;159;p8"/>
          <p:cNvSpPr txBox="1">
            <a:spLocks/>
          </p:cNvSpPr>
          <p:nvPr/>
        </p:nvSpPr>
        <p:spPr>
          <a:xfrm>
            <a:off x="3703863" y="3799720"/>
            <a:ext cx="3407700" cy="2370000"/>
          </a:xfrm>
          <a:prstGeom prst="rect">
            <a:avLst/>
          </a:prstGeom>
        </p:spPr>
        <p:txBody>
          <a:bodyPr spcFirstLastPara="1" wrap="square" lIns="5715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298450">
              <a:lnSpc>
                <a:spcPct val="115000"/>
              </a:lnSpc>
              <a:buClr>
                <a:schemeClr val="dk1"/>
              </a:buClr>
              <a:buSzPts val="1100"/>
              <a:buFont typeface="Google Sans"/>
              <a:buChar char="●"/>
            </a:pPr>
            <a:r>
              <a:rPr lang="en-US" sz="1100" dirty="0" smtClean="0">
                <a:solidFill>
                  <a:schemeClr val="dk1"/>
                </a:solidFill>
              </a:rPr>
              <a:t>The dataset contains 700 labels with missing values.   There is no discernable </a:t>
            </a:r>
            <a:r>
              <a:rPr lang="en-US" sz="1100" dirty="0" smtClean="0">
                <a:solidFill>
                  <a:schemeClr val="dk1"/>
                </a:solidFill>
              </a:rPr>
              <a:t>pattern </a:t>
            </a:r>
            <a:r>
              <a:rPr lang="en-US" sz="1100" dirty="0" smtClean="0">
                <a:solidFill>
                  <a:schemeClr val="dk1"/>
                </a:solidFill>
              </a:rPr>
              <a:t>between rows with label entries and </a:t>
            </a:r>
            <a:r>
              <a:rPr lang="en-US" sz="1100" dirty="0" smtClean="0">
                <a:solidFill>
                  <a:schemeClr val="dk1"/>
                </a:solidFill>
              </a:rPr>
              <a:t>those </a:t>
            </a:r>
            <a:r>
              <a:rPr lang="en-US" sz="1100" dirty="0" smtClean="0">
                <a:solidFill>
                  <a:schemeClr val="dk1"/>
                </a:solidFill>
              </a:rPr>
              <a:t>with missing labels.</a:t>
            </a:r>
          </a:p>
          <a:p>
            <a:pPr marL="457200" indent="-298450">
              <a:lnSpc>
                <a:spcPct val="115000"/>
              </a:lnSpc>
              <a:spcBef>
                <a:spcPts val="1000"/>
              </a:spcBef>
              <a:buClr>
                <a:schemeClr val="dk1"/>
              </a:buClr>
              <a:buSzPts val="1100"/>
              <a:buFont typeface="Google Sans"/>
              <a:buChar char="●"/>
            </a:pPr>
            <a:r>
              <a:rPr lang="en-US" sz="1100" dirty="0"/>
              <a:t>The median user who churned drove 608 kilometers each day they drove last month, which is almost 250% the per-drive-day distance of retained users. The median churned user had a similarly </a:t>
            </a:r>
            <a:r>
              <a:rPr lang="en-US" sz="1100" dirty="0" smtClean="0"/>
              <a:t>disproportionate </a:t>
            </a:r>
            <a:r>
              <a:rPr lang="en-US" sz="1100" dirty="0"/>
              <a:t>number of drives per drive day compared to retained users</a:t>
            </a:r>
            <a:r>
              <a:rPr lang="en-US" sz="1100" dirty="0" smtClean="0"/>
              <a:t>.</a:t>
            </a:r>
          </a:p>
          <a:p>
            <a:pPr marL="457200" indent="-298450">
              <a:lnSpc>
                <a:spcPct val="115000"/>
              </a:lnSpc>
              <a:spcBef>
                <a:spcPts val="1000"/>
              </a:spcBef>
              <a:buClr>
                <a:schemeClr val="dk1"/>
              </a:buClr>
              <a:buSzPts val="1100"/>
              <a:buFont typeface="Google Sans"/>
              <a:buChar char="●"/>
            </a:pPr>
            <a:r>
              <a:rPr lang="en-US" sz="1100" dirty="0" smtClean="0"/>
              <a:t>Users </a:t>
            </a:r>
            <a:r>
              <a:rPr lang="en-US" sz="1100" dirty="0"/>
              <a:t>represented in this data are </a:t>
            </a:r>
            <a:r>
              <a:rPr lang="en-US" sz="1100" dirty="0" smtClean="0"/>
              <a:t>long-distance drivers</a:t>
            </a:r>
            <a:r>
              <a:rPr lang="en-US" sz="1100" dirty="0"/>
              <a:t>! Perhaps the data—and in particular the sample of churned users—contains a high proportion of long-haul truckers</a:t>
            </a:r>
            <a:r>
              <a:rPr lang="en-US" sz="1100" dirty="0" smtClean="0"/>
              <a:t>.</a:t>
            </a:r>
          </a:p>
          <a:p>
            <a:pPr marL="457200" indent="-298450">
              <a:lnSpc>
                <a:spcPct val="115000"/>
              </a:lnSpc>
              <a:spcBef>
                <a:spcPts val="1000"/>
              </a:spcBef>
              <a:buClr>
                <a:schemeClr val="dk1"/>
              </a:buClr>
              <a:buSzPts val="1100"/>
              <a:buFont typeface="Google Sans"/>
              <a:buChar char="●"/>
            </a:pPr>
            <a:r>
              <a:rPr lang="en-US" sz="1100" dirty="0" smtClean="0"/>
              <a:t>Waze should </a:t>
            </a:r>
            <a:r>
              <a:rPr lang="en-US" sz="1100" dirty="0"/>
              <a:t>gather more data on these super-drivers. It's possible </a:t>
            </a:r>
            <a:r>
              <a:rPr lang="en-US" sz="1100" dirty="0" smtClean="0"/>
              <a:t>the </a:t>
            </a:r>
            <a:r>
              <a:rPr lang="en-US" sz="1100" dirty="0"/>
              <a:t>reason for their driving so much is also the reason why the Waze app does not meet their specific set of needs, which may differ from the needs of a more typical driver, such as a commute</a:t>
            </a:r>
            <a:r>
              <a:rPr lang="en-US" sz="1100" dirty="0" smtClean="0">
                <a:solidFill>
                  <a:schemeClr val="dk1"/>
                </a:solidFill>
              </a:rPr>
              <a:t>.</a:t>
            </a:r>
          </a:p>
          <a:p>
            <a:pPr marL="457200" indent="-298450">
              <a:lnSpc>
                <a:spcPct val="115000"/>
              </a:lnSpc>
              <a:spcBef>
                <a:spcPts val="1000"/>
              </a:spcBef>
              <a:buClr>
                <a:schemeClr val="dk1"/>
              </a:buClr>
              <a:buSzPts val="1100"/>
              <a:buFont typeface="Google Sans"/>
              <a:buChar char="●"/>
            </a:pPr>
            <a:r>
              <a:rPr lang="en-US" sz="1100" dirty="0"/>
              <a:t>35.5% of the users in the dataset were Android users. 65.5% were iPhone </a:t>
            </a:r>
            <a:r>
              <a:rPr lang="en-US" sz="1100" dirty="0" smtClean="0"/>
              <a:t>users. </a:t>
            </a:r>
            <a:r>
              <a:rPr lang="en-US" sz="1100" dirty="0"/>
              <a:t>There was no appreciable difference in churn between iPhone vs. Android </a:t>
            </a:r>
            <a:r>
              <a:rPr lang="en-US" sz="1100" dirty="0" smtClean="0"/>
              <a:t>users.</a:t>
            </a:r>
            <a:endParaRPr lang="en-US" sz="110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347</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Google Sans SemiBold</vt:lpstr>
      <vt:lpstr>Calibri</vt:lpstr>
      <vt:lpstr>Google Sans</vt:lpstr>
      <vt:lpstr>Roboto</vt:lpstr>
      <vt:lpstr>PT Sans Narrow</vt:lpstr>
      <vt:lpstr>Work Sans</vt:lpstr>
      <vt:lpstr>Arial</vt:lpstr>
      <vt:lpstr>Lato</vt:lpstr>
      <vt:lpstr>Simple Light</vt:lpstr>
      <vt:lpstr>Simple Light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Bustamante</dc:creator>
  <cp:lastModifiedBy>Pablo Bustamante</cp:lastModifiedBy>
  <cp:revision>8</cp:revision>
  <dcterms:modified xsi:type="dcterms:W3CDTF">2023-12-07T19:59:47Z</dcterms:modified>
</cp:coreProperties>
</file>