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56" r:id="rId2"/>
  </p:sldIdLst>
  <p:sldSz cx="7772400" cy="10058400"/>
  <p:notesSz cx="6858000" cy="9144000"/>
  <p:embeddedFontLst>
    <p:embeddedFont>
      <p:font typeface="Calibri" panose="020F0502020204030204" pitchFamily="34" charset="0"/>
      <p:regular r:id="rId4"/>
      <p:bold r:id="rId5"/>
      <p:italic r:id="rId6"/>
      <p:boldItalic r:id="rId7"/>
    </p:embeddedFont>
    <p:embeddedFont>
      <p:font typeface="Google Sans" panose="020B0604020202020204" charset="0"/>
      <p:regular r:id="rId8"/>
      <p:bold r:id="rId9"/>
      <p:italic r:id="rId10"/>
      <p:boldItalic r:id="rId11"/>
    </p:embeddedFont>
    <p:embeddedFont>
      <p:font typeface="Google Sans SemiBold" panose="020B0604020202020204" charset="0"/>
      <p:regular r:id="rId12"/>
      <p:bold r:id="rId13"/>
      <p:italic r:id="rId14"/>
      <p:boldItalic r:id="rId15"/>
    </p:embeddedFont>
    <p:embeddedFont>
      <p:font typeface="PT Sans Narrow" panose="020B0506020203020204" pitchFamily="34" charset="0"/>
      <p:regular r:id="rId16"/>
      <p:bold r:id="rId17"/>
    </p:embeddedFont>
    <p:embeddedFont>
      <p:font typeface="Roboto" panose="02000000000000000000" pitchFamily="2" charset="0"/>
      <p:regular r:id="rId18"/>
      <p:bold r:id="rId19"/>
      <p:italic r:id="rId20"/>
      <p:boldItalic r:id="rId21"/>
    </p:embeddedFont>
    <p:embeddedFont>
      <p:font typeface="Work Sans"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21">
          <p15:clr>
            <a:srgbClr val="747775"/>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012" y="72"/>
      </p:cViewPr>
      <p:guideLst>
        <p:guide orient="horz" pos="1921"/>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font" Target="fonts/font21.fntdata"/><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28"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717176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512140ae02_0_79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512140ae02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4691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sp>
        <p:nvSpPr>
          <p:cNvPr id="36" name="Google Shape;36;p2"/>
          <p:cNvSpPr txBox="1">
            <a:spLocks noGrp="1"/>
          </p:cNvSpPr>
          <p:nvPr>
            <p:ph type="title"/>
          </p:nvPr>
        </p:nvSpPr>
        <p:spPr>
          <a:xfrm>
            <a:off x="168925" y="324775"/>
            <a:ext cx="7408500" cy="771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7" name="Google Shape;37;p2"/>
          <p:cNvSpPr txBox="1">
            <a:spLocks noGrp="1"/>
          </p:cNvSpPr>
          <p:nvPr>
            <p:ph type="subTitle" idx="1"/>
          </p:nvPr>
        </p:nvSpPr>
        <p:spPr>
          <a:xfrm>
            <a:off x="2263675" y="826975"/>
            <a:ext cx="3219000" cy="269100"/>
          </a:xfrm>
          <a:prstGeom prst="rect">
            <a:avLst/>
          </a:prstGeom>
        </p:spPr>
        <p:txBody>
          <a:bodyPr spcFirstLastPara="1" wrap="square" lIns="91425" tIns="91425" rIns="91425" bIns="91425" anchor="t" anchorCtr="0">
            <a:spAutoFit/>
          </a:bodyPr>
          <a:lstStyle>
            <a:lvl1pPr lvl="0" algn="ctr" rtl="0">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38"/>
        <p:cNvGrpSpPr/>
        <p:nvPr/>
      </p:nvGrpSpPr>
      <p:grpSpPr>
        <a:xfrm>
          <a:off x="0" y="0"/>
          <a:ext cx="0" cy="0"/>
          <a:chOff x="0" y="0"/>
          <a:chExt cx="0" cy="0"/>
        </a:xfrm>
      </p:grpSpPr>
      <p:cxnSp>
        <p:nvCxnSpPr>
          <p:cNvPr id="39" name="Google Shape;39;p3"/>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40" name="Google Shape;40;p3"/>
          <p:cNvCxnSpPr>
            <a:stCxn id="41" idx="0"/>
          </p:cNvCxnSpPr>
          <p:nvPr/>
        </p:nvCxnSpPr>
        <p:spPr>
          <a:xfrm flipH="1">
            <a:off x="172045" y="903711"/>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42" name="Google Shape;42;p3"/>
          <p:cNvGrpSpPr/>
          <p:nvPr/>
        </p:nvGrpSpPr>
        <p:grpSpPr>
          <a:xfrm>
            <a:off x="190345" y="900758"/>
            <a:ext cx="7581747" cy="5906"/>
            <a:chOff x="1890075" y="5241175"/>
            <a:chExt cx="4240556" cy="257700"/>
          </a:xfrm>
        </p:grpSpPr>
        <p:sp>
          <p:nvSpPr>
            <p:cNvPr id="41" name="Google Shape;41;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3" name="Google Shape;43;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4" name="Google Shape;44;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5" name="Google Shape;45;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46" name="Google Shape;46;p3"/>
          <p:cNvGrpSpPr/>
          <p:nvPr/>
        </p:nvGrpSpPr>
        <p:grpSpPr>
          <a:xfrm>
            <a:off x="190320" y="931759"/>
            <a:ext cx="7581691" cy="5901"/>
            <a:chOff x="1890075" y="5241175"/>
            <a:chExt cx="4240556" cy="257700"/>
          </a:xfrm>
        </p:grpSpPr>
        <p:sp>
          <p:nvSpPr>
            <p:cNvPr id="47" name="Google Shape;47;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 name="Google Shape;48;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 name="Google Shape;49;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 name="Google Shape;50;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51" name="Google Shape;51;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52" name="Google Shape;52;p3"/>
          <p:cNvSpPr txBox="1"/>
          <p:nvPr/>
        </p:nvSpPr>
        <p:spPr>
          <a:xfrm>
            <a:off x="490594" y="10869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53" name="Google Shape;53;p3"/>
          <p:cNvGrpSpPr/>
          <p:nvPr/>
        </p:nvGrpSpPr>
        <p:grpSpPr>
          <a:xfrm>
            <a:off x="372224" y="1193225"/>
            <a:ext cx="137818" cy="187200"/>
            <a:chOff x="507100" y="1997600"/>
            <a:chExt cx="158375" cy="187200"/>
          </a:xfrm>
        </p:grpSpPr>
        <p:sp>
          <p:nvSpPr>
            <p:cNvPr id="54" name="Google Shape;54;p3"/>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p:nvPr/>
        </p:nvSpPr>
        <p:spPr>
          <a:xfrm>
            <a:off x="3314919" y="10869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57" name="Google Shape;57;p3"/>
          <p:cNvGrpSpPr/>
          <p:nvPr/>
        </p:nvGrpSpPr>
        <p:grpSpPr>
          <a:xfrm>
            <a:off x="3196549" y="1193225"/>
            <a:ext cx="137818" cy="187200"/>
            <a:chOff x="507100" y="1997600"/>
            <a:chExt cx="158375" cy="187200"/>
          </a:xfrm>
        </p:grpSpPr>
        <p:sp>
          <p:nvSpPr>
            <p:cNvPr id="58" name="Google Shape;58;p3"/>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txBox="1"/>
          <p:nvPr/>
        </p:nvSpPr>
        <p:spPr>
          <a:xfrm>
            <a:off x="3314919" y="39101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61" name="Google Shape;61;p3"/>
          <p:cNvGrpSpPr/>
          <p:nvPr/>
        </p:nvGrpSpPr>
        <p:grpSpPr>
          <a:xfrm>
            <a:off x="3196549" y="4016425"/>
            <a:ext cx="137818" cy="187200"/>
            <a:chOff x="507100" y="1997600"/>
            <a:chExt cx="158375" cy="187200"/>
          </a:xfrm>
        </p:grpSpPr>
        <p:sp>
          <p:nvSpPr>
            <p:cNvPr id="62" name="Google Shape;62;p3"/>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172050" y="4643025"/>
            <a:ext cx="2852450" cy="2183285"/>
            <a:chOff x="404700" y="4541500"/>
            <a:chExt cx="2852450" cy="2183285"/>
          </a:xfrm>
        </p:grpSpPr>
        <p:sp>
          <p:nvSpPr>
            <p:cNvPr id="65" name="Google Shape;65;p3"/>
            <p:cNvSpPr/>
            <p:nvPr/>
          </p:nvSpPr>
          <p:spPr>
            <a:xfrm>
              <a:off x="404700" y="4574127"/>
              <a:ext cx="2758200" cy="2148000"/>
            </a:xfrm>
            <a:prstGeom prst="rect">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452450" y="4614885"/>
              <a:ext cx="2804700" cy="21099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txBox="1"/>
            <p:nvPr/>
          </p:nvSpPr>
          <p:spPr>
            <a:xfrm>
              <a:off x="643125" y="4541500"/>
              <a:ext cx="2595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sp>
          <p:nvSpPr>
            <p:cNvPr id="68" name="Google Shape;68;p3"/>
            <p:cNvSpPr/>
            <p:nvPr/>
          </p:nvSpPr>
          <p:spPr>
            <a:xfrm>
              <a:off x="529575" y="4663612"/>
              <a:ext cx="135900" cy="2004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07100" y="4684392"/>
              <a:ext cx="135900" cy="1569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3"/>
          <p:cNvSpPr/>
          <p:nvPr/>
        </p:nvSpPr>
        <p:spPr>
          <a:xfrm>
            <a:off x="3668950" y="6615125"/>
            <a:ext cx="3184200" cy="2495700"/>
          </a:xfrm>
          <a:prstGeom prst="rect">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043125" y="7288425"/>
            <a:ext cx="2573100" cy="2261400"/>
          </a:xfrm>
          <a:prstGeom prst="rect">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a:spLocks noGrp="1"/>
          </p:cNvSpPr>
          <p:nvPr>
            <p:ph type="pic" idx="2"/>
          </p:nvPr>
        </p:nvSpPr>
        <p:spPr>
          <a:xfrm>
            <a:off x="3681075" y="6466100"/>
            <a:ext cx="3035400" cy="2495700"/>
          </a:xfrm>
          <a:prstGeom prst="rect">
            <a:avLst/>
          </a:prstGeom>
          <a:noFill/>
          <a:ln w="19050" cap="flat" cmpd="sng">
            <a:solidFill>
              <a:srgbClr val="000000"/>
            </a:solidFill>
            <a:prstDash val="solid"/>
            <a:round/>
            <a:headEnd type="none" w="sm" len="sm"/>
            <a:tailEnd type="none" w="sm" len="sm"/>
          </a:ln>
        </p:spPr>
      </p:sp>
      <p:sp>
        <p:nvSpPr>
          <p:cNvPr id="73" name="Google Shape;73;p3"/>
          <p:cNvSpPr>
            <a:spLocks noGrp="1"/>
          </p:cNvSpPr>
          <p:nvPr>
            <p:ph type="pic" idx="3"/>
          </p:nvPr>
        </p:nvSpPr>
        <p:spPr>
          <a:xfrm>
            <a:off x="1162700" y="7044000"/>
            <a:ext cx="2453400" cy="2398200"/>
          </a:xfrm>
          <a:prstGeom prst="rect">
            <a:avLst/>
          </a:prstGeom>
          <a:noFill/>
          <a:ln w="19050" cap="flat" cmpd="sng">
            <a:solidFill>
              <a:srgbClr val="000000"/>
            </a:solidFill>
            <a:prstDash val="solid"/>
            <a:round/>
            <a:headEnd type="none" w="sm" len="sm"/>
            <a:tailEnd type="none" w="sm" len="sm"/>
          </a:ln>
        </p:spPr>
      </p:sp>
      <p:sp>
        <p:nvSpPr>
          <p:cNvPr id="74" name="Google Shape;74;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75" name="Google Shape;75;p3"/>
          <p:cNvSpPr txBox="1">
            <a:spLocks noGrp="1"/>
          </p:cNvSpPr>
          <p:nvPr>
            <p:ph type="title"/>
          </p:nvPr>
        </p:nvSpPr>
        <p:spPr>
          <a:xfrm>
            <a:off x="190350" y="11200"/>
            <a:ext cx="7290900" cy="771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3"/>
          <p:cNvSpPr txBox="1">
            <a:spLocks noGrp="1"/>
          </p:cNvSpPr>
          <p:nvPr>
            <p:ph type="subTitle" idx="1"/>
          </p:nvPr>
        </p:nvSpPr>
        <p:spPr>
          <a:xfrm>
            <a:off x="2226300" y="513400"/>
            <a:ext cx="3219000" cy="269100"/>
          </a:xfrm>
          <a:prstGeom prst="rect">
            <a:avLst/>
          </a:prstGeom>
        </p:spPr>
        <p:txBody>
          <a:bodyPr spcFirstLastPara="1" wrap="square" lIns="91425" tIns="91425" rIns="91425" bIns="91425" anchor="t" anchorCtr="0">
            <a:spAutoFit/>
          </a:bodyPr>
          <a:lstStyle>
            <a:lvl1pPr lvl="0" algn="ctr" rtl="0">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77"/>
        <p:cNvGrpSpPr/>
        <p:nvPr/>
      </p:nvGrpSpPr>
      <p:grpSpPr>
        <a:xfrm>
          <a:off x="0" y="0"/>
          <a:ext cx="0" cy="0"/>
          <a:chOff x="0" y="0"/>
          <a:chExt cx="0" cy="0"/>
        </a:xfrm>
      </p:grpSpPr>
      <p:sp>
        <p:nvSpPr>
          <p:cNvPr id="78" name="Google Shape;78;p4"/>
          <p:cNvSpPr txBox="1">
            <a:spLocks noGrp="1"/>
          </p:cNvSpPr>
          <p:nvPr>
            <p:ph type="body" idx="1"/>
          </p:nvPr>
        </p:nvSpPr>
        <p:spPr>
          <a:xfrm>
            <a:off x="438138" y="4143950"/>
            <a:ext cx="3108300" cy="2370000"/>
          </a:xfrm>
          <a:prstGeom prst="rect">
            <a:avLst/>
          </a:prstGeom>
        </p:spPr>
        <p:txBody>
          <a:bodyPr spcFirstLastPara="1" wrap="square" lIns="57150"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9" name="Google Shape;79;p4"/>
          <p:cNvSpPr txBox="1">
            <a:spLocks noGrp="1"/>
          </p:cNvSpPr>
          <p:nvPr>
            <p:ph type="body" idx="2"/>
          </p:nvPr>
        </p:nvSpPr>
        <p:spPr>
          <a:xfrm>
            <a:off x="413425" y="1939675"/>
            <a:ext cx="6896100" cy="10275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cxnSp>
        <p:nvCxnSpPr>
          <p:cNvPr id="80" name="Google Shape;80;p4"/>
          <p:cNvCxnSpPr/>
          <p:nvPr/>
        </p:nvCxnSpPr>
        <p:spPr>
          <a:xfrm>
            <a:off x="417975" y="1604200"/>
            <a:ext cx="0" cy="8480400"/>
          </a:xfrm>
          <a:prstGeom prst="straightConnector1">
            <a:avLst/>
          </a:prstGeom>
          <a:noFill/>
          <a:ln w="9525" cap="flat" cmpd="sng">
            <a:solidFill>
              <a:srgbClr val="B7B7B7"/>
            </a:solidFill>
            <a:prstDash val="solid"/>
            <a:round/>
            <a:headEnd type="none" w="med" len="med"/>
            <a:tailEnd type="none" w="med" len="med"/>
          </a:ln>
        </p:spPr>
      </p:cxnSp>
      <p:grpSp>
        <p:nvGrpSpPr>
          <p:cNvPr id="81" name="Google Shape;81;p4"/>
          <p:cNvGrpSpPr/>
          <p:nvPr/>
        </p:nvGrpSpPr>
        <p:grpSpPr>
          <a:xfrm>
            <a:off x="404725" y="1529075"/>
            <a:ext cx="6908400" cy="72025"/>
            <a:chOff x="404725" y="1681475"/>
            <a:chExt cx="6908400" cy="72025"/>
          </a:xfrm>
        </p:grpSpPr>
        <p:cxnSp>
          <p:nvCxnSpPr>
            <p:cNvPr id="82" name="Google Shape;82;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83" name="Google Shape;83;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84" name="Google Shape;84;p4"/>
          <p:cNvCxnSpPr/>
          <p:nvPr/>
        </p:nvCxnSpPr>
        <p:spPr>
          <a:xfrm>
            <a:off x="7309525" y="1561900"/>
            <a:ext cx="0" cy="8565000"/>
          </a:xfrm>
          <a:prstGeom prst="straightConnector1">
            <a:avLst/>
          </a:prstGeom>
          <a:noFill/>
          <a:ln w="9525" cap="flat" cmpd="sng">
            <a:solidFill>
              <a:srgbClr val="B7B7B7"/>
            </a:solidFill>
            <a:prstDash val="solid"/>
            <a:round/>
            <a:headEnd type="none" w="med" len="med"/>
            <a:tailEnd type="none" w="med" len="med"/>
          </a:ln>
        </p:spPr>
      </p:cxnSp>
      <p:sp>
        <p:nvSpPr>
          <p:cNvPr id="85" name="Google Shape;85;p4"/>
          <p:cNvSpPr txBox="1">
            <a:spLocks noGrp="1"/>
          </p:cNvSpPr>
          <p:nvPr>
            <p:ph type="title"/>
          </p:nvPr>
        </p:nvSpPr>
        <p:spPr>
          <a:xfrm>
            <a:off x="404725" y="246200"/>
            <a:ext cx="6908400" cy="771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6" name="Google Shape;86;p4"/>
          <p:cNvSpPr txBox="1">
            <a:spLocks noGrp="1"/>
          </p:cNvSpPr>
          <p:nvPr>
            <p:ph type="subTitle" idx="3"/>
          </p:nvPr>
        </p:nvSpPr>
        <p:spPr>
          <a:xfrm>
            <a:off x="2249425" y="827075"/>
            <a:ext cx="3219000" cy="269100"/>
          </a:xfrm>
          <a:prstGeom prst="rect">
            <a:avLst/>
          </a:prstGeom>
        </p:spPr>
        <p:txBody>
          <a:bodyPr spcFirstLastPara="1" wrap="square" lIns="91425" tIns="91425" rIns="91425" bIns="91425" anchor="t" anchorCtr="0">
            <a:spAutoFit/>
          </a:bodyPr>
          <a:lstStyle>
            <a:lvl1pPr lvl="0" algn="ctr" rtl="0">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87" name="Google Shape;87;p4"/>
          <p:cNvCxnSpPr/>
          <p:nvPr/>
        </p:nvCxnSpPr>
        <p:spPr>
          <a:xfrm rot="10800000">
            <a:off x="438150" y="35052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88" name="Google Shape;88;p4"/>
          <p:cNvCxnSpPr/>
          <p:nvPr/>
        </p:nvCxnSpPr>
        <p:spPr>
          <a:xfrm>
            <a:off x="3886200" y="3534350"/>
            <a:ext cx="0" cy="6566700"/>
          </a:xfrm>
          <a:prstGeom prst="straightConnector1">
            <a:avLst/>
          </a:prstGeom>
          <a:noFill/>
          <a:ln w="9525" cap="flat" cmpd="sng">
            <a:solidFill>
              <a:srgbClr val="B7B7B7"/>
            </a:solidFill>
            <a:prstDash val="solid"/>
            <a:round/>
            <a:headEnd type="none" w="med" len="med"/>
            <a:tailEnd type="none" w="med" len="med"/>
          </a:ln>
        </p:spPr>
      </p:cxnSp>
      <p:grpSp>
        <p:nvGrpSpPr>
          <p:cNvPr id="89" name="Google Shape;89;p4"/>
          <p:cNvGrpSpPr/>
          <p:nvPr/>
        </p:nvGrpSpPr>
        <p:grpSpPr>
          <a:xfrm>
            <a:off x="417975" y="1732850"/>
            <a:ext cx="2357775" cy="410125"/>
            <a:chOff x="417975" y="1885250"/>
            <a:chExt cx="2357775" cy="410125"/>
          </a:xfrm>
        </p:grpSpPr>
        <p:sp>
          <p:nvSpPr>
            <p:cNvPr id="90" name="Google Shape;90;p4"/>
            <p:cNvSpPr/>
            <p:nvPr/>
          </p:nvSpPr>
          <p:spPr>
            <a:xfrm>
              <a:off x="417975" y="1885250"/>
              <a:ext cx="2020800" cy="410100"/>
            </a:xfrm>
            <a:prstGeom prst="rect">
              <a:avLst/>
            </a:prstGeom>
            <a:solidFill>
              <a:schemeClr val="dk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10800000">
              <a:off x="2236350" y="1885875"/>
              <a:ext cx="539400" cy="409500"/>
            </a:xfrm>
            <a:prstGeom prst="chevron">
              <a:avLst>
                <a:gd name="adj" fmla="val 50000"/>
              </a:avLst>
            </a:prstGeom>
            <a:solidFill>
              <a:schemeClr val="dk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4"/>
          <p:cNvGrpSpPr/>
          <p:nvPr/>
        </p:nvGrpSpPr>
        <p:grpSpPr>
          <a:xfrm>
            <a:off x="417975" y="3505200"/>
            <a:ext cx="2357775" cy="410125"/>
            <a:chOff x="265575" y="3352800"/>
            <a:chExt cx="2357775" cy="410125"/>
          </a:xfrm>
        </p:grpSpPr>
        <p:sp>
          <p:nvSpPr>
            <p:cNvPr id="95" name="Google Shape;95;p4"/>
            <p:cNvSpPr/>
            <p:nvPr/>
          </p:nvSpPr>
          <p:spPr>
            <a:xfrm>
              <a:off x="265575" y="3352800"/>
              <a:ext cx="2020800" cy="410100"/>
            </a:xfrm>
            <a:prstGeom prst="rect">
              <a:avLst/>
            </a:prstGeom>
            <a:solidFill>
              <a:schemeClr val="dk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10800000">
              <a:off x="2083950" y="3353425"/>
              <a:ext cx="539400" cy="409500"/>
            </a:xfrm>
            <a:prstGeom prst="chevron">
              <a:avLst>
                <a:gd name="adj" fmla="val 50000"/>
              </a:avLst>
            </a:prstGeom>
            <a:solidFill>
              <a:schemeClr val="dk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4"/>
          <p:cNvGrpSpPr/>
          <p:nvPr/>
        </p:nvGrpSpPr>
        <p:grpSpPr>
          <a:xfrm>
            <a:off x="3872044" y="3505200"/>
            <a:ext cx="2747987" cy="410125"/>
            <a:chOff x="3567313" y="3200400"/>
            <a:chExt cx="2357775" cy="410125"/>
          </a:xfrm>
        </p:grpSpPr>
        <p:sp>
          <p:nvSpPr>
            <p:cNvPr id="100" name="Google Shape;100;p4"/>
            <p:cNvSpPr/>
            <p:nvPr/>
          </p:nvSpPr>
          <p:spPr>
            <a:xfrm>
              <a:off x="3567313" y="3200400"/>
              <a:ext cx="2020800" cy="410100"/>
            </a:xfrm>
            <a:prstGeom prst="rect">
              <a:avLst/>
            </a:prstGeom>
            <a:solidFill>
              <a:schemeClr val="dk2"/>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10800000">
              <a:off x="5385688" y="3201025"/>
              <a:ext cx="539400" cy="409500"/>
            </a:xfrm>
            <a:prstGeom prst="chevron">
              <a:avLst>
                <a:gd name="adj" fmla="val 50000"/>
              </a:avLst>
            </a:prstGeom>
            <a:solidFill>
              <a:schemeClr val="dk2"/>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4"/>
          <p:cNvGrpSpPr/>
          <p:nvPr/>
        </p:nvGrpSpPr>
        <p:grpSpPr>
          <a:xfrm>
            <a:off x="417963" y="7359750"/>
            <a:ext cx="2357775" cy="410125"/>
            <a:chOff x="-39237" y="6140550"/>
            <a:chExt cx="2357775" cy="410125"/>
          </a:xfrm>
        </p:grpSpPr>
        <p:sp>
          <p:nvSpPr>
            <p:cNvPr id="105" name="Google Shape;105;p4"/>
            <p:cNvSpPr/>
            <p:nvPr/>
          </p:nvSpPr>
          <p:spPr>
            <a:xfrm>
              <a:off x="-39237" y="6140550"/>
              <a:ext cx="2020800" cy="410100"/>
            </a:xfrm>
            <a:prstGeom prst="rect">
              <a:avLst/>
            </a:prstGeom>
            <a:solidFill>
              <a:schemeClr val="dk2"/>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10800000">
              <a:off x="1779138" y="6141175"/>
              <a:ext cx="539400" cy="409500"/>
            </a:xfrm>
            <a:prstGeom prst="chevron">
              <a:avLst>
                <a:gd name="adj" fmla="val 50000"/>
              </a:avLst>
            </a:prstGeom>
            <a:solidFill>
              <a:schemeClr val="dk2"/>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4"/>
          <p:cNvSpPr txBox="1"/>
          <p:nvPr/>
        </p:nvSpPr>
        <p:spPr>
          <a:xfrm>
            <a:off x="402100" y="17561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10" name="Google Shape;110;p4"/>
          <p:cNvSpPr txBox="1"/>
          <p:nvPr/>
        </p:nvSpPr>
        <p:spPr>
          <a:xfrm>
            <a:off x="476200" y="35051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11" name="Google Shape;111;p4"/>
          <p:cNvSpPr txBox="1"/>
          <p:nvPr/>
        </p:nvSpPr>
        <p:spPr>
          <a:xfrm>
            <a:off x="476188" y="7364700"/>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12" name="Google Shape;112;p4"/>
          <p:cNvSpPr txBox="1"/>
          <p:nvPr/>
        </p:nvSpPr>
        <p:spPr>
          <a:xfrm>
            <a:off x="3848750" y="35052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13" name="Google Shape;113;p4"/>
          <p:cNvSpPr txBox="1">
            <a:spLocks noGrp="1"/>
          </p:cNvSpPr>
          <p:nvPr>
            <p:ph type="body" idx="4"/>
          </p:nvPr>
        </p:nvSpPr>
        <p:spPr>
          <a:xfrm>
            <a:off x="438150" y="7812750"/>
            <a:ext cx="3108300" cy="2255400"/>
          </a:xfrm>
          <a:prstGeom prst="rect">
            <a:avLst/>
          </a:prstGeom>
        </p:spPr>
        <p:txBody>
          <a:bodyPr spcFirstLastPara="1" wrap="square" lIns="57150"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4" name="Google Shape;114;p4"/>
          <p:cNvSpPr txBox="1">
            <a:spLocks noGrp="1"/>
          </p:cNvSpPr>
          <p:nvPr>
            <p:ph type="body" idx="5"/>
          </p:nvPr>
        </p:nvSpPr>
        <p:spPr>
          <a:xfrm>
            <a:off x="3905525" y="4267863"/>
            <a:ext cx="3219000" cy="2604300"/>
          </a:xfrm>
          <a:prstGeom prst="rect">
            <a:avLst/>
          </a:prstGeom>
        </p:spPr>
        <p:txBody>
          <a:bodyPr spcFirstLastPara="1" wrap="square" lIns="57150"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5" name="Google Shape;115;p4"/>
          <p:cNvSpPr txBox="1">
            <a:spLocks noGrp="1"/>
          </p:cNvSpPr>
          <p:nvPr>
            <p:ph type="subTitle" idx="6"/>
          </p:nvPr>
        </p:nvSpPr>
        <p:spPr>
          <a:xfrm>
            <a:off x="4183575" y="9228125"/>
            <a:ext cx="3086700" cy="2850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None/>
              <a:defRPr sz="1100" i="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4"/>
          <p:cNvSpPr>
            <a:spLocks noGrp="1"/>
          </p:cNvSpPr>
          <p:nvPr>
            <p:ph type="pic" idx="7"/>
          </p:nvPr>
        </p:nvSpPr>
        <p:spPr>
          <a:xfrm>
            <a:off x="4007763" y="6899688"/>
            <a:ext cx="3172200" cy="2357700"/>
          </a:xfrm>
          <a:prstGeom prst="rect">
            <a:avLst/>
          </a:prstGeom>
          <a:noFill/>
          <a:ln w="38100"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17"/>
        <p:cNvGrpSpPr/>
        <p:nvPr/>
      </p:nvGrpSpPr>
      <p:grpSpPr>
        <a:xfrm>
          <a:off x="0" y="0"/>
          <a:ext cx="0" cy="0"/>
          <a:chOff x="0" y="0"/>
          <a:chExt cx="0" cy="0"/>
        </a:xfrm>
      </p:grpSpPr>
      <p:sp>
        <p:nvSpPr>
          <p:cNvPr id="118" name="Google Shape;118;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Google Sans"/>
              <a:ea typeface="Google Sans"/>
              <a:cs typeface="Google Sans"/>
              <a:sym typeface="Google Sans"/>
            </a:endParaRPr>
          </a:p>
        </p:txBody>
      </p:sp>
      <p:sp>
        <p:nvSpPr>
          <p:cNvPr id="119" name="Google Shape;119;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Google Sans"/>
              <a:ea typeface="Google Sans"/>
              <a:cs typeface="Google Sans"/>
              <a:sym typeface="Google Sans"/>
            </a:endParaRPr>
          </a:p>
        </p:txBody>
      </p:sp>
      <p:sp>
        <p:nvSpPr>
          <p:cNvPr id="120" name="Google Shape;120;p5"/>
          <p:cNvSpPr txBox="1">
            <a:spLocks noGrp="1"/>
          </p:cNvSpPr>
          <p:nvPr>
            <p:ph type="title"/>
          </p:nvPr>
        </p:nvSpPr>
        <p:spPr>
          <a:xfrm>
            <a:off x="432000" y="449725"/>
            <a:ext cx="6908400" cy="771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1" name="Google Shape;121;p5"/>
          <p:cNvSpPr txBox="1">
            <a:spLocks noGrp="1"/>
          </p:cNvSpPr>
          <p:nvPr>
            <p:ph type="subTitle" idx="1"/>
          </p:nvPr>
        </p:nvSpPr>
        <p:spPr>
          <a:xfrm>
            <a:off x="2276700" y="951925"/>
            <a:ext cx="3219000" cy="269100"/>
          </a:xfrm>
          <a:prstGeom prst="rect">
            <a:avLst/>
          </a:prstGeom>
        </p:spPr>
        <p:txBody>
          <a:bodyPr spcFirstLastPara="1" wrap="square" lIns="91425" tIns="91425" rIns="91425" bIns="91425" anchor="t" anchorCtr="0">
            <a:spAutoFit/>
          </a:bodyPr>
          <a:lstStyle>
            <a:lvl1pPr lvl="0" algn="ctr" rtl="0">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22" name="Google Shape;122;p5"/>
          <p:cNvGrpSpPr/>
          <p:nvPr/>
        </p:nvGrpSpPr>
        <p:grpSpPr>
          <a:xfrm>
            <a:off x="95351" y="1392509"/>
            <a:ext cx="7581691" cy="5901"/>
            <a:chOff x="1890075" y="5241175"/>
            <a:chExt cx="4240556" cy="257700"/>
          </a:xfrm>
        </p:grpSpPr>
        <p:sp>
          <p:nvSpPr>
            <p:cNvPr id="123" name="Google Shape;123;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4" name="Google Shape;124;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5" name="Google Shape;125;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6" name="Google Shape;126;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27" name="Google Shape;127;p5"/>
          <p:cNvGrpSpPr/>
          <p:nvPr/>
        </p:nvGrpSpPr>
        <p:grpSpPr>
          <a:xfrm>
            <a:off x="95351" y="4542984"/>
            <a:ext cx="7581691" cy="5901"/>
            <a:chOff x="1890075" y="5241175"/>
            <a:chExt cx="4240556" cy="257700"/>
          </a:xfrm>
        </p:grpSpPr>
        <p:sp>
          <p:nvSpPr>
            <p:cNvPr id="128" name="Google Shape;128;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9" name="Google Shape;129;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0" name="Google Shape;130;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1" name="Google Shape;131;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32" name="Google Shape;132;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Overview </a:t>
            </a:r>
            <a:endParaRPr b="1">
              <a:solidFill>
                <a:schemeClr val="dk1"/>
              </a:solidFill>
              <a:latin typeface="Google Sans"/>
              <a:ea typeface="Google Sans"/>
              <a:cs typeface="Google Sans"/>
              <a:sym typeface="Google Sans"/>
            </a:endParaRPr>
          </a:p>
        </p:txBody>
      </p:sp>
      <p:sp>
        <p:nvSpPr>
          <p:cNvPr id="133" name="Google Shape;133;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Problem</a:t>
            </a:r>
            <a:endParaRPr b="1">
              <a:solidFill>
                <a:schemeClr val="dk1"/>
              </a:solidFill>
              <a:latin typeface="Google Sans"/>
              <a:ea typeface="Google Sans"/>
              <a:cs typeface="Google Sans"/>
              <a:sym typeface="Google Sans"/>
            </a:endParaRPr>
          </a:p>
        </p:txBody>
      </p:sp>
      <p:sp>
        <p:nvSpPr>
          <p:cNvPr id="134" name="Google Shape;134;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Solution</a:t>
            </a:r>
            <a:endParaRPr b="1">
              <a:solidFill>
                <a:schemeClr val="dk1"/>
              </a:solidFill>
              <a:latin typeface="Google Sans"/>
              <a:ea typeface="Google Sans"/>
              <a:cs typeface="Google Sans"/>
              <a:sym typeface="Google Sans"/>
            </a:endParaRPr>
          </a:p>
        </p:txBody>
      </p:sp>
      <p:sp>
        <p:nvSpPr>
          <p:cNvPr id="135" name="Google Shape;135;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Details </a:t>
            </a:r>
            <a:endParaRPr b="1">
              <a:solidFill>
                <a:schemeClr val="dk1"/>
              </a:solidFill>
              <a:latin typeface="Google Sans"/>
              <a:ea typeface="Google Sans"/>
              <a:cs typeface="Google Sans"/>
              <a:sym typeface="Google Sans"/>
            </a:endParaRPr>
          </a:p>
        </p:txBody>
      </p:sp>
      <p:sp>
        <p:nvSpPr>
          <p:cNvPr id="136" name="Google Shape;136;p5"/>
          <p:cNvSpPr/>
          <p:nvPr/>
        </p:nvSpPr>
        <p:spPr>
          <a:xfrm>
            <a:off x="432000" y="76869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Next Steps </a:t>
            </a:r>
            <a:endParaRPr b="1">
              <a:solidFill>
                <a:schemeClr val="dk1"/>
              </a:solidFill>
              <a:latin typeface="Google Sans"/>
              <a:ea typeface="Google Sans"/>
              <a:cs typeface="Google Sans"/>
              <a:sym typeface="Google Sans"/>
            </a:endParaRPr>
          </a:p>
        </p:txBody>
      </p:sp>
      <p:grpSp>
        <p:nvGrpSpPr>
          <p:cNvPr id="137" name="Google Shape;137;p5"/>
          <p:cNvGrpSpPr/>
          <p:nvPr/>
        </p:nvGrpSpPr>
        <p:grpSpPr>
          <a:xfrm>
            <a:off x="95351" y="7514559"/>
            <a:ext cx="7581691" cy="5901"/>
            <a:chOff x="1890075" y="5241175"/>
            <a:chExt cx="4240556" cy="257700"/>
          </a:xfrm>
        </p:grpSpPr>
        <p:sp>
          <p:nvSpPr>
            <p:cNvPr id="138" name="Google Shape;138;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9" name="Google Shape;139;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0" name="Google Shape;140;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1" name="Google Shape;141;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42" name="Google Shape;142;p5"/>
          <p:cNvSpPr>
            <a:spLocks noGrp="1"/>
          </p:cNvSpPr>
          <p:nvPr>
            <p:ph type="pic" idx="2"/>
          </p:nvPr>
        </p:nvSpPr>
        <p:spPr>
          <a:xfrm>
            <a:off x="4467025" y="4719300"/>
            <a:ext cx="3006900" cy="2044800"/>
          </a:xfrm>
          <a:prstGeom prst="rect">
            <a:avLst/>
          </a:prstGeom>
          <a:no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43"/>
        <p:cNvGrpSpPr/>
        <p:nvPr/>
      </p:nvGrpSpPr>
      <p:grpSpPr>
        <a:xfrm>
          <a:off x="0" y="0"/>
          <a:ext cx="0" cy="0"/>
          <a:chOff x="0" y="0"/>
          <a:chExt cx="0" cy="0"/>
        </a:xfrm>
      </p:grpSpPr>
      <p:sp>
        <p:nvSpPr>
          <p:cNvPr id="144" name="Google Shape;144;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45" name="Google Shape;145;p6"/>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46" name="Google Shape;146;p6"/>
          <p:cNvGrpSpPr/>
          <p:nvPr/>
        </p:nvGrpSpPr>
        <p:grpSpPr>
          <a:xfrm>
            <a:off x="-16250" y="9048087"/>
            <a:ext cx="7804900" cy="1072407"/>
            <a:chOff x="-19118" y="4617750"/>
            <a:chExt cx="9182236" cy="548378"/>
          </a:xfrm>
        </p:grpSpPr>
        <p:sp>
          <p:nvSpPr>
            <p:cNvPr id="147" name="Google Shape;147;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48" name="Google Shape;148;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438150" y="713325"/>
            <a:ext cx="5962650" cy="7713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Clr>
                <a:schemeClr val="dk1"/>
              </a:buClr>
              <a:buSzPts val="1100"/>
              <a:buFont typeface="Arial"/>
              <a:buNone/>
            </a:pPr>
            <a:r>
              <a:rPr lang="en" sz="1600" b="1" dirty="0"/>
              <a:t>User Churn Project | Exploratory Data Analysis Summary</a:t>
            </a:r>
            <a:endParaRPr sz="1900" dirty="0"/>
          </a:p>
        </p:txBody>
      </p:sp>
      <p:sp>
        <p:nvSpPr>
          <p:cNvPr id="155" name="Google Shape;155;p8"/>
          <p:cNvSpPr txBox="1">
            <a:spLocks noGrp="1"/>
          </p:cNvSpPr>
          <p:nvPr>
            <p:ph type="subTitle" idx="3"/>
          </p:nvPr>
        </p:nvSpPr>
        <p:spPr>
          <a:xfrm>
            <a:off x="465075" y="1030275"/>
            <a:ext cx="3516900" cy="40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Clr>
                <a:schemeClr val="dk1"/>
              </a:buClr>
              <a:buSzPts val="1100"/>
              <a:buFont typeface="Arial"/>
              <a:buNone/>
            </a:pPr>
            <a:r>
              <a:rPr lang="en" sz="1400">
                <a:latin typeface="Roboto"/>
                <a:ea typeface="Roboto"/>
                <a:cs typeface="Roboto"/>
                <a:sym typeface="Roboto"/>
              </a:rPr>
              <a:t>Prepared for: Waze Leadership Team</a:t>
            </a:r>
            <a:endParaRPr sz="1400">
              <a:latin typeface="Roboto"/>
              <a:ea typeface="Roboto"/>
              <a:cs typeface="Roboto"/>
              <a:sym typeface="Roboto"/>
            </a:endParaRPr>
          </a:p>
        </p:txBody>
      </p:sp>
      <p:sp>
        <p:nvSpPr>
          <p:cNvPr id="156" name="Google Shape;156;p8"/>
          <p:cNvSpPr txBox="1"/>
          <p:nvPr/>
        </p:nvSpPr>
        <p:spPr>
          <a:xfrm>
            <a:off x="4247488" y="6935775"/>
            <a:ext cx="3080100" cy="562800"/>
          </a:xfrm>
          <a:prstGeom prst="rect">
            <a:avLst/>
          </a:prstGeom>
          <a:noFill/>
          <a:ln>
            <a:noFill/>
          </a:ln>
        </p:spPr>
        <p:txBody>
          <a:bodyPr spcFirstLastPara="1" wrap="square" lIns="91425" tIns="91425" rIns="91425" bIns="91425" anchor="t" anchorCtr="0">
            <a:noAutofit/>
          </a:bodyPr>
          <a:lstStyle/>
          <a:p>
            <a:pPr marL="0" lvl="0" indent="0" algn="ctr" rtl="0">
              <a:lnSpc>
                <a:spcPct val="85000"/>
              </a:lnSpc>
              <a:spcBef>
                <a:spcPts val="0"/>
              </a:spcBef>
              <a:spcAft>
                <a:spcPts val="0"/>
              </a:spcAft>
              <a:buSzPts val="770"/>
              <a:buNone/>
            </a:pPr>
            <a:endParaRPr sz="1000" i="1">
              <a:solidFill>
                <a:srgbClr val="000000"/>
              </a:solidFill>
              <a:latin typeface="Google Sans"/>
              <a:ea typeface="Google Sans"/>
              <a:cs typeface="Google Sans"/>
              <a:sym typeface="Google Sans"/>
            </a:endParaRPr>
          </a:p>
        </p:txBody>
      </p:sp>
      <p:sp>
        <p:nvSpPr>
          <p:cNvPr id="157" name="Google Shape;157;p8"/>
          <p:cNvSpPr txBox="1"/>
          <p:nvPr/>
        </p:nvSpPr>
        <p:spPr>
          <a:xfrm>
            <a:off x="4160763" y="6838600"/>
            <a:ext cx="3000000" cy="367800"/>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endParaRPr b="1"/>
          </a:p>
        </p:txBody>
      </p:sp>
      <p:sp>
        <p:nvSpPr>
          <p:cNvPr id="158" name="Google Shape;158;p8"/>
          <p:cNvSpPr txBox="1"/>
          <p:nvPr/>
        </p:nvSpPr>
        <p:spPr>
          <a:xfrm>
            <a:off x="404725" y="2126238"/>
            <a:ext cx="6862500" cy="138804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Roboto"/>
                <a:ea typeface="Roboto"/>
                <a:cs typeface="Roboto"/>
                <a:sym typeface="Roboto"/>
              </a:rPr>
              <a:t>The Waze data team is currently developing a data analytics project aimed at increasing overall growth by preventing monthly user churn on the Waze app. For the purposes of this project, churn quantifies the number of users who have uninstalled the Waze app or stopped using the app. </a:t>
            </a:r>
            <a:endParaRPr sz="1200"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800" dirty="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latin typeface="Roboto"/>
                <a:ea typeface="Roboto"/>
                <a:cs typeface="Roboto"/>
                <a:sym typeface="Roboto"/>
              </a:rPr>
              <a:t>This report offers a exploratory data analysis (EDA) summary, information on the project status and key insights of Milestone 3, which impact the future development of the overall project.  </a:t>
            </a:r>
            <a:endParaRPr sz="1200" b="1" dirty="0">
              <a:solidFill>
                <a:schemeClr val="dk1"/>
              </a:solidFill>
              <a:latin typeface="Google Sans"/>
              <a:ea typeface="Google Sans"/>
              <a:cs typeface="Google Sans"/>
              <a:sym typeface="Google Sans"/>
            </a:endParaRPr>
          </a:p>
        </p:txBody>
      </p:sp>
      <p:sp>
        <p:nvSpPr>
          <p:cNvPr id="159" name="Google Shape;159;p8"/>
          <p:cNvSpPr txBox="1"/>
          <p:nvPr/>
        </p:nvSpPr>
        <p:spPr>
          <a:xfrm>
            <a:off x="4326300" y="5195775"/>
            <a:ext cx="258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oogle Sans"/>
              <a:ea typeface="Google Sans"/>
              <a:cs typeface="Google Sans"/>
              <a:sym typeface="Google Sans"/>
            </a:endParaRPr>
          </a:p>
        </p:txBody>
      </p:sp>
      <p:pic>
        <p:nvPicPr>
          <p:cNvPr id="160" name="Google Shape;160;p8"/>
          <p:cNvPicPr preferRelativeResize="0"/>
          <p:nvPr/>
        </p:nvPicPr>
        <p:blipFill>
          <a:blip r:embed="rId3">
            <a:alphaModFix/>
          </a:blip>
          <a:stretch>
            <a:fillRect/>
          </a:stretch>
        </p:blipFill>
        <p:spPr>
          <a:xfrm>
            <a:off x="5213744" y="63500"/>
            <a:ext cx="1947034" cy="562800"/>
          </a:xfrm>
          <a:prstGeom prst="rect">
            <a:avLst/>
          </a:prstGeom>
          <a:noFill/>
          <a:ln>
            <a:noFill/>
          </a:ln>
        </p:spPr>
      </p:pic>
      <p:sp>
        <p:nvSpPr>
          <p:cNvPr id="161" name="Google Shape;161;p8"/>
          <p:cNvSpPr txBox="1"/>
          <p:nvPr/>
        </p:nvSpPr>
        <p:spPr>
          <a:xfrm>
            <a:off x="-3137550" y="3698050"/>
            <a:ext cx="2819400" cy="369300"/>
          </a:xfrm>
          <a:prstGeom prst="rect">
            <a:avLst/>
          </a:prstGeom>
          <a:noFill/>
          <a:ln>
            <a:noFill/>
          </a:ln>
        </p:spPr>
        <p:txBody>
          <a:bodyPr spcFirstLastPara="1" wrap="square" lIns="91425" tIns="91425" rIns="91425" bIns="91425" anchor="t" anchorCtr="0">
            <a:spAutoFit/>
          </a:bodyPr>
          <a:lstStyle/>
          <a:p>
            <a:pPr marL="228600" lvl="0" indent="0" algn="l" rtl="0">
              <a:spcBef>
                <a:spcPts val="0"/>
              </a:spcBef>
              <a:spcAft>
                <a:spcPts val="0"/>
              </a:spcAft>
              <a:buNone/>
            </a:pPr>
            <a:endParaRPr sz="1200">
              <a:latin typeface="Google Sans"/>
              <a:ea typeface="Google Sans"/>
              <a:cs typeface="Google Sans"/>
              <a:sym typeface="Google Sans"/>
            </a:endParaRPr>
          </a:p>
        </p:txBody>
      </p:sp>
      <p:grpSp>
        <p:nvGrpSpPr>
          <p:cNvPr id="162" name="Google Shape;162;p8"/>
          <p:cNvGrpSpPr/>
          <p:nvPr/>
        </p:nvGrpSpPr>
        <p:grpSpPr>
          <a:xfrm>
            <a:off x="438150" y="3973875"/>
            <a:ext cx="3415500" cy="3152859"/>
            <a:chOff x="438150" y="3745275"/>
            <a:chExt cx="3415500" cy="3152859"/>
          </a:xfrm>
        </p:grpSpPr>
        <p:sp>
          <p:nvSpPr>
            <p:cNvPr id="163" name="Google Shape;163;p8"/>
            <p:cNvSpPr txBox="1"/>
            <p:nvPr/>
          </p:nvSpPr>
          <p:spPr>
            <a:xfrm>
              <a:off x="438150" y="3745275"/>
              <a:ext cx="34155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latin typeface="Roboto"/>
                  <a:ea typeface="Roboto"/>
                  <a:cs typeface="Roboto"/>
                  <a:sym typeface="Roboto"/>
                </a:rPr>
                <a:t>Milestone 3 - EDA Summary Information </a:t>
              </a:r>
              <a:endParaRPr sz="1200" b="1" dirty="0">
                <a:latin typeface="Roboto"/>
                <a:ea typeface="Roboto"/>
                <a:cs typeface="Roboto"/>
                <a:sym typeface="Roboto"/>
              </a:endParaRPr>
            </a:p>
          </p:txBody>
        </p:sp>
        <p:sp>
          <p:nvSpPr>
            <p:cNvPr id="164" name="Google Shape;164;p8"/>
            <p:cNvSpPr txBox="1"/>
            <p:nvPr/>
          </p:nvSpPr>
          <p:spPr>
            <a:xfrm>
              <a:off x="482325" y="4038407"/>
              <a:ext cx="3224100" cy="2859727"/>
            </a:xfrm>
            <a:prstGeom prst="rect">
              <a:avLst/>
            </a:prstGeom>
            <a:noFill/>
            <a:ln>
              <a:noFill/>
            </a:ln>
          </p:spPr>
          <p:txBody>
            <a:bodyPr spcFirstLastPara="1" wrap="square" lIns="91425" tIns="91425" rIns="91425" bIns="91425" anchor="t" anchorCtr="0">
              <a:spAutoFit/>
            </a:bodyPr>
            <a:lstStyle/>
            <a:p>
              <a:pPr marL="257175" lvl="0" indent="-314325" algn="l" rtl="0">
                <a:lnSpc>
                  <a:spcPct val="100000"/>
                </a:lnSpc>
                <a:spcBef>
                  <a:spcPts val="0"/>
                </a:spcBef>
                <a:spcAft>
                  <a:spcPts val="0"/>
                </a:spcAft>
                <a:buNone/>
              </a:pPr>
              <a:r>
                <a:rPr lang="en" sz="1500" dirty="0">
                  <a:solidFill>
                    <a:schemeClr val="dk1"/>
                  </a:solidFill>
                </a:rPr>
                <a:t>🎯 </a:t>
              </a:r>
              <a:r>
                <a:rPr lang="en" sz="1200" b="1" dirty="0">
                  <a:solidFill>
                    <a:schemeClr val="dk1"/>
                  </a:solidFill>
                  <a:latin typeface="Roboto"/>
                  <a:ea typeface="Roboto"/>
                  <a:cs typeface="Roboto"/>
                  <a:sym typeface="Roboto"/>
                </a:rPr>
                <a:t>Target Goal:</a:t>
              </a:r>
              <a:r>
                <a:rPr lang="en" sz="1200" dirty="0">
                  <a:solidFill>
                    <a:schemeClr val="dk1"/>
                  </a:solidFill>
                  <a:latin typeface="Roboto"/>
                  <a:ea typeface="Roboto"/>
                  <a:cs typeface="Roboto"/>
                  <a:sym typeface="Roboto"/>
                </a:rPr>
                <a:t> complete a full exploratory data analysis that identifies key variables, missing data, outliers, new usuful variables to create. </a:t>
              </a:r>
              <a:endParaRPr sz="1200" dirty="0">
                <a:solidFill>
                  <a:schemeClr val="dk1"/>
                </a:solidFill>
                <a:latin typeface="Roboto"/>
                <a:ea typeface="Roboto"/>
                <a:cs typeface="Roboto"/>
                <a:sym typeface="Roboto"/>
              </a:endParaRPr>
            </a:p>
            <a:p>
              <a:pPr marL="257175" lvl="0" indent="-314325" algn="l" rtl="0">
                <a:lnSpc>
                  <a:spcPct val="100000"/>
                </a:lnSpc>
                <a:spcBef>
                  <a:spcPts val="700"/>
                </a:spcBef>
                <a:spcAft>
                  <a:spcPts val="0"/>
                </a:spcAft>
                <a:buNone/>
              </a:pPr>
              <a:r>
                <a:rPr lang="en" sz="1500" dirty="0">
                  <a:solidFill>
                    <a:schemeClr val="dk1"/>
                  </a:solidFill>
                </a:rPr>
                <a:t>🎯</a:t>
              </a:r>
              <a:r>
                <a:rPr lang="en" sz="1200" dirty="0">
                  <a:solidFill>
                    <a:schemeClr val="dk1"/>
                  </a:solidFill>
                </a:rPr>
                <a:t> </a:t>
              </a:r>
              <a:r>
                <a:rPr lang="en" sz="1200" b="1" dirty="0">
                  <a:solidFill>
                    <a:schemeClr val="dk1"/>
                  </a:solidFill>
                  <a:latin typeface="Roboto"/>
                  <a:ea typeface="Roboto"/>
                  <a:cs typeface="Roboto"/>
                  <a:sym typeface="Roboto"/>
                </a:rPr>
                <a:t>Methods:</a:t>
              </a:r>
              <a:r>
                <a:rPr lang="en" sz="1200" dirty="0">
                  <a:solidFill>
                    <a:schemeClr val="dk1"/>
                  </a:solidFill>
                  <a:latin typeface="Roboto"/>
                  <a:ea typeface="Roboto"/>
                  <a:cs typeface="Roboto"/>
                  <a:sym typeface="Roboto"/>
                </a:rPr>
                <a:t> </a:t>
              </a:r>
              <a:endParaRPr sz="1200" dirty="0">
                <a:solidFill>
                  <a:schemeClr val="dk1"/>
                </a:solidFill>
                <a:latin typeface="Roboto"/>
                <a:ea typeface="Roboto"/>
                <a:cs typeface="Roboto"/>
                <a:sym typeface="Roboto"/>
              </a:endParaRPr>
            </a:p>
            <a:p>
              <a:pPr marL="457200" lvl="0" indent="-190500" algn="l" rtl="0">
                <a:lnSpc>
                  <a:spcPct val="100000"/>
                </a:lnSpc>
                <a:spcBef>
                  <a:spcPts val="30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Perform exploratory data analysis and visualizations</a:t>
              </a:r>
            </a:p>
            <a:p>
              <a:pPr marL="457200" lvl="0" indent="-190500" algn="l" rtl="0">
                <a:lnSpc>
                  <a:spcPct val="100000"/>
                </a:lnSpc>
                <a:spcBef>
                  <a:spcPts val="30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Create and analyze new variables on key info</a:t>
              </a:r>
              <a:endParaRPr sz="1200" dirty="0">
                <a:solidFill>
                  <a:schemeClr val="dk1"/>
                </a:solidFill>
                <a:latin typeface="Roboto"/>
                <a:ea typeface="Roboto"/>
                <a:cs typeface="Roboto"/>
                <a:sym typeface="Roboto"/>
              </a:endParaRPr>
            </a:p>
            <a:p>
              <a:pPr marL="257175" lvl="0" indent="-314325" algn="l" rtl="0">
                <a:lnSpc>
                  <a:spcPct val="100000"/>
                </a:lnSpc>
                <a:spcBef>
                  <a:spcPts val="700"/>
                </a:spcBef>
                <a:spcAft>
                  <a:spcPts val="500"/>
                </a:spcAft>
                <a:buNone/>
              </a:pPr>
              <a:r>
                <a:rPr lang="en" sz="1500" dirty="0">
                  <a:solidFill>
                    <a:schemeClr val="dk1"/>
                  </a:solidFill>
                </a:rPr>
                <a:t>🎯</a:t>
              </a:r>
              <a:r>
                <a:rPr lang="en" sz="1200" dirty="0">
                  <a:solidFill>
                    <a:schemeClr val="dk1"/>
                  </a:solidFill>
                </a:rPr>
                <a:t> </a:t>
              </a:r>
              <a:r>
                <a:rPr lang="en" sz="1200" b="1" dirty="0">
                  <a:solidFill>
                    <a:schemeClr val="dk1"/>
                  </a:solidFill>
                  <a:latin typeface="Roboto"/>
                  <a:ea typeface="Roboto"/>
                  <a:cs typeface="Roboto"/>
                  <a:sym typeface="Roboto"/>
                </a:rPr>
                <a:t>Impact:</a:t>
              </a:r>
              <a:r>
                <a:rPr lang="en" sz="1200" dirty="0">
                  <a:solidFill>
                    <a:schemeClr val="dk1"/>
                  </a:solidFill>
                  <a:latin typeface="Roboto"/>
                  <a:ea typeface="Roboto"/>
                  <a:cs typeface="Roboto"/>
                  <a:sym typeface="Roboto"/>
                </a:rPr>
                <a:t> Our team determined important relationships between variables that will guide further analysis of user data. </a:t>
              </a:r>
              <a:endParaRPr sz="1200" dirty="0">
                <a:solidFill>
                  <a:schemeClr val="dk1"/>
                </a:solidFill>
                <a:latin typeface="Roboto"/>
                <a:ea typeface="Roboto"/>
                <a:cs typeface="Roboto"/>
                <a:sym typeface="Roboto"/>
              </a:endParaRPr>
            </a:p>
          </p:txBody>
        </p:sp>
      </p:grpSp>
      <p:sp>
        <p:nvSpPr>
          <p:cNvPr id="165" name="Google Shape;165;p8"/>
          <p:cNvSpPr txBox="1"/>
          <p:nvPr/>
        </p:nvSpPr>
        <p:spPr>
          <a:xfrm>
            <a:off x="3939600" y="3976275"/>
            <a:ext cx="3354900" cy="4719000"/>
          </a:xfrm>
          <a:prstGeom prst="rect">
            <a:avLst/>
          </a:prstGeom>
          <a:noFill/>
          <a:ln>
            <a:noFill/>
          </a:ln>
        </p:spPr>
        <p:txBody>
          <a:bodyPr spcFirstLastPara="1" wrap="square" lIns="91425" tIns="91425" rIns="91425" bIns="91425" anchor="t" anchorCtr="0">
            <a:noAutofit/>
          </a:bodyPr>
          <a:lstStyle/>
          <a:p>
            <a:pPr marL="142875" lvl="0" indent="-187325" algn="l" rtl="0">
              <a:lnSpc>
                <a:spcPct val="100000"/>
              </a:lnSpc>
              <a:spcBef>
                <a:spcPts val="0"/>
              </a:spcBef>
              <a:spcAft>
                <a:spcPts val="0"/>
              </a:spcAft>
              <a:buClr>
                <a:schemeClr val="dk1"/>
              </a:buClr>
              <a:buSzPts val="1150"/>
              <a:buFont typeface="Roboto"/>
              <a:buChar char="●"/>
            </a:pPr>
            <a:r>
              <a:rPr lang="en" sz="1150" dirty="0">
                <a:latin typeface="Roboto"/>
                <a:ea typeface="Roboto"/>
                <a:cs typeface="Roboto"/>
                <a:sym typeface="Roboto"/>
              </a:rPr>
              <a:t>This dataset contains</a:t>
            </a:r>
            <a:r>
              <a:rPr lang="en" sz="1150" b="1" dirty="0">
                <a:latin typeface="Roboto"/>
                <a:ea typeface="Roboto"/>
                <a:cs typeface="Roboto"/>
                <a:sym typeface="Roboto"/>
              </a:rPr>
              <a:t> 82% retained users </a:t>
            </a:r>
            <a:r>
              <a:rPr lang="en" sz="1150" dirty="0">
                <a:latin typeface="Roboto"/>
                <a:ea typeface="Roboto"/>
                <a:cs typeface="Roboto"/>
                <a:sym typeface="Roboto"/>
              </a:rPr>
              <a:t>and</a:t>
            </a:r>
            <a:r>
              <a:rPr lang="en" sz="1150" b="1" dirty="0">
                <a:latin typeface="Roboto"/>
                <a:ea typeface="Roboto"/>
                <a:cs typeface="Roboto"/>
                <a:sym typeface="Roboto"/>
              </a:rPr>
              <a:t> 18% churned users</a:t>
            </a:r>
            <a:r>
              <a:rPr lang="en" sz="1150" dirty="0">
                <a:latin typeface="Roboto"/>
                <a:ea typeface="Roboto"/>
                <a:cs typeface="Roboto"/>
                <a:sym typeface="Roboto"/>
              </a:rPr>
              <a:t>.</a:t>
            </a:r>
            <a:endParaRPr sz="1150" dirty="0">
              <a:latin typeface="Roboto"/>
              <a:ea typeface="Roboto"/>
              <a:cs typeface="Roboto"/>
              <a:sym typeface="Roboto"/>
            </a:endParaRPr>
          </a:p>
          <a:p>
            <a:pPr marL="142875" lvl="0" indent="-187325" algn="l" rtl="0">
              <a:lnSpc>
                <a:spcPct val="100000"/>
              </a:lnSpc>
              <a:spcBef>
                <a:spcPts val="800"/>
              </a:spcBef>
              <a:spcAft>
                <a:spcPts val="0"/>
              </a:spcAft>
              <a:buClr>
                <a:schemeClr val="dk1"/>
              </a:buClr>
              <a:buSzPts val="1150"/>
              <a:buFont typeface="Roboto"/>
              <a:buChar char="●"/>
            </a:pPr>
            <a:r>
              <a:rPr lang="en" sz="1150" dirty="0">
                <a:latin typeface="Roboto"/>
                <a:ea typeface="Roboto"/>
                <a:cs typeface="Roboto"/>
                <a:sym typeface="Roboto"/>
              </a:rPr>
              <a:t>The label column is missing 700 values with no indication that the omissions are non-random.</a:t>
            </a:r>
            <a:endParaRPr sz="1150" dirty="0">
              <a:latin typeface="Roboto"/>
              <a:ea typeface="Roboto"/>
              <a:cs typeface="Roboto"/>
              <a:sym typeface="Roboto"/>
            </a:endParaRPr>
          </a:p>
          <a:p>
            <a:pPr marL="114300" lvl="0" indent="-158750" algn="l" rtl="0">
              <a:spcBef>
                <a:spcPts val="1000"/>
              </a:spcBef>
              <a:spcAft>
                <a:spcPts val="0"/>
              </a:spcAft>
              <a:buClr>
                <a:schemeClr val="dk1"/>
              </a:buClr>
              <a:buSzPts val="1150"/>
              <a:buFont typeface="Roboto"/>
              <a:buChar char="●"/>
            </a:pPr>
            <a:r>
              <a:rPr lang="en" sz="1150" dirty="0">
                <a:latin typeface="Roboto"/>
                <a:ea typeface="Roboto"/>
                <a:cs typeface="Roboto"/>
                <a:sym typeface="Roboto"/>
              </a:rPr>
              <a:t>Retained users used the app on over twice as many days as churned users in the last month.</a:t>
            </a:r>
            <a:endParaRPr sz="1150" dirty="0">
              <a:latin typeface="Roboto"/>
              <a:ea typeface="Roboto"/>
              <a:cs typeface="Roboto"/>
              <a:sym typeface="Roboto"/>
            </a:endParaRPr>
          </a:p>
          <a:p>
            <a:pPr marL="114300" lvl="0" indent="-158750" algn="l" rtl="0">
              <a:spcBef>
                <a:spcPts val="1000"/>
              </a:spcBef>
              <a:spcAft>
                <a:spcPts val="0"/>
              </a:spcAft>
              <a:buClr>
                <a:schemeClr val="dk1"/>
              </a:buClr>
              <a:buSzPts val="1150"/>
              <a:buFont typeface="Roboto"/>
              <a:buChar char="●"/>
            </a:pPr>
            <a:r>
              <a:rPr lang="en" sz="1150" dirty="0">
                <a:solidFill>
                  <a:schemeClr val="dk1"/>
                </a:solidFill>
                <a:latin typeface="Roboto"/>
                <a:ea typeface="Roboto"/>
                <a:cs typeface="Roboto"/>
                <a:sym typeface="Roboto"/>
              </a:rPr>
              <a:t>The users represented in this data drive a lot!  </a:t>
            </a:r>
            <a:r>
              <a:rPr lang="en-US" sz="1150" dirty="0">
                <a:latin typeface="Roboto"/>
                <a:ea typeface="Roboto"/>
                <a:cs typeface="Roboto"/>
                <a:sym typeface="Roboto"/>
              </a:rPr>
              <a:t>The number of drives driven in the last month per user is a right-skewed distribution with half the users driving under 3,495 kilometers.  The longest distance driven in the month was over half the circumference of the earth.</a:t>
            </a:r>
            <a:endParaRPr lang="en" sz="1150" dirty="0">
              <a:solidFill>
                <a:schemeClr val="dk1"/>
              </a:solidFill>
              <a:latin typeface="Roboto"/>
              <a:ea typeface="Roboto"/>
              <a:cs typeface="Roboto"/>
              <a:sym typeface="Roboto"/>
            </a:endParaRPr>
          </a:p>
          <a:p>
            <a:pPr marL="114300" lvl="0" indent="-158750" algn="l" rtl="0">
              <a:spcBef>
                <a:spcPts val="1000"/>
              </a:spcBef>
              <a:spcAft>
                <a:spcPts val="0"/>
              </a:spcAft>
              <a:buClr>
                <a:schemeClr val="dk1"/>
              </a:buClr>
              <a:buSzPts val="1150"/>
              <a:buFont typeface="Roboto"/>
              <a:buChar char="●"/>
            </a:pPr>
            <a:r>
              <a:rPr lang="en-US" sz="1150" dirty="0">
                <a:latin typeface="Roboto"/>
                <a:ea typeface="Roboto"/>
                <a:cs typeface="Roboto"/>
                <a:sym typeface="Roboto"/>
              </a:rPr>
              <a:t>The `duration` variable has a heavily skewed right tail. Half of the users drove less than \~1,478 minutes (\~25 hours), but some users clocked over 250 hours over the month.</a:t>
            </a:r>
            <a:endParaRPr lang="en" sz="1150" dirty="0">
              <a:solidFill>
                <a:schemeClr val="dk1"/>
              </a:solidFill>
              <a:latin typeface="Roboto"/>
              <a:ea typeface="Roboto"/>
              <a:cs typeface="Roboto"/>
              <a:sym typeface="Roboto"/>
            </a:endParaRPr>
          </a:p>
          <a:p>
            <a:pPr marL="114300" lvl="0" indent="-158750" algn="l" rtl="0">
              <a:spcBef>
                <a:spcPts val="1000"/>
              </a:spcBef>
              <a:spcAft>
                <a:spcPts val="0"/>
              </a:spcAft>
              <a:buClr>
                <a:schemeClr val="dk1"/>
              </a:buClr>
              <a:buSzPts val="1150"/>
              <a:buFont typeface="Roboto"/>
              <a:buChar char="●"/>
            </a:pPr>
            <a:r>
              <a:rPr lang="en-US" sz="1150" dirty="0">
                <a:latin typeface="Roboto"/>
                <a:ea typeface="Roboto"/>
                <a:cs typeface="Roboto"/>
                <a:sym typeface="Roboto"/>
              </a:rPr>
              <a:t>Within the last month, users opened the app a median of 16 times. ~500 people open the app on each count of days. However, ~250 people didn't open the app and ~250 people opened the app every day of the month. </a:t>
            </a:r>
          </a:p>
          <a:p>
            <a:pPr marL="114300" lvl="0" indent="-158750" algn="l" rtl="0">
              <a:spcBef>
                <a:spcPts val="1000"/>
              </a:spcBef>
              <a:spcAft>
                <a:spcPts val="0"/>
              </a:spcAft>
              <a:buClr>
                <a:schemeClr val="dk1"/>
              </a:buClr>
              <a:buSzPts val="1150"/>
              <a:buFont typeface="Roboto"/>
              <a:buChar char="●"/>
            </a:pPr>
            <a:r>
              <a:rPr lang="en-US" sz="1150" dirty="0">
                <a:latin typeface="Roboto"/>
                <a:ea typeface="Roboto"/>
                <a:cs typeface="Roboto"/>
                <a:sym typeface="Roboto"/>
              </a:rPr>
              <a:t>Churn rate increases as the mean daily distance driven increases</a:t>
            </a:r>
          </a:p>
          <a:p>
            <a:pPr marL="114300" lvl="0" indent="-158750" algn="l" rtl="0">
              <a:spcBef>
                <a:spcPts val="1000"/>
              </a:spcBef>
              <a:spcAft>
                <a:spcPts val="0"/>
              </a:spcAft>
              <a:buClr>
                <a:schemeClr val="dk1"/>
              </a:buClr>
              <a:buSzPts val="1150"/>
              <a:buFont typeface="Roboto"/>
              <a:buChar char="●"/>
            </a:pPr>
            <a:r>
              <a:rPr lang="en-US" sz="1150" dirty="0">
                <a:latin typeface="Roboto"/>
                <a:ea typeface="Roboto"/>
                <a:sym typeface="Roboto"/>
              </a:rPr>
              <a:t>While 40% of users who didn't use the app last month churned, nobody who used the app 30 days churned</a:t>
            </a:r>
            <a:r>
              <a:rPr lang="en-US" sz="1200" dirty="0">
                <a:latin typeface="Roboto"/>
                <a:ea typeface="Roboto"/>
                <a:cs typeface="Roboto"/>
                <a:sym typeface="Roboto"/>
              </a:rPr>
              <a:t>.</a:t>
            </a:r>
            <a:endParaRPr sz="1200" dirty="0">
              <a:latin typeface="Roboto"/>
              <a:ea typeface="Roboto"/>
              <a:cs typeface="Roboto"/>
              <a:sym typeface="Roboto"/>
            </a:endParaRPr>
          </a:p>
        </p:txBody>
      </p:sp>
      <p:sp>
        <p:nvSpPr>
          <p:cNvPr id="166" name="Google Shape;166;p8"/>
          <p:cNvSpPr txBox="1"/>
          <p:nvPr/>
        </p:nvSpPr>
        <p:spPr>
          <a:xfrm>
            <a:off x="404725" y="7798200"/>
            <a:ext cx="3448800" cy="1808157"/>
          </a:xfrm>
          <a:prstGeom prst="rect">
            <a:avLst/>
          </a:prstGeom>
          <a:noFill/>
          <a:ln>
            <a:noFill/>
          </a:ln>
        </p:spPr>
        <p:txBody>
          <a:bodyPr spcFirstLastPara="1" wrap="square" lIns="91425" tIns="91425" rIns="91425" bIns="91425" anchor="t" anchorCtr="0">
            <a:spAutoFit/>
          </a:bodyPr>
          <a:lstStyle/>
          <a:p>
            <a:pPr marL="114300" lvl="0" indent="-158750" algn="l" rtl="0">
              <a:spcBef>
                <a:spcPts val="1000"/>
              </a:spcBef>
              <a:spcAft>
                <a:spcPts val="0"/>
              </a:spcAft>
              <a:buClr>
                <a:schemeClr val="dk1"/>
              </a:buClr>
              <a:buSzPts val="1150"/>
              <a:buFont typeface="Roboto"/>
              <a:buChar char="●"/>
            </a:pPr>
            <a:r>
              <a:rPr lang="en-US" sz="1150" dirty="0">
                <a:latin typeface="Roboto"/>
                <a:ea typeface="Roboto"/>
                <a:cs typeface="Roboto"/>
                <a:sym typeface="Roboto"/>
              </a:rPr>
              <a:t>Investigate further the reasons for long-distance users to discontinue using the app</a:t>
            </a:r>
          </a:p>
          <a:p>
            <a:pPr marL="114300" lvl="0" indent="-158750" algn="l" rtl="0">
              <a:spcBef>
                <a:spcPts val="1000"/>
              </a:spcBef>
              <a:spcAft>
                <a:spcPts val="0"/>
              </a:spcAft>
              <a:buClr>
                <a:schemeClr val="dk1"/>
              </a:buClr>
              <a:buSzPts val="1150"/>
              <a:buFont typeface="Roboto"/>
              <a:buChar char="●"/>
            </a:pPr>
            <a:r>
              <a:rPr lang="en-US" sz="1150" dirty="0">
                <a:latin typeface="Roboto"/>
                <a:ea typeface="Roboto"/>
                <a:cs typeface="Roboto"/>
                <a:sym typeface="Roboto"/>
              </a:rPr>
              <a:t>Ask why so many long-time users suddenly used the app so much in the last month.</a:t>
            </a:r>
          </a:p>
          <a:p>
            <a:pPr marL="114300" indent="-158750">
              <a:spcBef>
                <a:spcPts val="1000"/>
              </a:spcBef>
              <a:buClr>
                <a:schemeClr val="dk1"/>
              </a:buClr>
              <a:buSzPts val="1150"/>
              <a:buFont typeface="Roboto"/>
              <a:buChar char="●"/>
            </a:pPr>
            <a:r>
              <a:rPr lang="en-US" sz="1150" dirty="0">
                <a:latin typeface="Roboto"/>
                <a:ea typeface="Roboto"/>
                <a:sym typeface="Roboto"/>
              </a:rPr>
              <a:t>Plan to run deeper statistical analyses on the variables in the data to determine their impact on user churn.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433</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Google Sans SemiBold</vt:lpstr>
      <vt:lpstr>Roboto</vt:lpstr>
      <vt:lpstr>Google Sans</vt:lpstr>
      <vt:lpstr>Calibri</vt:lpstr>
      <vt:lpstr>PT Sans Narrow</vt:lpstr>
      <vt:lpstr>Arial</vt:lpstr>
      <vt:lpstr>Work Sans</vt:lpstr>
      <vt:lpstr>Simple Light</vt:lpstr>
      <vt:lpstr>User Churn Project | Exploratory Data Analysis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Churn Project | Preliminary Data Summary</dc:title>
  <dc:creator>Pablo Bustamante</dc:creator>
  <cp:lastModifiedBy>Pablo Bustamante</cp:lastModifiedBy>
  <cp:revision>11</cp:revision>
  <dcterms:modified xsi:type="dcterms:W3CDTF">2024-01-26T22:07:24Z</dcterms:modified>
</cp:coreProperties>
</file>