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7" r:id="rId2"/>
  </p:sldIdLst>
  <p:sldSz cx="7772400" cy="10058400"/>
  <p:notesSz cx="6858000" cy="9144000"/>
  <p:embeddedFontLst>
    <p:embeddedFont>
      <p:font typeface="Google Sans" panose="020B0604020202020204" charset="0"/>
      <p:regular r:id="rId4"/>
      <p:bold r:id="rId5"/>
      <p:italic r:id="rId6"/>
      <p:boldItalic r:id="rId7"/>
    </p:embeddedFont>
    <p:embeddedFont>
      <p:font typeface="Google Sans SemiBold" panose="020B0604020202020204" charset="0"/>
      <p:regular r:id="rId8"/>
      <p:bold r:id="rId9"/>
      <p:italic r:id="rId10"/>
      <p:boldItalic r:id="rId11"/>
    </p:embeddedFont>
    <p:embeddedFont>
      <p:font typeface="Lato" panose="020F0502020204030203"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012" y="-42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theme" Target="theme/theme1.xml"/><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presProps" Target="presProp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90e7c1ade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90e7c1a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latin typeface="Google Sans"/>
                <a:ea typeface="Google Sans"/>
                <a:cs typeface="Google Sans"/>
                <a:sym typeface="Google Sans"/>
              </a:rPr>
              <a:t>Salifort Motors’ Employee Turnover Evaluation</a:t>
            </a:r>
            <a:endParaRPr sz="2100" b="1" dirty="0">
              <a:latin typeface="Google Sans"/>
              <a:ea typeface="Google Sans"/>
              <a:cs typeface="Google Sans"/>
              <a:sym typeface="Google Sans"/>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p:nvPr/>
        </p:nvSpPr>
        <p:spPr>
          <a:xfrm>
            <a:off x="188700" y="1533300"/>
            <a:ext cx="3697500" cy="2850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852"/>
              <a:buNone/>
            </a:pPr>
            <a:r>
              <a:rPr lang="en" sz="1375" dirty="0">
                <a:latin typeface="Google Sans SemiBold"/>
                <a:ea typeface="Google Sans SemiBold"/>
                <a:cs typeface="Google Sans SemiBold"/>
                <a:sym typeface="Google Sans SemiBold"/>
              </a:rPr>
              <a:t>Project Overview</a:t>
            </a:r>
            <a:endParaRPr sz="1375" dirty="0">
              <a:solidFill>
                <a:srgbClr val="000000"/>
              </a:solidFill>
              <a:latin typeface="Google Sans SemiBold"/>
              <a:ea typeface="Google Sans SemiBold"/>
              <a:cs typeface="Google Sans SemiBold"/>
              <a:sym typeface="Google Sans SemiBold"/>
            </a:endParaRPr>
          </a:p>
        </p:txBody>
      </p:sp>
      <p:sp>
        <p:nvSpPr>
          <p:cNvPr id="202" name="Google Shape;202;p9"/>
          <p:cNvSpPr txBox="1"/>
          <p:nvPr/>
        </p:nvSpPr>
        <p:spPr>
          <a:xfrm>
            <a:off x="287625" y="1702369"/>
            <a:ext cx="73095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1F1F1F"/>
                </a:solidFill>
                <a:effectLst/>
                <a:latin typeface="Source Sans Pro" panose="020B0503030403020204" pitchFamily="34" charset="0"/>
                <a:ea typeface="Times New Roman" panose="02020603050405020304" pitchFamily="18" charset="0"/>
                <a:cs typeface="Times New Roman" panose="02020603050405020304" pitchFamily="18" charset="0"/>
              </a:rPr>
              <a:t>Currently, there is high turnover among Salifort Motors’ (‘SM’) employees.   High turnover rate is costly as SM invests in recruiting, training, and upskilling its employees. If SM could predict whether an employee will leave the company, and discover the reasons behind their departure, they could better understand the problem and develop a solution.  </a:t>
            </a:r>
            <a:endParaRPr lang="en-US" sz="1100" dirty="0">
              <a:solidFill>
                <a:schemeClr val="dk2"/>
              </a:solidFill>
            </a:endParaRPr>
          </a:p>
        </p:txBody>
      </p:sp>
      <p:sp>
        <p:nvSpPr>
          <p:cNvPr id="6" name="TextBox 5">
            <a:extLst>
              <a:ext uri="{FF2B5EF4-FFF2-40B4-BE49-F238E27FC236}">
                <a16:creationId xmlns:a16="http://schemas.microsoft.com/office/drawing/2014/main" id="{56FAFE53-27BE-456E-8EF3-F8F39D3E7960}"/>
              </a:ext>
            </a:extLst>
          </p:cNvPr>
          <p:cNvSpPr txBox="1"/>
          <p:nvPr/>
        </p:nvSpPr>
        <p:spPr>
          <a:xfrm>
            <a:off x="274319" y="3925313"/>
            <a:ext cx="2756264" cy="7848302"/>
          </a:xfrm>
          <a:prstGeom prst="rect">
            <a:avLst/>
          </a:prstGeom>
          <a:noFill/>
        </p:spPr>
        <p:txBody>
          <a:bodyPr wrap="square">
            <a:spAutoFit/>
          </a:bodyPr>
          <a:lstStyle/>
          <a:p>
            <a:pPr marL="0" lvl="0" indent="0" algn="l" rtl="0">
              <a:spcBef>
                <a:spcPts val="0"/>
              </a:spcBef>
              <a:spcAft>
                <a:spcPts val="0"/>
              </a:spcAft>
              <a:buNone/>
            </a:pPr>
            <a:r>
              <a:rPr lang="en-US" sz="1200" dirty="0">
                <a:solidFill>
                  <a:srgbClr val="1F1F1F"/>
                </a:solidFill>
                <a:effectLst/>
                <a:latin typeface="Source Sans Pro" panose="020B0503030403020204" pitchFamily="34" charset="0"/>
                <a:ea typeface="Source Sans Pro" panose="020B0503030403020204" pitchFamily="34" charset="0"/>
                <a:cs typeface="Times New Roman" panose="02020603050405020304" pitchFamily="18" charset="0"/>
              </a:rPr>
              <a:t>EDA showed many SM employees are overworked, with avg. monthly hours above 200.  We succeeded in building a machine learning model that predicts accurately 92% of the employees that will leave</a:t>
            </a:r>
          </a:p>
          <a:p>
            <a:pPr marL="0" lvl="0" indent="0" algn="l" rtl="0">
              <a:spcBef>
                <a:spcPts val="0"/>
              </a:spcBef>
              <a:spcAft>
                <a:spcPts val="0"/>
              </a:spcAft>
              <a:buNone/>
            </a:pPr>
            <a:endParaRPr lang="en-US" sz="1200"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r>
              <a:rPr lang="en-US" sz="1200" dirty="0">
                <a:latin typeface="Source Sans Pro" panose="020B0503030403020204" pitchFamily="34" charset="0"/>
                <a:ea typeface="Source Sans Pro" panose="020B0503030403020204" pitchFamily="34" charset="0"/>
              </a:rPr>
              <a:t>To reduce employee turnover, the following actions would help:</a:t>
            </a:r>
          </a:p>
          <a:p>
            <a:r>
              <a:rPr lang="en-US" sz="1200" dirty="0">
                <a:latin typeface="Source Sans Pro" panose="020B0503030403020204" pitchFamily="34" charset="0"/>
                <a:ea typeface="Source Sans Pro" panose="020B0503030403020204" pitchFamily="34" charset="0"/>
              </a:rPr>
              <a:t>* Cap the number of projects that employees can work on</a:t>
            </a:r>
          </a:p>
          <a:p>
            <a:r>
              <a:rPr lang="en-US" sz="1200" dirty="0">
                <a:latin typeface="Source Sans Pro" panose="020B0503030403020204" pitchFamily="34" charset="0"/>
                <a:ea typeface="Source Sans Pro" panose="020B0503030403020204" pitchFamily="34" charset="0"/>
              </a:rPr>
              <a:t>* Consider promoting employees who have been with the company for at least four years, or conduct further investigation about why four-year tenured employees are dissatisfied. </a:t>
            </a:r>
          </a:p>
          <a:p>
            <a:r>
              <a:rPr lang="en-US" sz="1200" dirty="0">
                <a:latin typeface="Source Sans Pro" panose="020B0503030403020204" pitchFamily="34" charset="0"/>
                <a:ea typeface="Source Sans Pro" panose="020B0503030403020204" pitchFamily="34" charset="0"/>
              </a:rPr>
              <a:t>* Reward employees for working longer hours, or don't require them to do so. </a:t>
            </a:r>
          </a:p>
          <a:p>
            <a:r>
              <a:rPr lang="en-US" sz="1200" dirty="0">
                <a:latin typeface="Source Sans Pro" panose="020B0503030403020204" pitchFamily="34" charset="0"/>
                <a:ea typeface="Source Sans Pro" panose="020B0503030403020204" pitchFamily="34" charset="0"/>
              </a:rPr>
              <a:t>* If employees aren't familiar with the company's overtime pay policies, inform them about this. If the expectations around workload and time off aren't explicit, make them clear. </a:t>
            </a:r>
          </a:p>
          <a:p>
            <a:r>
              <a:rPr lang="en-US" sz="1200" dirty="0">
                <a:latin typeface="Source Sans Pro" panose="020B0503030403020204" pitchFamily="34" charset="0"/>
                <a:ea typeface="Source Sans Pro" panose="020B0503030403020204" pitchFamily="34" charset="0"/>
              </a:rPr>
              <a:t>* Hold company-wide and within-team discussions to understand and address the company work culture, across the board and in specific contexts. </a:t>
            </a:r>
          </a:p>
          <a:p>
            <a:r>
              <a:rPr lang="en-US" sz="1200" dirty="0">
                <a:latin typeface="Source Sans Pro" panose="020B0503030403020204" pitchFamily="34" charset="0"/>
                <a:ea typeface="Source Sans Pro" panose="020B0503030403020204" pitchFamily="34" charset="0"/>
              </a:rPr>
              <a:t>* High evaluation scores should not be reserved for employees who work 200+ hours per month. Consider a proportionate scale for rewarding employees who contribute more/put in more effort. </a:t>
            </a:r>
          </a:p>
          <a:p>
            <a:pPr marL="0" lvl="0" indent="0" algn="l" rtl="0">
              <a:spcBef>
                <a:spcPts val="0"/>
              </a:spcBef>
              <a:spcAft>
                <a:spcPts val="0"/>
              </a:spcAft>
              <a:buNone/>
            </a:pPr>
            <a:endParaRPr lang="en-US" sz="1200" dirty="0">
              <a:solidFill>
                <a:srgbClr val="1F1F1F"/>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endParaRPr lang="en-US" sz="1200"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endParaRPr lang="en-US" sz="1200" dirty="0">
              <a:solidFill>
                <a:srgbClr val="1F1F1F"/>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endParaRPr lang="en-US" sz="1200"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r>
              <a:rPr lang="en-US" sz="1200" dirty="0">
                <a:solidFill>
                  <a:srgbClr val="1F1F1F"/>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pPr marL="0" lvl="0" indent="0" algn="l" rtl="0">
              <a:spcBef>
                <a:spcPts val="0"/>
              </a:spcBef>
              <a:spcAft>
                <a:spcPts val="0"/>
              </a:spcAft>
              <a:buNone/>
            </a:pPr>
            <a:endParaRPr lang="en-US" sz="1200"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endParaRPr lang="en-US" sz="1200"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pPr marL="0" lvl="0" indent="0" algn="l" rtl="0">
              <a:spcBef>
                <a:spcPts val="0"/>
              </a:spcBef>
              <a:spcAft>
                <a:spcPts val="0"/>
              </a:spcAft>
              <a:buNone/>
            </a:pPr>
            <a:endParaRPr lang="en-US" sz="1200" dirty="0">
              <a:solidFill>
                <a:schemeClr val="dk2"/>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AA10E255-831F-4593-B13F-21C679D649B6}"/>
              </a:ext>
            </a:extLst>
          </p:cNvPr>
          <p:cNvSpPr txBox="1"/>
          <p:nvPr/>
        </p:nvSpPr>
        <p:spPr>
          <a:xfrm>
            <a:off x="3670664" y="7811631"/>
            <a:ext cx="4101736" cy="2031325"/>
          </a:xfrm>
          <a:prstGeom prst="rect">
            <a:avLst/>
          </a:prstGeom>
          <a:noFill/>
        </p:spPr>
        <p:txBody>
          <a:bodyPr wrap="square">
            <a:spAutoFit/>
          </a:bodyPr>
          <a:lstStyle/>
          <a:p>
            <a:r>
              <a:rPr lang="es-419"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S</a:t>
            </a:r>
            <a:r>
              <a:rPr lang="en-US" dirty="0" err="1">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ince</a:t>
            </a:r>
            <a:r>
              <a:rPr lang="en-US"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 it’s prediction capabilities are excellent, deploy the model that doesn’t use satisfaction data and monthly avg. working hours.  The data required for this model is more realistic to collect for future employee turn-over predictions.</a:t>
            </a:r>
          </a:p>
          <a:p>
            <a:endParaRPr lang="en-US"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endParaRPr>
          </a:p>
          <a:p>
            <a:r>
              <a:rPr lang="en-US"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Consider building a model that doesn’t require last evaluation data, specially if evaluations are not performed frequently </a:t>
            </a:r>
          </a:p>
        </p:txBody>
      </p:sp>
      <p:pic>
        <p:nvPicPr>
          <p:cNvPr id="11" name="Picture 10">
            <a:extLst>
              <a:ext uri="{FF2B5EF4-FFF2-40B4-BE49-F238E27FC236}">
                <a16:creationId xmlns:a16="http://schemas.microsoft.com/office/drawing/2014/main" id="{DE93C866-BA1A-4DE5-94F5-769C42366D1C}"/>
              </a:ext>
            </a:extLst>
          </p:cNvPr>
          <p:cNvPicPr>
            <a:picLocks noChangeAspect="1"/>
          </p:cNvPicPr>
          <p:nvPr/>
        </p:nvPicPr>
        <p:blipFill>
          <a:blip r:embed="rId3"/>
          <a:stretch>
            <a:fillRect/>
          </a:stretch>
        </p:blipFill>
        <p:spPr>
          <a:xfrm>
            <a:off x="4049135" y="5298823"/>
            <a:ext cx="3025235" cy="1820437"/>
          </a:xfrm>
          <a:prstGeom prst="rect">
            <a:avLst/>
          </a:prstGeom>
        </p:spPr>
      </p:pic>
      <p:pic>
        <p:nvPicPr>
          <p:cNvPr id="13" name="Picture 12">
            <a:extLst>
              <a:ext uri="{FF2B5EF4-FFF2-40B4-BE49-F238E27FC236}">
                <a16:creationId xmlns:a16="http://schemas.microsoft.com/office/drawing/2014/main" id="{59E47217-B544-4DCA-B40F-7AD9B885BBC1}"/>
              </a:ext>
            </a:extLst>
          </p:cNvPr>
          <p:cNvPicPr>
            <a:picLocks noChangeAspect="1"/>
          </p:cNvPicPr>
          <p:nvPr/>
        </p:nvPicPr>
        <p:blipFill>
          <a:blip r:embed="rId4"/>
          <a:stretch>
            <a:fillRect/>
          </a:stretch>
        </p:blipFill>
        <p:spPr>
          <a:xfrm>
            <a:off x="3886200" y="3444054"/>
            <a:ext cx="2070463" cy="1727563"/>
          </a:xfrm>
          <a:prstGeom prst="rect">
            <a:avLst/>
          </a:prstGeom>
        </p:spPr>
      </p:pic>
      <p:sp>
        <p:nvSpPr>
          <p:cNvPr id="18" name="TextBox 17">
            <a:extLst>
              <a:ext uri="{FF2B5EF4-FFF2-40B4-BE49-F238E27FC236}">
                <a16:creationId xmlns:a16="http://schemas.microsoft.com/office/drawing/2014/main" id="{DB71486F-144F-4108-A25E-B44AE6D730F5}"/>
              </a:ext>
            </a:extLst>
          </p:cNvPr>
          <p:cNvSpPr txBox="1"/>
          <p:nvPr/>
        </p:nvSpPr>
        <p:spPr>
          <a:xfrm>
            <a:off x="6074240" y="3569117"/>
            <a:ext cx="1698159" cy="523220"/>
          </a:xfrm>
          <a:prstGeom prst="rect">
            <a:avLst/>
          </a:prstGeom>
          <a:noFill/>
        </p:spPr>
        <p:txBody>
          <a:bodyPr wrap="square">
            <a:spAutoFit/>
          </a:bodyPr>
          <a:lstStyle/>
          <a:p>
            <a:pPr algn="ctr"/>
            <a:r>
              <a:rPr lang="en-US" b="1"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Machine Learning </a:t>
            </a:r>
          </a:p>
          <a:p>
            <a:pPr algn="ctr"/>
            <a:r>
              <a:rPr lang="en-US" b="1" dirty="0">
                <a:solidFill>
                  <a:srgbClr val="1F1F1F"/>
                </a:solidFill>
                <a:latin typeface="Source Sans Pro" panose="020B0503030403020204" pitchFamily="34" charset="0"/>
                <a:ea typeface="Source Sans Pro" panose="020B0503030403020204" pitchFamily="34" charset="0"/>
                <a:cs typeface="Times New Roman" panose="02020603050405020304" pitchFamily="18" charset="0"/>
              </a:rPr>
              <a:t>Model Results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319</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Google Sans</vt:lpstr>
      <vt:lpstr>Arial</vt:lpstr>
      <vt:lpstr>Roboto</vt:lpstr>
      <vt:lpstr>Source Sans Pro</vt:lpstr>
      <vt:lpstr>Lato</vt:lpstr>
      <vt:lpstr>Google Sans SemiBold</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Bustamante</dc:creator>
  <cp:lastModifiedBy>Pablo Bustamante</cp:lastModifiedBy>
  <cp:revision>9</cp:revision>
  <dcterms:modified xsi:type="dcterms:W3CDTF">2024-05-30T23:33:42Z</dcterms:modified>
</cp:coreProperties>
</file>