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8B72-20D3-6740-A55E-CF4A682BA833}" type="datetimeFigureOut">
              <a:rPr lang="en-US" smtClean="0"/>
              <a:pPr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483E-BF3B-9444-845C-7C131A7D5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di.ntnu.no/~elster/master-studs/larsgaard/larsgaard-master.pdf" TargetMode="External"/><Relationship Id="rId3" Type="http://schemas.openxmlformats.org/officeDocument/2006/relationships/hyperlink" Target="http://www.hpcc.unn.ru/mskurs/ENG/DOC/pp12.pdf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df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d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8" Type="http://schemas.openxmlformats.org/officeDocument/2006/relationships/image" Target="../media/image13.pdf"/><Relationship Id="rId9" Type="http://schemas.openxmlformats.org/officeDocument/2006/relationships/image" Target="../media/image14.png"/><Relationship Id="rId10" Type="http://schemas.openxmlformats.org/officeDocument/2006/relationships/image" Target="../media/image15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Differential Equations in Parallel on a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Bustard</a:t>
            </a:r>
          </a:p>
          <a:p>
            <a:r>
              <a:rPr lang="en-US" dirty="0" smtClean="0"/>
              <a:t>ME 759 Final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pic>
        <p:nvPicPr>
          <p:cNvPr id="4" name="Picture 3" descr="timeAnalysis_lowTole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85" y="3429000"/>
            <a:ext cx="4266024" cy="3363033"/>
          </a:xfrm>
          <a:prstGeom prst="rect">
            <a:avLst/>
          </a:prstGeom>
        </p:spPr>
      </p:pic>
      <p:pic>
        <p:nvPicPr>
          <p:cNvPr id="5" name="Picture 4" descr="iters_vs_toler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916"/>
            <a:ext cx="5251696" cy="3929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6062" y="1552345"/>
            <a:ext cx="287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#3: Sacrificing both overall time and convergence for solution consistency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Parallel Algorithm (using wave front method)</a:t>
            </a:r>
            <a:endParaRPr lang="en-US" dirty="0"/>
          </a:p>
        </p:txBody>
      </p:sp>
      <p:pic>
        <p:nvPicPr>
          <p:cNvPr id="4" name="Picture 3" descr="Screen Shot 2015-12-14 at 8.12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0117"/>
            <a:ext cx="7001780" cy="3997930"/>
          </a:xfrm>
          <a:prstGeom prst="rect">
            <a:avLst/>
          </a:prstGeom>
        </p:spPr>
      </p:pic>
      <p:pic>
        <p:nvPicPr>
          <p:cNvPr id="5" name="Picture 4" descr="Screen Shot 2015-12-14 at 8.23.0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99" y="4691834"/>
            <a:ext cx="2376412" cy="21524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4835733" y="3680036"/>
            <a:ext cx="968132" cy="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4835733" y="2105977"/>
            <a:ext cx="968132" cy="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7697" y="1888867"/>
            <a:ext cx="235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 is growing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7697" y="3506227"/>
            <a:ext cx="235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 is decaying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Analysis_w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13"/>
            <a:ext cx="9144000" cy="63097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method gives same solution each run</a:t>
            </a:r>
          </a:p>
          <a:p>
            <a:pPr lvl="1"/>
            <a:r>
              <a:rPr lang="en-US" dirty="0" smtClean="0"/>
              <a:t>But it isn’t as fast as other parallel algorithms tested</a:t>
            </a:r>
          </a:p>
          <a:p>
            <a:r>
              <a:rPr lang="en-US" dirty="0" smtClean="0"/>
              <a:t>Parallelizing outer-most loop leads to significant speedup over parallelizing nested loops</a:t>
            </a:r>
          </a:p>
          <a:p>
            <a:r>
              <a:rPr lang="en-US" dirty="0" smtClean="0"/>
              <a:t>As expected, memory accesses can increase computation time significantly</a:t>
            </a:r>
          </a:p>
          <a:p>
            <a:r>
              <a:rPr lang="en-US" dirty="0" smtClean="0"/>
              <a:t>When using a grid, need to watch for race conditions and computation indeterminacy</a:t>
            </a:r>
          </a:p>
          <a:p>
            <a:r>
              <a:rPr lang="en-US" dirty="0" smtClean="0"/>
              <a:t>Future work: test “red and black” tiling method</a:t>
            </a:r>
          </a:p>
          <a:p>
            <a:pPr lvl="1"/>
            <a:r>
              <a:rPr lang="en-US" dirty="0" smtClean="0"/>
              <a:t>Apply these methods to future research solving MHD (</a:t>
            </a:r>
            <a:r>
              <a:rPr lang="en-US" dirty="0" err="1" smtClean="0"/>
              <a:t>magnetohydrodynamics</a:t>
            </a:r>
            <a:r>
              <a:rPr lang="en-US" dirty="0" smtClean="0"/>
              <a:t>) equations on a grid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pic>
        <p:nvPicPr>
          <p:cNvPr id="4" name="Picture 3" descr="Screen Shot 2015-12-13 at 2.38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207500"/>
            <a:ext cx="4241800" cy="1079500"/>
          </a:xfrm>
          <a:prstGeom prst="rect">
            <a:avLst/>
          </a:prstGeom>
        </p:spPr>
      </p:pic>
      <p:pic>
        <p:nvPicPr>
          <p:cNvPr id="6" name="Picture 5" descr="Screen Shot 2015-12-13 at 2.38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4000500" cy="647700"/>
          </a:xfrm>
          <a:prstGeom prst="rect">
            <a:avLst/>
          </a:prstGeom>
        </p:spPr>
      </p:pic>
      <p:pic>
        <p:nvPicPr>
          <p:cNvPr id="7" name="Picture 6" descr="manySolutions_polytropic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67440" y="1298457"/>
            <a:ext cx="4222450" cy="3121387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576638"/>
            <a:ext cx="3683504" cy="287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0133" y="4419844"/>
            <a:ext cx="3052770" cy="223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Gauss-Seidel method with various algorithms to solve the Poisson equation on a grid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Test result determinacy and speedup of parallel algorithms compared to sequential algorithm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18" dirty="0"/>
              <a:t>References:</a:t>
            </a:r>
          </a:p>
          <a:p>
            <a:pPr>
              <a:buNone/>
            </a:pPr>
            <a:r>
              <a:rPr lang="en-US" sz="2118" u="sng" dirty="0">
                <a:hlinkClick r:id="rId2"/>
              </a:rPr>
              <a:t>http://www.idi.ntnu.no/~elster/master-studs/larsgaard/larsgaard-master.pdf</a:t>
            </a:r>
            <a:endParaRPr lang="en-US" sz="2118" dirty="0"/>
          </a:p>
          <a:p>
            <a:pPr>
              <a:buNone/>
            </a:pPr>
            <a:r>
              <a:rPr lang="en-US" sz="2118" u="sng" dirty="0">
                <a:hlinkClick r:id="rId3"/>
              </a:rPr>
              <a:t>http://www.hpcc.unn.ru/mskurs/ENG/DOC/pp12.pdf</a:t>
            </a:r>
            <a:endParaRPr lang="en-US" sz="2118" dirty="0"/>
          </a:p>
          <a:p>
            <a:pPr>
              <a:buNone/>
            </a:pPr>
            <a:r>
              <a:rPr lang="en-US" sz="2118" dirty="0"/>
              <a:t>http://</a:t>
            </a:r>
            <a:r>
              <a:rPr lang="en-US" sz="2118" dirty="0" err="1"/>
              <a:t>www.compunity.org/training/tutorials/openmp_Boston.pdf</a:t>
            </a:r>
            <a:endParaRPr lang="en-US" sz="2118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Poisson Equation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537054"/>
            <a:ext cx="3835400" cy="6985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36217" y="2598785"/>
            <a:ext cx="1444001" cy="3094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36217" y="3151235"/>
            <a:ext cx="3334955" cy="30942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6217" y="3648892"/>
            <a:ext cx="3317764" cy="30942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36217" y="4138660"/>
            <a:ext cx="3575621" cy="30942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36217" y="4649835"/>
            <a:ext cx="3558431" cy="309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0015" y="3429000"/>
            <a:ext cx="4673985" cy="21811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1417638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Discretize</a:t>
            </a:r>
            <a:r>
              <a:rPr lang="en-US" dirty="0" smtClean="0"/>
              <a:t> the domain </a:t>
            </a:r>
            <a:r>
              <a:rPr lang="en-US" dirty="0" err="1" smtClean="0"/>
              <a:t>x</a:t>
            </a:r>
            <a:r>
              <a:rPr lang="en-US" dirty="0" smtClean="0"/>
              <a:t> = {0,1}, </a:t>
            </a:r>
            <a:r>
              <a:rPr lang="en-US" dirty="0" err="1" smtClean="0"/>
              <a:t>y</a:t>
            </a:r>
            <a:r>
              <a:rPr lang="en-US" dirty="0" smtClean="0"/>
              <a:t> = {0,1}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/N, </a:t>
            </a:r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j</a:t>
            </a:r>
            <a:r>
              <a:rPr lang="en-US" dirty="0" smtClean="0"/>
              <a:t>/N</a:t>
            </a:r>
          </a:p>
          <a:p>
            <a:pPr>
              <a:buFont typeface="Arial"/>
              <a:buChar char="•"/>
            </a:pPr>
            <a:r>
              <a:rPr lang="en-US" dirty="0" smtClean="0"/>
              <a:t>Input boundary conditions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Initially set </a:t>
            </a:r>
            <a:r>
              <a:rPr lang="en-US" dirty="0" err="1" smtClean="0"/>
              <a:t>u(x,y</a:t>
            </a:r>
            <a:r>
              <a:rPr lang="en-US" dirty="0" smtClean="0"/>
              <a:t>) = 1 inside the boundary</a:t>
            </a:r>
          </a:p>
          <a:p>
            <a:pPr>
              <a:buFont typeface="Arial"/>
              <a:buChar char="•"/>
            </a:pPr>
            <a:r>
              <a:rPr lang="en-US" dirty="0" smtClean="0"/>
              <a:t>Update </a:t>
            </a:r>
            <a:r>
              <a:rPr lang="en-US" dirty="0" err="1" smtClean="0"/>
              <a:t>u(x,y</a:t>
            </a:r>
            <a:r>
              <a:rPr lang="en-US" dirty="0" smtClean="0"/>
              <a:t>) until </a:t>
            </a:r>
            <a:r>
              <a:rPr lang="en-US" dirty="0" err="1" smtClean="0"/>
              <a:t>max(u</a:t>
            </a:r>
            <a:r>
              <a:rPr lang="en-US" baseline="30000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– u</a:t>
            </a:r>
            <a:r>
              <a:rPr lang="en-US" baseline="30000" dirty="0" smtClean="0"/>
              <a:t>k-1</a:t>
            </a:r>
            <a:r>
              <a:rPr lang="en-US" baseline="-25000" dirty="0" smtClean="0"/>
              <a:t>ij</a:t>
            </a:r>
            <a:r>
              <a:rPr lang="en-US" dirty="0" smtClean="0"/>
              <a:t>) &lt; </a:t>
            </a:r>
            <a:r>
              <a:rPr lang="en-US" dirty="0" err="1" smtClean="0"/>
              <a:t>tol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335049" y="5838161"/>
            <a:ext cx="8438591" cy="506901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5" name="TextBox 14"/>
          <p:cNvSpPr txBox="1"/>
          <p:nvPr/>
        </p:nvSpPr>
        <p:spPr>
          <a:xfrm>
            <a:off x="248209" y="5406069"/>
            <a:ext cx="27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each </a:t>
            </a:r>
            <a:r>
              <a:rPr lang="en-US" dirty="0" err="1" smtClean="0"/>
              <a:t>u(x,y</a:t>
            </a:r>
            <a:r>
              <a:rPr lang="en-US" dirty="0" smtClean="0"/>
              <a:t>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pic>
        <p:nvPicPr>
          <p:cNvPr id="5" name="Picture 4" descr="Screen Shot 2015-12-13 at 4.02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417638"/>
            <a:ext cx="839470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(Naive) Parallel Algorithm</a:t>
            </a:r>
            <a:endParaRPr lang="en-US" dirty="0"/>
          </a:p>
        </p:txBody>
      </p:sp>
      <p:pic>
        <p:nvPicPr>
          <p:cNvPr id="5" name="Picture 4" descr="Screen Shot 2015-12-14 at 8.39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8000"/>
            <a:ext cx="82042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Parallel Algorithm</a:t>
            </a:r>
            <a:endParaRPr lang="en-US" dirty="0"/>
          </a:p>
        </p:txBody>
      </p:sp>
      <p:pic>
        <p:nvPicPr>
          <p:cNvPr id="4" name="Picture 3" descr="Screen Shot 2015-12-13 at 4.16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417638"/>
            <a:ext cx="855980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4819869"/>
            <a:ext cx="743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Parallelizing only the outermost for loop leads to significant speedup</a:t>
            </a:r>
          </a:p>
          <a:p>
            <a:endParaRPr lang="en-US" dirty="0" smtClean="0"/>
          </a:p>
          <a:p>
            <a:r>
              <a:rPr lang="en-US" dirty="0" smtClean="0"/>
              <a:t>Locking ‘maximum’ added extra time and also caused many issues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use the built-in </a:t>
            </a:r>
            <a:r>
              <a:rPr lang="en-US" dirty="0" err="1" smtClean="0">
                <a:sym typeface="Wingdings"/>
              </a:rPr>
              <a:t>OpenMP</a:t>
            </a:r>
            <a:r>
              <a:rPr lang="en-US" dirty="0" smtClean="0">
                <a:sym typeface="Wingdings"/>
              </a:rPr>
              <a:t> reduction to find the maximum, instead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4203" y="1565700"/>
            <a:ext cx="206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Parallelize only outer loop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863049" y="1888867"/>
            <a:ext cx="1313458" cy="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76" y="4744206"/>
            <a:ext cx="445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these algorithms:</a:t>
            </a:r>
          </a:p>
          <a:p>
            <a:r>
              <a:rPr lang="en-US" dirty="0" smtClean="0"/>
              <a:t>	Race conditions</a:t>
            </a:r>
          </a:p>
          <a:p>
            <a:r>
              <a:rPr lang="en-US" dirty="0" smtClean="0"/>
              <a:t>	Solution indeterminacy – solution isn’t the same each time I run the code</a:t>
            </a:r>
            <a:endParaRPr lang="en-US" dirty="0"/>
          </a:p>
        </p:txBody>
      </p:sp>
      <p:pic>
        <p:nvPicPr>
          <p:cNvPr id="5" name="Picture 4" descr="timeAnalysis_parallel_1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3" y="193324"/>
            <a:ext cx="5280196" cy="3950718"/>
          </a:xfrm>
          <a:prstGeom prst="rect">
            <a:avLst/>
          </a:prstGeom>
        </p:spPr>
      </p:pic>
      <p:pic>
        <p:nvPicPr>
          <p:cNvPr id="6" name="Picture 5" descr="Screen Shot 2015-12-16 at 2.07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44" y="3241709"/>
            <a:ext cx="4024656" cy="2906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Parallel Algorithm</a:t>
            </a:r>
            <a:endParaRPr lang="en-US" dirty="0"/>
          </a:p>
        </p:txBody>
      </p:sp>
      <p:pic>
        <p:nvPicPr>
          <p:cNvPr id="4" name="Picture 3" descr="Screen Shot 2015-12-13 at 4.18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274139"/>
            <a:ext cx="8928100" cy="328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98270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Solves the solution indeterminacy issue, but there is significant overhead with writing to </a:t>
            </a:r>
            <a:r>
              <a:rPr lang="en-US" dirty="0" err="1" smtClean="0"/>
              <a:t>u_new</a:t>
            </a:r>
            <a:r>
              <a:rPr lang="en-US" dirty="0" smtClean="0"/>
              <a:t> many times </a:t>
            </a:r>
            <a:endParaRPr lang="en-US" dirty="0"/>
          </a:p>
        </p:txBody>
      </p:sp>
      <p:pic>
        <p:nvPicPr>
          <p:cNvPr id="6" name="Picture 5" descr="timeAnalysis_parallel_1_2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64" y="3256668"/>
            <a:ext cx="4510737" cy="344938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57200" y="2409934"/>
            <a:ext cx="715142" cy="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3864388" y="3104690"/>
            <a:ext cx="1378588" cy="324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976" y="2887336"/>
            <a:ext cx="20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Overhead 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442714" y="2715003"/>
            <a:ext cx="293032" cy="54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888146" y="2715003"/>
            <a:ext cx="293032" cy="54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305430" y="2715003"/>
            <a:ext cx="293032" cy="54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375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Solving Differential Equations in Parallel on a Grid</vt:lpstr>
      <vt:lpstr>Motivation </vt:lpstr>
      <vt:lpstr>Project Goals</vt:lpstr>
      <vt:lpstr>Solving the Poisson Equation</vt:lpstr>
      <vt:lpstr>Sequential</vt:lpstr>
      <vt:lpstr>First (Naive) Parallel Algorithm</vt:lpstr>
      <vt:lpstr>Second Parallel Algorithm</vt:lpstr>
      <vt:lpstr>Slide 8</vt:lpstr>
      <vt:lpstr>Third Parallel Algorithm</vt:lpstr>
      <vt:lpstr>Convergence</vt:lpstr>
      <vt:lpstr>Fourth Parallel Algorithm (using wave front method)</vt:lpstr>
      <vt:lpstr>Slide 12</vt:lpstr>
      <vt:lpstr>What I Learned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Differential Equations in Parallel on a Grid</dc:title>
  <dc:creator>Chad Bustard</dc:creator>
  <cp:lastModifiedBy>Chad Bustard</cp:lastModifiedBy>
  <cp:revision>15</cp:revision>
  <dcterms:created xsi:type="dcterms:W3CDTF">2015-12-20T18:14:40Z</dcterms:created>
  <dcterms:modified xsi:type="dcterms:W3CDTF">2015-12-21T04:41:05Z</dcterms:modified>
</cp:coreProperties>
</file>