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rebuchet MS"/>
      </a:defRPr>
    </a:lvl1pPr>
    <a:lvl2pPr indent="228600" latinLnBrk="0">
      <a:defRPr sz="1200">
        <a:latin typeface="+mj-lt"/>
        <a:ea typeface="+mj-ea"/>
        <a:cs typeface="+mj-cs"/>
        <a:sym typeface="Trebuchet MS"/>
      </a:defRPr>
    </a:lvl2pPr>
    <a:lvl3pPr indent="457200" latinLnBrk="0">
      <a:defRPr sz="1200">
        <a:latin typeface="+mj-lt"/>
        <a:ea typeface="+mj-ea"/>
        <a:cs typeface="+mj-cs"/>
        <a:sym typeface="Trebuchet MS"/>
      </a:defRPr>
    </a:lvl3pPr>
    <a:lvl4pPr indent="685800" latinLnBrk="0">
      <a:defRPr sz="1200">
        <a:latin typeface="+mj-lt"/>
        <a:ea typeface="+mj-ea"/>
        <a:cs typeface="+mj-cs"/>
        <a:sym typeface="Trebuchet MS"/>
      </a:defRPr>
    </a:lvl4pPr>
    <a:lvl5pPr indent="914400" latinLnBrk="0">
      <a:defRPr sz="1200">
        <a:latin typeface="+mj-lt"/>
        <a:ea typeface="+mj-ea"/>
        <a:cs typeface="+mj-cs"/>
        <a:sym typeface="Trebuchet MS"/>
      </a:defRPr>
    </a:lvl5pPr>
    <a:lvl6pPr indent="1143000" latinLnBrk="0">
      <a:defRPr sz="1200">
        <a:latin typeface="+mj-lt"/>
        <a:ea typeface="+mj-ea"/>
        <a:cs typeface="+mj-cs"/>
        <a:sym typeface="Trebuchet MS"/>
      </a:defRPr>
    </a:lvl6pPr>
    <a:lvl7pPr indent="1371600" latinLnBrk="0">
      <a:defRPr sz="1200">
        <a:latin typeface="+mj-lt"/>
        <a:ea typeface="+mj-ea"/>
        <a:cs typeface="+mj-cs"/>
        <a:sym typeface="Trebuchet MS"/>
      </a:defRPr>
    </a:lvl7pPr>
    <a:lvl8pPr indent="1600200" latinLnBrk="0">
      <a:defRPr sz="1200">
        <a:latin typeface="+mj-lt"/>
        <a:ea typeface="+mj-ea"/>
        <a:cs typeface="+mj-cs"/>
        <a:sym typeface="Trebuchet MS"/>
      </a:defRPr>
    </a:lvl8pPr>
    <a:lvl9pPr indent="18288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490870" y="645284"/>
            <a:ext cx="9210261" cy="2387601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490870" y="3124960"/>
            <a:ext cx="9210261" cy="70015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8789228" cy="2852737"/>
          </a:xfrm>
          <a:prstGeom prst="rect">
            <a:avLst/>
          </a:prstGeom>
        </p:spPr>
        <p:txBody>
          <a:bodyPr anchor="b"/>
          <a:lstStyle>
            <a:lvl1pPr algn="l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8789228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8"/>
          <p:cNvSpPr/>
          <p:nvPr/>
        </p:nvSpPr>
        <p:spPr>
          <a:xfrm rot="16200000">
            <a:off x="-1582151" y="1912322"/>
            <a:ext cx="2770466" cy="393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34" y="0"/>
                </a:moveTo>
                <a:lnTo>
                  <a:pt x="20066" y="0"/>
                </a:lnTo>
                <a:cubicBezTo>
                  <a:pt x="20913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0800"/>
                </a:lnTo>
                <a:cubicBezTo>
                  <a:pt x="0" y="4835"/>
                  <a:pt x="687" y="0"/>
                  <a:pt x="1534" y="0"/>
                </a:cubicBezTo>
                <a:close/>
              </a:path>
            </a:pathLst>
          </a:custGeom>
          <a:solidFill>
            <a:srgbClr val="EF223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9"/>
          <p:cNvSpPr txBox="1"/>
          <p:nvPr/>
        </p:nvSpPr>
        <p:spPr>
          <a:xfrm rot="16200000">
            <a:off x="-1494905" y="1952714"/>
            <a:ext cx="259733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free-ppt-templates.com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838200" y="1789610"/>
            <a:ext cx="10515600" cy="4387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EF1714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Microsoft YaHe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ctrTitle"/>
          </p:nvPr>
        </p:nvSpPr>
        <p:spPr>
          <a:xfrm>
            <a:off x="1490869" y="645284"/>
            <a:ext cx="9210262" cy="2387601"/>
          </a:xfrm>
          <a:prstGeom prst="rect">
            <a:avLst/>
          </a:prstGeom>
        </p:spPr>
        <p:txBody>
          <a:bodyPr/>
          <a:lstStyle/>
          <a:p>
            <a:pPr/>
            <a:r>
              <a:t>Marvel Comics by the Numbers</a:t>
            </a:r>
          </a:p>
        </p:txBody>
      </p:sp>
      <p:sp>
        <p:nvSpPr>
          <p:cNvPr id="97" name="Subtitle 2"/>
          <p:cNvSpPr txBox="1"/>
          <p:nvPr>
            <p:ph type="subTitle" sz="quarter" idx="1"/>
          </p:nvPr>
        </p:nvSpPr>
        <p:spPr>
          <a:xfrm>
            <a:off x="1490869" y="3124960"/>
            <a:ext cx="9210262" cy="700157"/>
          </a:xfrm>
          <a:prstGeom prst="rect">
            <a:avLst/>
          </a:prstGeom>
        </p:spPr>
        <p:txBody>
          <a:bodyPr/>
          <a:lstStyle/>
          <a:p>
            <a:pPr/>
            <a:r>
              <a:t>by: Bruno Ustariz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831850" y="1709738"/>
            <a:ext cx="8789228" cy="2852738"/>
          </a:xfrm>
          <a:prstGeom prst="rect">
            <a:avLst/>
          </a:prstGeom>
        </p:spPr>
        <p:txBody>
          <a:bodyPr/>
          <a:lstStyle/>
          <a:p>
            <a:pPr/>
            <a:r>
              <a:t>Content per Character?</a:t>
            </a:r>
          </a:p>
        </p:txBody>
      </p:sp>
      <p:sp>
        <p:nvSpPr>
          <p:cNvPr id="128" name="Text Placeholder 2"/>
          <p:cNvSpPr txBox="1"/>
          <p:nvPr>
            <p:ph type="body" sz="quarter" idx="1"/>
          </p:nvPr>
        </p:nvSpPr>
        <p:spPr>
          <a:xfrm>
            <a:off x="831850" y="4589462"/>
            <a:ext cx="8789228" cy="1500188"/>
          </a:xfrm>
          <a:prstGeom prst="rect">
            <a:avLst/>
          </a:prstGeom>
        </p:spPr>
        <p:txBody>
          <a:bodyPr/>
          <a:lstStyle/>
          <a:p>
            <a:pPr/>
            <a:r>
              <a:t>How much content has marvel created for each character?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per charac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per character</a:t>
            </a:r>
          </a:p>
        </p:txBody>
      </p:sp>
      <p:pic>
        <p:nvPicPr>
          <p:cNvPr id="131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83187" y="1618240"/>
            <a:ext cx="6172201" cy="3081772"/>
          </a:xfrm>
          <a:prstGeom prst="rect">
            <a:avLst/>
          </a:prstGeom>
        </p:spPr>
      </p:pic>
      <p:sp>
        <p:nvSpPr>
          <p:cNvPr id="132" name="The majority of characters have a very low amount of content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  <a:r>
              <a:t>The majority of characters have a very low amount of content.</a:t>
            </a:r>
          </a:p>
          <a:p>
            <a:pPr marL="160421" indent="-160421">
              <a:buSzPct val="100000"/>
              <a:buChar char="•"/>
            </a:pPr>
            <a:r>
              <a:t>Note: this representation is based on our reduced DataFrame.</a:t>
            </a:r>
          </a:p>
        </p:txBody>
      </p:sp>
      <p:sp>
        <p:nvSpPr>
          <p:cNvPr id="133" name="Data Distribution"/>
          <p:cNvSpPr txBox="1"/>
          <p:nvPr/>
        </p:nvSpPr>
        <p:spPr>
          <a:xfrm>
            <a:off x="7091841" y="1143489"/>
            <a:ext cx="2354894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b="1" sz="2200">
                <a:solidFill>
                  <a:srgbClr val="EF1714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Data Distribution</a:t>
            </a:r>
          </a:p>
        </p:txBody>
      </p:sp>
      <p:sp>
        <p:nvSpPr>
          <p:cNvPr id="134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op 10 Characters by Comic boo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10 Characters by Comic books</a:t>
            </a:r>
          </a:p>
        </p:txBody>
      </p:sp>
      <p:sp>
        <p:nvSpPr>
          <p:cNvPr id="137" name="The top 10 characters have over 1,000 comic book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  <a:r>
              <a:t>The top 10 characters have over 1,000 comic books.</a:t>
            </a:r>
          </a:p>
          <a:p>
            <a:pPr marL="160421" indent="-160421">
              <a:buSzPct val="100000"/>
              <a:buChar char="•"/>
            </a:pPr>
            <a:r>
              <a:t>In comparison to our data, the most popular characters have significantly more content vs the rest of the characters.</a:t>
            </a:r>
          </a:p>
        </p:txBody>
      </p:sp>
      <p:sp>
        <p:nvSpPr>
          <p:cNvPr id="138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  <p:pic>
        <p:nvPicPr>
          <p:cNvPr id="139" name="top_ten_by_comic.png" descr="top_ten_by_comic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433057" y="1768477"/>
            <a:ext cx="6324376" cy="3162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831850" y="1709738"/>
            <a:ext cx="8789228" cy="2852738"/>
          </a:xfrm>
          <a:prstGeom prst="rect">
            <a:avLst/>
          </a:prstGeom>
        </p:spPr>
        <p:txBody>
          <a:bodyPr/>
          <a:lstStyle/>
          <a:p>
            <a:pPr/>
            <a:r>
              <a:t>Characters by Series</a:t>
            </a:r>
          </a:p>
        </p:txBody>
      </p:sp>
      <p:sp>
        <p:nvSpPr>
          <p:cNvPr id="142" name="Text Placeholder 2"/>
          <p:cNvSpPr txBox="1"/>
          <p:nvPr>
            <p:ph type="body" sz="quarter" idx="1"/>
          </p:nvPr>
        </p:nvSpPr>
        <p:spPr>
          <a:xfrm>
            <a:off x="831850" y="4589462"/>
            <a:ext cx="8789228" cy="1500188"/>
          </a:xfrm>
          <a:prstGeom prst="rect">
            <a:avLst/>
          </a:prstGeom>
        </p:spPr>
        <p:txBody>
          <a:bodyPr/>
          <a:lstStyle/>
          <a:p>
            <a:pPr/>
            <a:r>
              <a:t>Top characters by amount of series and correlation vs comic books.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op 10 Characters by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10 Characters by Series</a:t>
            </a:r>
          </a:p>
        </p:txBody>
      </p:sp>
      <p:sp>
        <p:nvSpPr>
          <p:cNvPr id="145" name="Top 10 are very similar to our previous bar chart of top 10 characters by comic book count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  <a:r>
              <a:t>Top 10 are very similar to our previous bar chart of top 10 characters by comic book count.</a:t>
            </a:r>
          </a:p>
          <a:p>
            <a:pPr marL="160421" indent="-160421">
              <a:buSzPct val="100000"/>
              <a:buChar char="•"/>
            </a:pPr>
            <a:r>
              <a:t>An assumption can be made that the amount of comics made for each character is positively correlated to the amount of series they are in.</a:t>
            </a:r>
          </a:p>
        </p:txBody>
      </p:sp>
      <p:sp>
        <p:nvSpPr>
          <p:cNvPr id="146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  <p:pic>
        <p:nvPicPr>
          <p:cNvPr id="147" name="top_ten_by_series.png" descr="top_ten_by_ser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4224" y="1614513"/>
            <a:ext cx="6073673" cy="3036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haracter Comic books vs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 Comic books vs Series</a:t>
            </a:r>
          </a:p>
        </p:txBody>
      </p:sp>
      <p:sp>
        <p:nvSpPr>
          <p:cNvPr id="150" name="The data shows that our previous assumption is correct. In fact, there is a nearly perfect correlation between both data point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</a:p>
          <a:p>
            <a:pPr marL="160421" indent="-160421">
              <a:buSzPct val="100000"/>
              <a:buChar char="•"/>
            </a:pPr>
            <a:r>
              <a:t>The data shows that our previous assumption is correct. In fact, there is a nearly perfect correlation between both data points.</a:t>
            </a:r>
          </a:p>
          <a:p>
            <a:pPr marL="160421" indent="-160421">
              <a:buSzPct val="100000"/>
              <a:buChar char="•"/>
            </a:pPr>
            <a:r>
              <a:t>The r-squared is: 0.9887123917887364</a:t>
            </a:r>
          </a:p>
        </p:txBody>
      </p:sp>
      <p:sp>
        <p:nvSpPr>
          <p:cNvPr id="151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  <p:pic>
        <p:nvPicPr>
          <p:cNvPr id="152" name="comic_series_correlation.png" descr="comic_series_corre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0356" y="731327"/>
            <a:ext cx="5391499" cy="4313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831850" y="1709738"/>
            <a:ext cx="8789228" cy="2852738"/>
          </a:xfrm>
          <a:prstGeom prst="rect">
            <a:avLst/>
          </a:prstGeom>
        </p:spPr>
        <p:txBody>
          <a:bodyPr/>
          <a:lstStyle/>
          <a:p>
            <a:pPr/>
            <a:r>
              <a:t>Characters by Events</a:t>
            </a:r>
          </a:p>
        </p:txBody>
      </p:sp>
      <p:sp>
        <p:nvSpPr>
          <p:cNvPr id="155" name="Text Placeholder 2"/>
          <p:cNvSpPr txBox="1"/>
          <p:nvPr>
            <p:ph type="body" sz="quarter" idx="1"/>
          </p:nvPr>
        </p:nvSpPr>
        <p:spPr>
          <a:xfrm>
            <a:off x="831850" y="4589462"/>
            <a:ext cx="8789228" cy="1500188"/>
          </a:xfrm>
          <a:prstGeom prst="rect">
            <a:avLst/>
          </a:prstGeom>
        </p:spPr>
        <p:txBody>
          <a:bodyPr/>
          <a:lstStyle/>
          <a:p>
            <a:pPr/>
            <a:r>
              <a:t>Top characters by amount of events and correlation vs comic books.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op 10 characters by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10 characters by Events</a:t>
            </a:r>
          </a:p>
        </p:txBody>
      </p:sp>
      <p:sp>
        <p:nvSpPr>
          <p:cNvPr id="158" name="Top 10 are also very similar to our previous bar chart of top 10 characters by comic book count, although less so than series top 10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  <a:r>
              <a:t>Top 10 are also very similar to our previous bar chart of top 10 characters by comic book count, although less so than series top 10.</a:t>
            </a:r>
          </a:p>
          <a:p>
            <a:pPr marL="160421" indent="-160421">
              <a:buSzPct val="100000"/>
              <a:buChar char="•"/>
            </a:pPr>
            <a:r>
              <a:t>An assumption can be made that the amount of comics made for each character is positively correlated to the amount of events they are in.</a:t>
            </a:r>
          </a:p>
        </p:txBody>
      </p:sp>
      <p:sp>
        <p:nvSpPr>
          <p:cNvPr id="159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  <p:pic>
        <p:nvPicPr>
          <p:cNvPr id="160" name="top_ten_by_event.png" descr="top_ten_by_ev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24" y="1306586"/>
            <a:ext cx="5418202" cy="3386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haracters Comic books vs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Characters Comic books vs Events</a:t>
            </a:r>
          </a:p>
        </p:txBody>
      </p:sp>
      <p:sp>
        <p:nvSpPr>
          <p:cNvPr id="163" name="The data shows that In there is a positive correlation between both data points. Although less so than series vs comic books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  <a:r>
              <a:t>The data shows that In there is a positive correlation between both data points. Although less so than series vs comic books. </a:t>
            </a:r>
          </a:p>
          <a:p>
            <a:pPr marL="160421" indent="-160421">
              <a:buSzPct val="100000"/>
              <a:buChar char="•"/>
            </a:pPr>
            <a:r>
              <a:t>The r-squared is: 0.8568303798251373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64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  <p:pic>
        <p:nvPicPr>
          <p:cNvPr id="165" name="comic_event_correlation.png" descr="comic_event_corre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6201" y="692836"/>
            <a:ext cx="5828639" cy="4662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2597" indent="-212597" defTabSz="850391">
              <a:spcBef>
                <a:spcPts val="900"/>
              </a:spcBef>
              <a:defRPr sz="2604"/>
            </a:pPr>
            <a:r>
              <a:t>Discoveries:</a:t>
            </a:r>
          </a:p>
          <a:p>
            <a:pPr lvl="1" marL="637794" indent="-212597" defTabSz="850391">
              <a:spcBef>
                <a:spcPts val="900"/>
              </a:spcBef>
              <a:defRPr sz="2604"/>
            </a:pPr>
            <a:r>
              <a:t>There are very few popular characters who are popular. In fact, they are outliers of the data. </a:t>
            </a:r>
          </a:p>
          <a:p>
            <a:pPr lvl="1" marL="637794" indent="-212597" defTabSz="850391">
              <a:spcBef>
                <a:spcPts val="900"/>
              </a:spcBef>
              <a:defRPr sz="2604"/>
            </a:pPr>
            <a:r>
              <a:t>The proportion of investment in content is very high for few characters.</a:t>
            </a:r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t>Data Shortcomings:</a:t>
            </a:r>
          </a:p>
          <a:p>
            <a:pPr lvl="1" marL="637794" indent="-212597" defTabSz="850391">
              <a:spcBef>
                <a:spcPts val="900"/>
              </a:spcBef>
              <a:defRPr sz="2604"/>
            </a:pPr>
            <a:r>
              <a:t>Quantity sold per comic book was not available.</a:t>
            </a:r>
          </a:p>
          <a:p>
            <a:pPr lvl="1" marL="637794" indent="-212597" defTabSz="850391">
              <a:spcBef>
                <a:spcPts val="900"/>
              </a:spcBef>
              <a:defRPr sz="2604"/>
            </a:pPr>
            <a:r>
              <a:t>Some characters are part of a group (x-men, avengers, etc) and could not be separated.</a:t>
            </a:r>
          </a:p>
          <a:p>
            <a:pPr lvl="1" marL="637794" indent="-212597" defTabSz="850391">
              <a:spcBef>
                <a:spcPts val="900"/>
              </a:spcBef>
              <a:defRPr sz="2604"/>
            </a:pPr>
            <a:r>
              <a:t>Time component of comic books was not available.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831850" y="1709738"/>
            <a:ext cx="8789228" cy="2852738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0" name="Text Placeholder 2"/>
          <p:cNvSpPr txBox="1"/>
          <p:nvPr>
            <p:ph type="body" sz="quarter" idx="1"/>
          </p:nvPr>
        </p:nvSpPr>
        <p:spPr>
          <a:xfrm>
            <a:off x="831850" y="4589462"/>
            <a:ext cx="8789228" cy="1500188"/>
          </a:xfrm>
          <a:prstGeom prst="rect">
            <a:avLst/>
          </a:prstGeom>
        </p:spPr>
        <p:txBody>
          <a:bodyPr/>
          <a:lstStyle/>
          <a:p>
            <a:pPr/>
            <a:r>
              <a:t>Goals, Questions, Findings.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contd.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questions:</a:t>
            </a:r>
          </a:p>
          <a:p>
            <a:pPr lvl="1" marL="685800" indent="-228600"/>
            <a:r>
              <a:t>Popularity of characters over time(by year/month)?</a:t>
            </a:r>
          </a:p>
          <a:p>
            <a:pPr lvl="1" marL="685800" indent="-228600"/>
            <a:r>
              <a:t>Total comics marvel creates per year?</a:t>
            </a:r>
          </a:p>
          <a:p>
            <a:pPr lvl="1" marL="685800" indent="-228600"/>
            <a:r>
              <a:t>How many creators worked on each character?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s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679656" y="380979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Summary: Goals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project is to uncover any trends in the content created by marvel comics with respect to all its characters. The goals are:</a:t>
            </a:r>
          </a:p>
          <a:p>
            <a:pPr lvl="1" marL="685800" indent="-228600"/>
            <a:r>
              <a:t>To analyze and draw conclusions about the popularity of characters based on the amount of material created for each.</a:t>
            </a:r>
          </a:p>
          <a:p>
            <a:pPr lvl="1" marL="685800" indent="-228600"/>
            <a:r>
              <a:t>To analyze the amount of content created for the most popular characters vs characters in general.</a:t>
            </a:r>
          </a:p>
          <a:p>
            <a:pPr lvl="1" marL="685800" indent="-228600"/>
            <a:r>
              <a:t>To determine if the amount of comic books created for each character determines their appearance in events(universe changing story lines)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Questions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How much content does Marvel create for all of its characters?</a:t>
            </a:r>
          </a:p>
          <a:p>
            <a:pPr/>
            <a:r>
              <a:t>Which Marvel characters are the most popular?</a:t>
            </a:r>
          </a:p>
          <a:p>
            <a:pPr/>
            <a:r>
              <a:t>Does the amount of content created for each character determine appearance in Marvel events?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Findings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5165" indent="-185165" defTabSz="740663">
              <a:spcBef>
                <a:spcPts val="800"/>
              </a:spcBef>
              <a:defRPr sz="2268"/>
            </a:pPr>
          </a:p>
          <a:p>
            <a:pPr marL="185165" indent="-185165" defTabSz="740663">
              <a:spcBef>
                <a:spcPts val="800"/>
              </a:spcBef>
              <a:defRPr sz="2268"/>
            </a:pPr>
            <a:r>
              <a:t>How much content does Marvel create for all of its characters?</a:t>
            </a:r>
          </a:p>
          <a:p>
            <a:pPr lvl="1" marL="555498" indent="-185165" defTabSz="740663">
              <a:spcBef>
                <a:spcPts val="800"/>
              </a:spcBef>
              <a:defRPr sz="2268"/>
            </a:pPr>
            <a:r>
              <a:t>The data shows that the majority of marvels characters have very low amounts of content. In fact, the most popular characters are outliers.</a:t>
            </a:r>
          </a:p>
          <a:p>
            <a:pPr marL="185165" indent="-185165" defTabSz="740663">
              <a:spcBef>
                <a:spcPts val="800"/>
              </a:spcBef>
              <a:defRPr sz="2268"/>
            </a:pPr>
            <a:r>
              <a:t>Which Marvel characters are the most popular?</a:t>
            </a:r>
          </a:p>
          <a:p>
            <a:pPr lvl="1" marL="555498" indent="-185165" defTabSz="740663">
              <a:spcBef>
                <a:spcPts val="800"/>
              </a:spcBef>
              <a:defRPr sz="2268"/>
            </a:pPr>
            <a:r>
              <a:t>For those who are Marvel fans and have either read comics, or watched the cartoons or movies, the most popular characters are expected.</a:t>
            </a:r>
          </a:p>
          <a:p>
            <a:pPr marL="185165" indent="-185165" defTabSz="740663">
              <a:spcBef>
                <a:spcPts val="800"/>
              </a:spcBef>
              <a:defRPr sz="2268"/>
            </a:pPr>
            <a:r>
              <a:t>Does the amount of content created for each character determine appearance in Marvel events and series?</a:t>
            </a:r>
          </a:p>
          <a:p>
            <a:pPr lvl="1" marL="555498" indent="-185165" defTabSz="740663">
              <a:spcBef>
                <a:spcPts val="800"/>
              </a:spcBef>
              <a:defRPr sz="2268"/>
            </a:pPr>
            <a:r>
              <a:t>The data shows that there is a strong positive correlation between the amount of content created for each character and the amount of appearances in marvels events and series.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831850" y="1709738"/>
            <a:ext cx="8789228" cy="2852738"/>
          </a:xfrm>
          <a:prstGeom prst="rect">
            <a:avLst/>
          </a:prstGeom>
        </p:spPr>
        <p:txBody>
          <a:bodyPr/>
          <a:lstStyle/>
          <a:p>
            <a:pPr/>
            <a:r>
              <a:t>Data Set</a:t>
            </a:r>
          </a:p>
        </p:txBody>
      </p:sp>
      <p:sp>
        <p:nvSpPr>
          <p:cNvPr id="112" name="Text Placeholder 2"/>
          <p:cNvSpPr txBox="1"/>
          <p:nvPr>
            <p:ph type="body" sz="quarter" idx="1"/>
          </p:nvPr>
        </p:nvSpPr>
        <p:spPr>
          <a:xfrm>
            <a:off x="831850" y="4589462"/>
            <a:ext cx="8789228" cy="1500188"/>
          </a:xfrm>
          <a:prstGeom prst="rect">
            <a:avLst/>
          </a:prstGeom>
        </p:spPr>
        <p:txBody>
          <a:bodyPr/>
          <a:lstStyle/>
          <a:p>
            <a:pPr/>
            <a:r>
              <a:t>Marvels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 required was the amount of content created for each marvel character in regards to comic books, events and series.</a:t>
            </a:r>
          </a:p>
          <a:p>
            <a:pPr/>
            <a:r>
              <a:t>Data was pulled from Marvel API and stored into a Pandas DataFrame.</a:t>
            </a:r>
          </a:p>
          <a:p>
            <a:pPr/>
            <a:r>
              <a:t>Key assumption: The amount of content created per character represents a measure of character popularity.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DataFrame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DataFrame Statistics</a:t>
            </a:r>
          </a:p>
        </p:txBody>
      </p:sp>
      <p:sp>
        <p:nvSpPr>
          <p:cNvPr id="118" name="Data shows that 75% of the data has less than 40 comic books made compared to a max of 3,918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  <a:r>
              <a:t>Data shows that 75% of the data has less than 40 comic books made compared to a max of 3,918.</a:t>
            </a:r>
          </a:p>
          <a:p>
            <a:pPr marL="160421" indent="-160421">
              <a:buSzPct val="100000"/>
              <a:buChar char="•"/>
            </a:pPr>
            <a:r>
              <a:t>In addition, 75% of the data shows up to 2 event appearances.</a:t>
            </a:r>
          </a:p>
        </p:txBody>
      </p:sp>
      <p:sp>
        <p:nvSpPr>
          <p:cNvPr id="119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  <p:pic>
        <p:nvPicPr>
          <p:cNvPr id="120" name="Screen Shot 2020-03-24 at 6.18.48 PM.png" descr="Screen Shot 2020-03-24 at 6.18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711" y="2219290"/>
            <a:ext cx="5313594" cy="2419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aFrame 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DataFrame Filtering</a:t>
            </a:r>
          </a:p>
        </p:txBody>
      </p:sp>
      <p:sp>
        <p:nvSpPr>
          <p:cNvPr id="123" name="DataFrame was filtered to show only characters with at least 1 comic book and one event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60421" indent="-160421">
              <a:buSzPct val="100000"/>
              <a:buChar char="•"/>
            </a:pPr>
            <a:r>
              <a:t>DataFrame was filtered to show only characters with at least 1 comic book and one event.</a:t>
            </a:r>
          </a:p>
          <a:p>
            <a:pPr marL="160421" indent="-160421">
              <a:buSzPct val="100000"/>
              <a:buChar char="•"/>
            </a:pPr>
            <a:r>
              <a:t>Characters with 0 comic books were determined to be supporting characters in comics of other characters.</a:t>
            </a:r>
          </a:p>
          <a:p>
            <a:pPr marL="160421" indent="-160421">
              <a:buSzPct val="100000"/>
              <a:buChar char="•"/>
            </a:pPr>
            <a:r>
              <a:t>The result was a reduction of characters from 1493 to 660.</a:t>
            </a:r>
          </a:p>
        </p:txBody>
      </p:sp>
      <p:sp>
        <p:nvSpPr>
          <p:cNvPr id="124" name="&quot;Data provided by Marvel. © 2014 Marvel&quot;"/>
          <p:cNvSpPr txBox="1"/>
          <p:nvPr/>
        </p:nvSpPr>
        <p:spPr>
          <a:xfrm>
            <a:off x="110430" y="6438131"/>
            <a:ext cx="39322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600">
                <a:solidFill>
                  <a:srgbClr val="20202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"Data provided by Marvel. © 2014 Marvel"</a:t>
            </a:r>
          </a:p>
        </p:txBody>
      </p:sp>
      <p:pic>
        <p:nvPicPr>
          <p:cNvPr id="125" name="Screen Shot 2020-03-24 at 6.33.42 PM.png" descr="Screen Shot 2020-03-24 at 6.33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9724" y="1366140"/>
            <a:ext cx="6832875" cy="3545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