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0" r:id="rId4"/>
    <p:sldId id="261" r:id="rId5"/>
    <p:sldId id="284" r:id="rId6"/>
    <p:sldId id="282" r:id="rId7"/>
    <p:sldId id="275" r:id="rId8"/>
    <p:sldId id="276" r:id="rId9"/>
    <p:sldId id="280" r:id="rId10"/>
    <p:sldId id="281" r:id="rId11"/>
    <p:sldId id="277" r:id="rId12"/>
    <p:sldId id="285" r:id="rId13"/>
    <p:sldId id="278" r:id="rId14"/>
    <p:sldId id="269" r:id="rId15"/>
    <p:sldId id="283" r:id="rId16"/>
    <p:sldId id="270" r:id="rId17"/>
    <p:sldId id="272" r:id="rId18"/>
    <p:sldId id="279" r:id="rId19"/>
    <p:sldId id="286" r:id="rId20"/>
    <p:sldId id="287" r:id="rId21"/>
    <p:sldId id="288" r:id="rId22"/>
    <p:sldId id="289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167" autoAdjust="0"/>
  </p:normalViewPr>
  <p:slideViewPr>
    <p:cSldViewPr>
      <p:cViewPr varScale="1">
        <p:scale>
          <a:sx n="52" d="100"/>
          <a:sy n="52" d="100"/>
        </p:scale>
        <p:origin x="-18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429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E5A94-FA87-4B7A-8D52-8C0BB68D12AE}" type="datetimeFigureOut">
              <a:rPr lang="ko-KR" altLang="en-US" smtClean="0"/>
              <a:pPr/>
              <a:t>2013-05-17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51390-5D39-4E20-A354-2057E0A858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7885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51390-5D39-4E20-A354-2057E0A858F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21255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sql</a:t>
            </a:r>
            <a:r>
              <a:rPr lang="en-US" altLang="ko-KR" dirty="0" smtClean="0"/>
              <a:t> average</a:t>
            </a:r>
          </a:p>
          <a:p>
            <a:r>
              <a:rPr lang="ko-KR" altLang="en-US" dirty="0" smtClean="0"/>
              <a:t>정렬할 때 </a:t>
            </a:r>
            <a:r>
              <a:rPr lang="en-US" altLang="ko-KR" dirty="0" smtClean="0"/>
              <a:t>order by</a:t>
            </a:r>
          </a:p>
          <a:p>
            <a:r>
              <a:rPr lang="ko-KR" altLang="en-US" dirty="0" smtClean="0"/>
              <a:t>그룹별 </a:t>
            </a:r>
            <a:r>
              <a:rPr lang="en-US" altLang="ko-KR" dirty="0" smtClean="0"/>
              <a:t>group by</a:t>
            </a:r>
          </a:p>
          <a:p>
            <a:r>
              <a:rPr lang="en-US" altLang="ko-KR" dirty="0" err="1" smtClean="0"/>
              <a:t>Emp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group by </a:t>
            </a:r>
            <a:r>
              <a:rPr lang="ko-KR" altLang="en-US" dirty="0" err="1" smtClean="0"/>
              <a:t>나오는거면</a:t>
            </a:r>
            <a:r>
              <a:rPr lang="ko-KR" altLang="en-US" dirty="0" smtClean="0"/>
              <a:t> 뻔한 문제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테이블 제약조건 </a:t>
            </a:r>
            <a:r>
              <a:rPr lang="ko-KR" altLang="en-US" dirty="0" err="1" smtClean="0"/>
              <a:t>없는거</a:t>
            </a:r>
            <a:r>
              <a:rPr lang="ko-KR" altLang="en-US" dirty="0" smtClean="0"/>
              <a:t> 제시</a:t>
            </a:r>
            <a:endParaRPr lang="en-US" altLang="ko-KR" dirty="0" smtClean="0"/>
          </a:p>
          <a:p>
            <a:r>
              <a:rPr lang="ko-KR" altLang="en-US" dirty="0" smtClean="0"/>
              <a:t>이미 생성된 </a:t>
            </a:r>
            <a:r>
              <a:rPr lang="ko-KR" altLang="en-US" dirty="0" err="1" smtClean="0"/>
              <a:t>제약있는거</a:t>
            </a:r>
            <a:r>
              <a:rPr lang="ko-KR" altLang="en-US" dirty="0" smtClean="0"/>
              <a:t> 수정</a:t>
            </a:r>
            <a:endParaRPr lang="en-US" altLang="ko-KR" dirty="0" smtClean="0"/>
          </a:p>
          <a:p>
            <a:r>
              <a:rPr lang="ko-KR" altLang="en-US" dirty="0" smtClean="0"/>
              <a:t>완벽한 테이블의 제약조건 정정하는 문제</a:t>
            </a:r>
            <a:endParaRPr lang="en-US" altLang="ko-KR" dirty="0" smtClean="0"/>
          </a:p>
          <a:p>
            <a:r>
              <a:rPr lang="ko-KR" altLang="en-US" dirty="0" err="1" smtClean="0"/>
              <a:t>뷰에대한</a:t>
            </a:r>
            <a:r>
              <a:rPr lang="ko-KR" altLang="en-US" dirty="0" smtClean="0"/>
              <a:t> 개념</a:t>
            </a:r>
            <a:r>
              <a:rPr lang="en-US" altLang="ko-KR" dirty="0" smtClean="0"/>
              <a:t>-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논리적인 가상테이블</a:t>
            </a:r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51390-5D39-4E20-A354-2057E0A858F6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이닛파람이</a:t>
            </a:r>
            <a:r>
              <a:rPr lang="ko-KR" altLang="en-US" dirty="0" smtClean="0"/>
              <a:t> 여러 개 올 수 있고</a:t>
            </a:r>
            <a:endParaRPr lang="en-US" altLang="ko-KR" dirty="0" smtClean="0"/>
          </a:p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내부에 </a:t>
            </a:r>
            <a:r>
              <a:rPr lang="ko-KR" altLang="en-US" dirty="0" err="1" smtClean="0"/>
              <a:t>있는거</a:t>
            </a:r>
            <a:r>
              <a:rPr lang="ko-KR" altLang="en-US" dirty="0" smtClean="0"/>
              <a:t> 얘기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Api</a:t>
            </a:r>
            <a:r>
              <a:rPr lang="ko-KR" altLang="en-US" dirty="0" smtClean="0"/>
              <a:t>를 써서 </a:t>
            </a:r>
            <a:r>
              <a:rPr lang="ko-KR" altLang="en-US" dirty="0" err="1" smtClean="0"/>
              <a:t>어느걸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뽑아와야하는지</a:t>
            </a:r>
            <a:r>
              <a:rPr lang="en-US" altLang="ko-KR" dirty="0" smtClean="0"/>
              <a:t>??????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나옴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51390-5D39-4E20-A354-2057E0A858F6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Jstl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표현가능한</a:t>
            </a:r>
            <a:r>
              <a:rPr lang="ko-KR" altLang="en-US" baseline="0" dirty="0" smtClean="0"/>
              <a:t> 문법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필수 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개발환경 </a:t>
            </a:r>
            <a:r>
              <a:rPr lang="ko-KR" altLang="en-US" baseline="0" dirty="0" err="1" smtClean="0"/>
              <a:t>셋팅</a:t>
            </a:r>
            <a:r>
              <a:rPr lang="ko-KR" altLang="en-US" baseline="0" dirty="0" smtClean="0"/>
              <a:t> 라이브러리 필수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가지</a:t>
            </a:r>
            <a:r>
              <a:rPr lang="en-US" altLang="ko-KR" baseline="0" dirty="0" smtClean="0"/>
              <a:t>– tag library,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51390-5D39-4E20-A354-2057E0A858F6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51390-5D39-4E20-A354-2057E0A858F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75665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그림 중요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도입부터 전이까지 각 단계별 특징이 중요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51390-5D39-4E20-A354-2057E0A858F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60789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도입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영문도 확실히 알아둘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51390-5D39-4E20-A354-2057E0A858F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43600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그림으로 좀 더 확실히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51390-5D39-4E20-A354-2057E0A858F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51500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분석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설계 단계에서 나올 산출물 리스트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사실 사람마다 다르긴 하지만</a:t>
            </a:r>
            <a:r>
              <a:rPr lang="en-US" altLang="ko-KR" baseline="0" dirty="0" smtClean="0"/>
              <a:t>,,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저 리스트 꼭 확인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51390-5D39-4E20-A354-2057E0A858F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4722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여기에 나오는 다이어그램 찾아봐</a:t>
            </a:r>
            <a:endParaRPr lang="en-US" altLang="ko-KR" dirty="0" smtClean="0"/>
          </a:p>
          <a:p>
            <a:r>
              <a:rPr lang="en-US" altLang="ko-KR" dirty="0" smtClean="0"/>
              <a:t>Activity Diagram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51390-5D39-4E20-A354-2057E0A858F6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코드로 나와서 그림으로 어떻게 그리냐</a:t>
            </a:r>
            <a:r>
              <a:rPr lang="en-US" altLang="ko-KR" dirty="0" smtClean="0"/>
              <a:t>???????????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화살표 위치 중요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51390-5D39-4E20-A354-2057E0A858F6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class Customer{</a:t>
            </a:r>
          </a:p>
          <a:p>
            <a:r>
              <a:rPr lang="en-US" altLang="ko-KR" dirty="0" smtClean="0"/>
              <a:t> Car c; =&gt;</a:t>
            </a:r>
            <a:r>
              <a:rPr lang="ko-KR" altLang="en-US" dirty="0" smtClean="0"/>
              <a:t>합성</a:t>
            </a:r>
            <a:endParaRPr lang="en-US" altLang="ko-KR" dirty="0" smtClean="0"/>
          </a:p>
          <a:p>
            <a:r>
              <a:rPr lang="en-US" altLang="ko-KR" dirty="0" smtClean="0"/>
              <a:t> Money m; =&gt;</a:t>
            </a:r>
            <a:r>
              <a:rPr lang="ko-KR" altLang="en-US" dirty="0" smtClean="0"/>
              <a:t>집합</a:t>
            </a:r>
            <a:endParaRPr lang="en-US" altLang="ko-KR" dirty="0" smtClean="0"/>
          </a:p>
          <a:p>
            <a:r>
              <a:rPr lang="en-US" altLang="ko-KR" dirty="0" smtClean="0"/>
              <a:t> Customer(){</a:t>
            </a:r>
          </a:p>
          <a:p>
            <a:r>
              <a:rPr lang="en-US" altLang="ko-KR" dirty="0" smtClean="0"/>
              <a:t>  c = new Car();</a:t>
            </a:r>
          </a:p>
          <a:p>
            <a:r>
              <a:rPr lang="en-US" altLang="ko-KR" dirty="0" smtClean="0"/>
              <a:t> }</a:t>
            </a:r>
          </a:p>
          <a:p>
            <a:r>
              <a:rPr lang="en-US" altLang="ko-KR" dirty="0" smtClean="0"/>
              <a:t> void ad(){</a:t>
            </a:r>
          </a:p>
          <a:p>
            <a:r>
              <a:rPr lang="en-US" altLang="ko-KR" dirty="0" smtClean="0"/>
              <a:t>  m = new Money();</a:t>
            </a:r>
          </a:p>
          <a:p>
            <a:r>
              <a:rPr lang="en-US" altLang="ko-KR" dirty="0" smtClean="0"/>
              <a:t> }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51390-5D39-4E20-A354-2057E0A858F6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DBCE-C614-468F-8718-95C56C4D5B7F}" type="datetimeFigureOut">
              <a:rPr lang="ko-KR" altLang="en-US" smtClean="0"/>
              <a:pPr/>
              <a:t>2013-05-17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42C7B-2B7A-4C36-82CE-4D11FB7D93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8048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DBCE-C614-468F-8718-95C56C4D5B7F}" type="datetimeFigureOut">
              <a:rPr lang="ko-KR" altLang="en-US" smtClean="0"/>
              <a:pPr/>
              <a:t>2013-05-17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42C7B-2B7A-4C36-82CE-4D11FB7D93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7613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DBCE-C614-468F-8718-95C56C4D5B7F}" type="datetimeFigureOut">
              <a:rPr lang="ko-KR" altLang="en-US" smtClean="0"/>
              <a:pPr/>
              <a:t>2013-05-17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42C7B-2B7A-4C36-82CE-4D11FB7D93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6802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DBCE-C614-468F-8718-95C56C4D5B7F}" type="datetimeFigureOut">
              <a:rPr lang="ko-KR" altLang="en-US" smtClean="0"/>
              <a:pPr/>
              <a:t>2013-05-17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42C7B-2B7A-4C36-82CE-4D11FB7D93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0614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DBCE-C614-468F-8718-95C56C4D5B7F}" type="datetimeFigureOut">
              <a:rPr lang="ko-KR" altLang="en-US" smtClean="0"/>
              <a:pPr/>
              <a:t>2013-05-17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42C7B-2B7A-4C36-82CE-4D11FB7D93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7768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DBCE-C614-468F-8718-95C56C4D5B7F}" type="datetimeFigureOut">
              <a:rPr lang="ko-KR" altLang="en-US" smtClean="0"/>
              <a:pPr/>
              <a:t>2013-05-17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42C7B-2B7A-4C36-82CE-4D11FB7D93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9181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DBCE-C614-468F-8718-95C56C4D5B7F}" type="datetimeFigureOut">
              <a:rPr lang="ko-KR" altLang="en-US" smtClean="0"/>
              <a:pPr/>
              <a:t>2013-05-17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42C7B-2B7A-4C36-82CE-4D11FB7D93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4659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DBCE-C614-468F-8718-95C56C4D5B7F}" type="datetimeFigureOut">
              <a:rPr lang="ko-KR" altLang="en-US" smtClean="0"/>
              <a:pPr/>
              <a:t>2013-05-17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42C7B-2B7A-4C36-82CE-4D11FB7D93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064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DBCE-C614-468F-8718-95C56C4D5B7F}" type="datetimeFigureOut">
              <a:rPr lang="ko-KR" altLang="en-US" smtClean="0"/>
              <a:pPr/>
              <a:t>2013-05-17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42C7B-2B7A-4C36-82CE-4D11FB7D93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9884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DBCE-C614-468F-8718-95C56C4D5B7F}" type="datetimeFigureOut">
              <a:rPr lang="ko-KR" altLang="en-US" smtClean="0"/>
              <a:pPr/>
              <a:t>2013-05-17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42C7B-2B7A-4C36-82CE-4D11FB7D93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2826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DBCE-C614-468F-8718-95C56C4D5B7F}" type="datetimeFigureOut">
              <a:rPr lang="ko-KR" altLang="en-US" smtClean="0"/>
              <a:pPr/>
              <a:t>2013-05-17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42C7B-2B7A-4C36-82CE-4D11FB7D93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9280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DDBCE-C614-468F-8718-95C56C4D5B7F}" type="datetimeFigureOut">
              <a:rPr lang="ko-KR" altLang="en-US" smtClean="0"/>
              <a:pPr/>
              <a:t>2013-05-17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2C7B-2B7A-4C36-82CE-4D11FB7D93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6579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ubrid.org/wiki_tools/entry/cubrid-manage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객체 지향 방법론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6922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프로세스 스타일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Iterative Development Process</a:t>
            </a:r>
            <a:endParaRPr lang="ko-KR" altLang="en-US" dirty="0"/>
          </a:p>
        </p:txBody>
      </p:sp>
      <p:sp>
        <p:nvSpPr>
          <p:cNvPr id="4" name="모서리가 둥근 직사각형 3"/>
          <p:cNvSpPr>
            <a:spLocks/>
          </p:cNvSpPr>
          <p:nvPr/>
        </p:nvSpPr>
        <p:spPr>
          <a:xfrm>
            <a:off x="500034" y="2214554"/>
            <a:ext cx="1368000" cy="61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요건 정의</a:t>
            </a:r>
            <a:endParaRPr lang="ko-KR" altLang="en-US" dirty="0"/>
          </a:p>
        </p:txBody>
      </p:sp>
      <p:sp>
        <p:nvSpPr>
          <p:cNvPr id="5" name="모서리가 둥근 직사각형 4"/>
          <p:cNvSpPr>
            <a:spLocks/>
          </p:cNvSpPr>
          <p:nvPr/>
        </p:nvSpPr>
        <p:spPr>
          <a:xfrm>
            <a:off x="2214546" y="2857496"/>
            <a:ext cx="1368000" cy="61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분석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6" name="모서리가 둥근 직사각형 5"/>
          <p:cNvSpPr>
            <a:spLocks/>
          </p:cNvSpPr>
          <p:nvPr/>
        </p:nvSpPr>
        <p:spPr>
          <a:xfrm>
            <a:off x="3786182" y="3714752"/>
            <a:ext cx="1368000" cy="61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7" name="모서리가 둥근 직사각형 6"/>
          <p:cNvSpPr>
            <a:spLocks/>
          </p:cNvSpPr>
          <p:nvPr/>
        </p:nvSpPr>
        <p:spPr>
          <a:xfrm>
            <a:off x="5357818" y="4500570"/>
            <a:ext cx="1368000" cy="61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8" name="모서리가 둥근 직사각형 7"/>
          <p:cNvSpPr>
            <a:spLocks/>
          </p:cNvSpPr>
          <p:nvPr/>
        </p:nvSpPr>
        <p:spPr>
          <a:xfrm>
            <a:off x="6929454" y="5286388"/>
            <a:ext cx="1368000" cy="61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전개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286380" y="2357430"/>
            <a:ext cx="3000396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분할한 대상마다 반복 실시</a:t>
            </a:r>
            <a:endParaRPr lang="ko-KR" altLang="en-US" dirty="0"/>
          </a:p>
        </p:txBody>
      </p:sp>
      <p:cxnSp>
        <p:nvCxnSpPr>
          <p:cNvPr id="15" name="Shape 14"/>
          <p:cNvCxnSpPr>
            <a:stCxn id="4" idx="2"/>
            <a:endCxn id="5" idx="1"/>
          </p:cNvCxnSpPr>
          <p:nvPr/>
        </p:nvCxnSpPr>
        <p:spPr>
          <a:xfrm rot="16200000" flipH="1">
            <a:off x="1530819" y="2479769"/>
            <a:ext cx="336942" cy="103051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5" idx="2"/>
            <a:endCxn id="6" idx="1"/>
          </p:cNvCxnSpPr>
          <p:nvPr/>
        </p:nvCxnSpPr>
        <p:spPr>
          <a:xfrm rot="16200000" flipH="1">
            <a:off x="3066736" y="3301306"/>
            <a:ext cx="551256" cy="88763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17"/>
          <p:cNvCxnSpPr>
            <a:stCxn id="6" idx="2"/>
            <a:endCxn id="7" idx="1"/>
          </p:cNvCxnSpPr>
          <p:nvPr/>
        </p:nvCxnSpPr>
        <p:spPr>
          <a:xfrm rot="16200000" flipH="1">
            <a:off x="4674091" y="4122843"/>
            <a:ext cx="479818" cy="88763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/>
          <p:nvPr/>
        </p:nvCxnSpPr>
        <p:spPr>
          <a:xfrm rot="16200000" flipH="1">
            <a:off x="6204669" y="4939603"/>
            <a:ext cx="479818" cy="88763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8" idx="0"/>
            <a:endCxn id="7" idx="3"/>
          </p:cNvCxnSpPr>
          <p:nvPr/>
        </p:nvCxnSpPr>
        <p:spPr>
          <a:xfrm rot="16200000" flipV="1">
            <a:off x="6929727" y="4602661"/>
            <a:ext cx="479818" cy="88763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7" idx="0"/>
          </p:cNvCxnSpPr>
          <p:nvPr/>
        </p:nvCxnSpPr>
        <p:spPr>
          <a:xfrm rot="16200000" flipV="1">
            <a:off x="5342628" y="3801380"/>
            <a:ext cx="571504" cy="82687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6" idx="0"/>
          </p:cNvCxnSpPr>
          <p:nvPr/>
        </p:nvCxnSpPr>
        <p:spPr>
          <a:xfrm rot="16200000" flipV="1">
            <a:off x="3735273" y="2979843"/>
            <a:ext cx="642942" cy="82687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5" idx="0"/>
            <a:endCxn id="4" idx="3"/>
          </p:cNvCxnSpPr>
          <p:nvPr/>
        </p:nvCxnSpPr>
        <p:spPr>
          <a:xfrm rot="16200000" flipV="1">
            <a:off x="2214819" y="2173769"/>
            <a:ext cx="336942" cy="103051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451D-DBC3-466B-8CE6-0CAA4C86E2E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686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아키텍처 설계</a:t>
            </a:r>
            <a:endParaRPr lang="ko-KR" altLang="en-US" dirty="0"/>
          </a:p>
        </p:txBody>
      </p:sp>
      <p:sp>
        <p:nvSpPr>
          <p:cNvPr id="4" name="정육면체 3"/>
          <p:cNvSpPr/>
          <p:nvPr/>
        </p:nvSpPr>
        <p:spPr>
          <a:xfrm>
            <a:off x="428596" y="1357298"/>
            <a:ext cx="2143140" cy="1214446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client pc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57224" y="2000240"/>
            <a:ext cx="1285884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브라우저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정육면체 5"/>
          <p:cNvSpPr/>
          <p:nvPr/>
        </p:nvSpPr>
        <p:spPr>
          <a:xfrm>
            <a:off x="2643174" y="2857496"/>
            <a:ext cx="2143140" cy="1214446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서버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714612" y="3212976"/>
            <a:ext cx="1714512" cy="5017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 Container </a:t>
            </a:r>
            <a:endParaRPr lang="ko-KR" altLang="en-US" dirty="0"/>
          </a:p>
        </p:txBody>
      </p:sp>
      <p:sp>
        <p:nvSpPr>
          <p:cNvPr id="8" name="정육면체 7"/>
          <p:cNvSpPr/>
          <p:nvPr/>
        </p:nvSpPr>
        <p:spPr>
          <a:xfrm>
            <a:off x="714348" y="4429132"/>
            <a:ext cx="2143140" cy="1214446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RDBMS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00100" y="4929198"/>
            <a:ext cx="1285884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oracle </a:t>
            </a:r>
            <a:endParaRPr lang="ko-KR" altLang="en-US" dirty="0"/>
          </a:p>
        </p:txBody>
      </p:sp>
      <p:cxnSp>
        <p:nvCxnSpPr>
          <p:cNvPr id="11" name="직선 연결선 10"/>
          <p:cNvCxnSpPr>
            <a:stCxn id="4" idx="5"/>
            <a:endCxn id="6" idx="0"/>
          </p:cNvCxnSpPr>
          <p:nvPr/>
        </p:nvCxnSpPr>
        <p:spPr>
          <a:xfrm>
            <a:off x="2571736" y="1812715"/>
            <a:ext cx="1294813" cy="1044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6" idx="3"/>
            <a:endCxn id="8" idx="5"/>
          </p:cNvCxnSpPr>
          <p:nvPr/>
        </p:nvCxnSpPr>
        <p:spPr>
          <a:xfrm rot="5400000">
            <a:off x="2803910" y="4125520"/>
            <a:ext cx="812607" cy="705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643702" y="1500174"/>
            <a:ext cx="1785950" cy="57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JSP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643702" y="1214422"/>
            <a:ext cx="78581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643702" y="2714620"/>
            <a:ext cx="1785950" cy="57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Servlet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643702" y="2428868"/>
            <a:ext cx="78581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643702" y="5214950"/>
            <a:ext cx="1785950" cy="57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643702" y="4929198"/>
            <a:ext cx="78581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643702" y="4000504"/>
            <a:ext cx="1785950" cy="57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Biz Logic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643702" y="3714752"/>
            <a:ext cx="78581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15" idx="2"/>
            <a:endCxn id="17" idx="0"/>
          </p:cNvCxnSpPr>
          <p:nvPr/>
        </p:nvCxnSpPr>
        <p:spPr>
          <a:xfrm rot="5400000">
            <a:off x="7215206" y="2393149"/>
            <a:ext cx="642942" cy="1588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rot="5400000">
            <a:off x="7251719" y="3606801"/>
            <a:ext cx="642942" cy="1588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5400000">
            <a:off x="7251719" y="4892685"/>
            <a:ext cx="642942" cy="1588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285852" y="6000768"/>
            <a:ext cx="2357454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시스템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아키텍처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072198" y="6000768"/>
            <a:ext cx="2643206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어플리케이션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아키텍처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451D-DBC3-466B-8CE6-0CAA4C86E2E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715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UML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3808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UML </a:t>
            </a:r>
            <a:r>
              <a:rPr lang="ko-KR" altLang="en-US" smtClean="0"/>
              <a:t>표기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02" y="1556792"/>
            <a:ext cx="8269669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16622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UasCase Diagram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>
                <a:solidFill>
                  <a:srgbClr val="000000"/>
                </a:solidFill>
                <a:latin typeface="Garamond" pitchFamily="18" charset="0"/>
              </a:rPr>
              <a:t>사용자의 시점에서 시스템 모델링</a:t>
            </a:r>
            <a:endParaRPr lang="en-US" altLang="ko-KR" sz="2400" smtClean="0">
              <a:solidFill>
                <a:srgbClr val="000000"/>
              </a:solidFill>
              <a:latin typeface="Garamond" pitchFamily="18" charset="0"/>
            </a:endParaRPr>
          </a:p>
          <a:p>
            <a:r>
              <a:rPr lang="ko-KR" altLang="en-US" sz="2400"/>
              <a:t>시스템이 제공해야 하는 기능을 나타낸 </a:t>
            </a:r>
            <a:r>
              <a:rPr lang="ko-KR" altLang="en-US" sz="2400" smtClean="0"/>
              <a:t>것</a:t>
            </a:r>
            <a:endParaRPr lang="ko-KR" altLang="en-US" sz="24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5657" y="2708920"/>
            <a:ext cx="6768752" cy="317800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73280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Collaboration Diagram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smtClean="0"/>
              <a:t>객체간의 동적인 상호 관계를 순서에 따라 정의하여 주어진 문제를 해결하는 모델</a:t>
            </a:r>
            <a:endParaRPr lang="en-US" altLang="ko-KR" sz="2400" smtClean="0"/>
          </a:p>
          <a:p>
            <a:r>
              <a:rPr lang="ko-KR" altLang="en-US" sz="2400" smtClean="0"/>
              <a:t>작성시점 </a:t>
            </a:r>
            <a:r>
              <a:rPr lang="en-US" altLang="ko-KR" sz="2400" smtClean="0"/>
              <a:t>: </a:t>
            </a:r>
            <a:r>
              <a:rPr lang="ko-KR" altLang="en-US" sz="2400" smtClean="0"/>
              <a:t>분석 단계의 </a:t>
            </a:r>
            <a:r>
              <a:rPr lang="en-US" altLang="ko-KR" sz="2400" smtClean="0"/>
              <a:t>usecase digram </a:t>
            </a:r>
            <a:r>
              <a:rPr lang="ko-KR" altLang="en-US" sz="2400" smtClean="0"/>
              <a:t>작성후 코딩 단계까지의 전반에 걸쳐 작성</a:t>
            </a:r>
            <a:endParaRPr lang="ko-KR" altLang="en-US" sz="2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40887"/>
            <a:ext cx="59245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54819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Package &amp; Component Diagram</a:t>
            </a:r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7"/>
            <a:ext cx="3652651" cy="2160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219" y="4005064"/>
            <a:ext cx="4741036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4732325" y="1436793"/>
            <a:ext cx="3706076" cy="10081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3"/>
            <a:r>
              <a:rPr lang="ko-KR" altLang="en-US" sz="1500" b="0" smtClean="0">
                <a:solidFill>
                  <a:srgbClr val="000000"/>
                </a:solidFill>
              </a:rPr>
              <a:t>패키지 다이어그램은 패키지와 관계라는 </a:t>
            </a:r>
            <a:r>
              <a:rPr lang="en-US" altLang="ko-KR" sz="1500" b="0" smtClean="0">
                <a:solidFill>
                  <a:srgbClr val="000000"/>
                </a:solidFill>
              </a:rPr>
              <a:t>2</a:t>
            </a:r>
            <a:r>
              <a:rPr lang="ko-KR" altLang="en-US" sz="1500" b="0" smtClean="0">
                <a:solidFill>
                  <a:srgbClr val="000000"/>
                </a:solidFill>
              </a:rPr>
              <a:t>가지 요소로 표현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79512" y="3573017"/>
            <a:ext cx="3994108" cy="30243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3"/>
            <a:r>
              <a:rPr lang="en-US" altLang="ko-KR" sz="1500" smtClean="0">
                <a:solidFill>
                  <a:srgbClr val="000000"/>
                </a:solidFill>
              </a:rPr>
              <a:t>* </a:t>
            </a:r>
            <a:r>
              <a:rPr lang="ko-KR" altLang="en-US" sz="1500" smtClean="0">
                <a:solidFill>
                  <a:srgbClr val="000000"/>
                </a:solidFill>
              </a:rPr>
              <a:t>객체지향 </a:t>
            </a:r>
            <a:r>
              <a:rPr lang="ko-KR" altLang="en-US" sz="1500">
                <a:solidFill>
                  <a:srgbClr val="000000"/>
                </a:solidFill>
              </a:rPr>
              <a:t>원리에서 </a:t>
            </a:r>
            <a:r>
              <a:rPr lang="ko-KR" altLang="en-US" sz="1500" smtClean="0">
                <a:solidFill>
                  <a:srgbClr val="000000"/>
                </a:solidFill>
              </a:rPr>
              <a:t>컴포넌트란</a:t>
            </a:r>
            <a:r>
              <a:rPr lang="en-US" altLang="ko-KR" sz="1500" smtClean="0">
                <a:solidFill>
                  <a:srgbClr val="000000"/>
                </a:solidFill>
              </a:rPr>
              <a:t>?</a:t>
            </a:r>
            <a:endParaRPr lang="ko-KR" altLang="en-US" sz="1500">
              <a:solidFill>
                <a:srgbClr val="000000"/>
              </a:solidFill>
            </a:endParaRPr>
          </a:p>
          <a:p>
            <a:pPr marL="0" lvl="3"/>
            <a:r>
              <a:rPr lang="ko-KR" altLang="en-US" sz="1500">
                <a:solidFill>
                  <a:srgbClr val="000000"/>
                </a:solidFill>
              </a:rPr>
              <a:t>인터페이스에 의해서 기능이 정의된</a:t>
            </a:r>
            <a:r>
              <a:rPr lang="en-US" altLang="ko-KR" sz="1500">
                <a:solidFill>
                  <a:srgbClr val="000000"/>
                </a:solidFill>
              </a:rPr>
              <a:t>, </a:t>
            </a:r>
            <a:r>
              <a:rPr lang="ko-KR" altLang="en-US" sz="1500">
                <a:solidFill>
                  <a:srgbClr val="000000"/>
                </a:solidFill>
              </a:rPr>
              <a:t>독립적으로 개발</a:t>
            </a:r>
            <a:r>
              <a:rPr lang="en-US" altLang="ko-KR" sz="1500">
                <a:solidFill>
                  <a:srgbClr val="000000"/>
                </a:solidFill>
              </a:rPr>
              <a:t>·</a:t>
            </a:r>
            <a:r>
              <a:rPr lang="ko-KR" altLang="en-US" sz="1500">
                <a:solidFill>
                  <a:srgbClr val="000000"/>
                </a:solidFill>
              </a:rPr>
              <a:t>배포</a:t>
            </a:r>
            <a:r>
              <a:rPr lang="en-US" altLang="ko-KR" sz="1500">
                <a:solidFill>
                  <a:srgbClr val="000000"/>
                </a:solidFill>
              </a:rPr>
              <a:t>·</a:t>
            </a:r>
            <a:r>
              <a:rPr lang="ko-KR" altLang="en-US" sz="1500">
                <a:solidFill>
                  <a:srgbClr val="000000"/>
                </a:solidFill>
              </a:rPr>
              <a:t>조립이 가능한 시스템의 구성 단위로 정의</a:t>
            </a:r>
          </a:p>
          <a:p>
            <a:pPr marL="0" lvl="3"/>
            <a:r>
              <a:rPr lang="en-US" altLang="ko-KR" sz="1500" smtClean="0">
                <a:solidFill>
                  <a:srgbClr val="000000"/>
                </a:solidFill>
              </a:rPr>
              <a:t>* </a:t>
            </a:r>
            <a:r>
              <a:rPr lang="ko-KR" altLang="en-US" sz="1500" smtClean="0">
                <a:solidFill>
                  <a:srgbClr val="000000"/>
                </a:solidFill>
              </a:rPr>
              <a:t>컴포넌트의 </a:t>
            </a:r>
            <a:r>
              <a:rPr lang="ko-KR" altLang="en-US" sz="1500">
                <a:solidFill>
                  <a:srgbClr val="000000"/>
                </a:solidFill>
              </a:rPr>
              <a:t>대표적 예</a:t>
            </a:r>
          </a:p>
          <a:p>
            <a:pPr marL="0" lvl="3"/>
            <a:r>
              <a:rPr lang="en-US" altLang="ko-KR" sz="1500">
                <a:solidFill>
                  <a:srgbClr val="000000"/>
                </a:solidFill>
              </a:rPr>
              <a:t>J2EE </a:t>
            </a:r>
            <a:r>
              <a:rPr lang="ko-KR" altLang="en-US" sz="1500">
                <a:solidFill>
                  <a:srgbClr val="000000"/>
                </a:solidFill>
              </a:rPr>
              <a:t>플랫폼의 </a:t>
            </a:r>
            <a:r>
              <a:rPr lang="en-US" altLang="ko-KR" sz="1500">
                <a:solidFill>
                  <a:srgbClr val="000000"/>
                </a:solidFill>
              </a:rPr>
              <a:t>JAR </a:t>
            </a:r>
            <a:r>
              <a:rPr lang="ko-KR" altLang="en-US" sz="1500">
                <a:solidFill>
                  <a:srgbClr val="000000"/>
                </a:solidFill>
              </a:rPr>
              <a:t>파일</a:t>
            </a:r>
          </a:p>
          <a:p>
            <a:pPr marL="0" lvl="3"/>
            <a:r>
              <a:rPr lang="ko-KR" altLang="en-US" sz="1500">
                <a:solidFill>
                  <a:srgbClr val="000000"/>
                </a:solidFill>
              </a:rPr>
              <a:t>닷넷 플랫폼의 </a:t>
            </a:r>
            <a:r>
              <a:rPr lang="en-US" altLang="ko-KR" sz="1500">
                <a:solidFill>
                  <a:srgbClr val="000000"/>
                </a:solidFill>
              </a:rPr>
              <a:t>DLL </a:t>
            </a:r>
            <a:r>
              <a:rPr lang="ko-KR" altLang="en-US" sz="1500">
                <a:solidFill>
                  <a:srgbClr val="000000"/>
                </a:solidFill>
              </a:rPr>
              <a:t>파일</a:t>
            </a:r>
          </a:p>
          <a:p>
            <a:pPr marL="0" lvl="3"/>
            <a:endParaRPr lang="en-US" altLang="ko-KR" sz="1500" b="0" smtClean="0">
              <a:solidFill>
                <a:srgbClr val="000000"/>
              </a:solidFill>
            </a:endParaRPr>
          </a:p>
          <a:p>
            <a:pPr marL="0" lvl="3"/>
            <a:r>
              <a:rPr lang="en-US" altLang="ko-KR" sz="1500" b="0" smtClean="0">
                <a:solidFill>
                  <a:srgbClr val="000000"/>
                </a:solidFill>
              </a:rPr>
              <a:t>* </a:t>
            </a:r>
            <a:r>
              <a:rPr lang="ko-KR" altLang="en-US" sz="1500" b="0" smtClean="0">
                <a:solidFill>
                  <a:srgbClr val="000000"/>
                </a:solidFill>
              </a:rPr>
              <a:t>컴포넌트 다이어그램이란</a:t>
            </a:r>
            <a:r>
              <a:rPr lang="en-US" altLang="ko-KR" sz="1500" b="0" smtClean="0">
                <a:solidFill>
                  <a:srgbClr val="000000"/>
                </a:solidFill>
              </a:rPr>
              <a:t>? </a:t>
            </a:r>
          </a:p>
          <a:p>
            <a:pPr marL="0" lvl="3"/>
            <a:r>
              <a:rPr lang="ko-KR" altLang="en-US" sz="1500" b="0" smtClean="0">
                <a:solidFill>
                  <a:srgbClr val="000000"/>
                </a:solidFill>
              </a:rPr>
              <a:t>시스템을 구성하는 물리적인 컴포넌트와 그들 사이의 의존관계를 나타내는 다이어그램 </a:t>
            </a:r>
          </a:p>
        </p:txBody>
      </p:sp>
    </p:spTree>
    <p:extLst>
      <p:ext uri="{BB962C8B-B14F-4D97-AF65-F5344CB8AC3E}">
        <p14:creationId xmlns="" xmlns:p14="http://schemas.microsoft.com/office/powerpoint/2010/main" val="258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Deployment &amp; Activity Diagram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4349184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340768"/>
            <a:ext cx="2329815" cy="4154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4355976" y="5589240"/>
            <a:ext cx="4536504" cy="10081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mtClean="0"/>
              <a:t>오퍼레이션이나 처리 과정이 수행되는 동안 일어나는 일들을 단계적으로 표현</a:t>
            </a:r>
          </a:p>
          <a:p>
            <a:r>
              <a:rPr lang="ko-KR" altLang="en-US" smtClean="0"/>
              <a:t>활동 상태 및 전이</a:t>
            </a:r>
            <a:r>
              <a:rPr lang="en-US" altLang="ko-KR" smtClean="0"/>
              <a:t>, </a:t>
            </a:r>
            <a:r>
              <a:rPr lang="ko-KR" altLang="en-US" smtClean="0"/>
              <a:t>분기</a:t>
            </a:r>
            <a:r>
              <a:rPr lang="en-US" altLang="ko-KR" smtClean="0"/>
              <a:t>, </a:t>
            </a:r>
            <a:r>
              <a:rPr lang="ko-KR" altLang="en-US" smtClean="0"/>
              <a:t>동기화 막대</a:t>
            </a:r>
            <a:r>
              <a:rPr lang="en-US" altLang="ko-KR" smtClean="0"/>
              <a:t>, </a:t>
            </a:r>
            <a:r>
              <a:rPr lang="ko-KR" altLang="en-US" smtClean="0"/>
              <a:t>신호</a:t>
            </a:r>
            <a:r>
              <a:rPr lang="en-US" altLang="ko-KR" smtClean="0"/>
              <a:t>, </a:t>
            </a:r>
            <a:r>
              <a:rPr lang="ko-KR" altLang="en-US" smtClean="0"/>
              <a:t>구획면 등으로 표현</a:t>
            </a:r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51520" y="5589240"/>
            <a:ext cx="3706076" cy="10081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3"/>
            <a:r>
              <a:rPr lang="ko-KR" altLang="en-US" sz="1500" b="0" smtClean="0">
                <a:solidFill>
                  <a:srgbClr val="000000"/>
                </a:solidFill>
              </a:rPr>
              <a:t>시스템을 구성하는 처리장치와 그들 사이의 통신 경로를 기술할 때 주로 사용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9297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관계도</a:t>
            </a:r>
            <a:r>
              <a:rPr lang="en-US" altLang="ko-KR" smtClean="0"/>
              <a:t>...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7263572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467544" y="1700808"/>
            <a:ext cx="3816424" cy="16561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3"/>
            <a:r>
              <a:rPr lang="en-US" altLang="ko-KR" sz="1500" b="0" smtClean="0">
                <a:solidFill>
                  <a:srgbClr val="000000"/>
                </a:solidFill>
              </a:rPr>
              <a:t>* </a:t>
            </a:r>
            <a:r>
              <a:rPr lang="ko-KR" altLang="en-US" sz="1500" b="0" smtClean="0">
                <a:solidFill>
                  <a:srgbClr val="000000"/>
                </a:solidFill>
              </a:rPr>
              <a:t>집합관계</a:t>
            </a:r>
            <a:endParaRPr lang="en-US" altLang="ko-KR" sz="1500" b="0" smtClean="0">
              <a:solidFill>
                <a:srgbClr val="000000"/>
              </a:solidFill>
            </a:endParaRPr>
          </a:p>
          <a:p>
            <a:pPr marL="0" lvl="3"/>
            <a:r>
              <a:rPr lang="ko-KR" altLang="en-US" sz="1500" b="0" smtClean="0">
                <a:solidFill>
                  <a:srgbClr val="000000"/>
                </a:solidFill>
              </a:rPr>
              <a:t>컴퓨터와 모니터</a:t>
            </a:r>
            <a:r>
              <a:rPr lang="en-US" altLang="ko-KR" sz="1500" b="0" smtClean="0">
                <a:solidFill>
                  <a:srgbClr val="000000"/>
                </a:solidFill>
              </a:rPr>
              <a:t>, </a:t>
            </a:r>
            <a:r>
              <a:rPr lang="ko-KR" altLang="en-US" sz="1500" b="0" smtClean="0">
                <a:solidFill>
                  <a:srgbClr val="000000"/>
                </a:solidFill>
              </a:rPr>
              <a:t>마우스</a:t>
            </a:r>
            <a:r>
              <a:rPr lang="en-US" altLang="ko-KR" sz="1500" b="0" smtClean="0">
                <a:solidFill>
                  <a:srgbClr val="000000"/>
                </a:solidFill>
              </a:rPr>
              <a:t>, </a:t>
            </a:r>
            <a:r>
              <a:rPr lang="ko-KR" altLang="en-US" sz="1500" b="0" smtClean="0">
                <a:solidFill>
                  <a:srgbClr val="000000"/>
                </a:solidFill>
              </a:rPr>
              <a:t>키보드</a:t>
            </a:r>
            <a:r>
              <a:rPr lang="en-US" altLang="ko-KR" sz="1500" b="0" smtClean="0">
                <a:solidFill>
                  <a:srgbClr val="000000"/>
                </a:solidFill>
              </a:rPr>
              <a:t>, </a:t>
            </a:r>
            <a:r>
              <a:rPr lang="ko-KR" altLang="en-US" sz="1500" b="0" smtClean="0">
                <a:solidFill>
                  <a:srgbClr val="000000"/>
                </a:solidFill>
              </a:rPr>
              <a:t>스피커</a:t>
            </a:r>
            <a:r>
              <a:rPr lang="en-US" altLang="ko-KR" sz="1500" b="0" smtClean="0">
                <a:solidFill>
                  <a:srgbClr val="000000"/>
                </a:solidFill>
              </a:rPr>
              <a:t>(</a:t>
            </a:r>
            <a:r>
              <a:rPr lang="ko-KR" altLang="en-US" sz="1500" b="0" smtClean="0">
                <a:solidFill>
                  <a:srgbClr val="000000"/>
                </a:solidFill>
              </a:rPr>
              <a:t>구성요소</a:t>
            </a:r>
            <a:r>
              <a:rPr lang="en-US" altLang="ko-KR" sz="1500" b="0" smtClean="0">
                <a:solidFill>
                  <a:srgbClr val="000000"/>
                </a:solidFill>
              </a:rPr>
              <a:t>).</a:t>
            </a:r>
          </a:p>
          <a:p>
            <a:pPr marL="0" lvl="3"/>
            <a:r>
              <a:rPr lang="en-US" altLang="ko-KR" sz="1500" b="0" smtClean="0">
                <a:solidFill>
                  <a:srgbClr val="000000"/>
                </a:solidFill>
              </a:rPr>
              <a:t> </a:t>
            </a:r>
          </a:p>
          <a:p>
            <a:pPr marL="0" lvl="3"/>
            <a:r>
              <a:rPr lang="en-US" altLang="ko-KR" sz="1500" b="0" smtClean="0">
                <a:solidFill>
                  <a:srgbClr val="000000"/>
                </a:solidFill>
              </a:rPr>
              <a:t>* </a:t>
            </a:r>
            <a:r>
              <a:rPr lang="ko-KR" altLang="en-US" sz="1500" b="0" smtClean="0">
                <a:solidFill>
                  <a:srgbClr val="000000"/>
                </a:solidFill>
              </a:rPr>
              <a:t>복합관계</a:t>
            </a:r>
            <a:endParaRPr lang="en-US" altLang="ko-KR" sz="1500" b="0" smtClean="0">
              <a:solidFill>
                <a:srgbClr val="000000"/>
              </a:solidFill>
            </a:endParaRPr>
          </a:p>
          <a:p>
            <a:pPr marL="0" lvl="3"/>
            <a:r>
              <a:rPr lang="ko-KR" altLang="en-US" sz="1500" b="0" smtClean="0">
                <a:solidFill>
                  <a:srgbClr val="000000"/>
                </a:solidFill>
              </a:rPr>
              <a:t>본체와 </a:t>
            </a:r>
            <a:r>
              <a:rPr lang="en-US" altLang="ko-KR" sz="1500" b="0" smtClean="0">
                <a:solidFill>
                  <a:srgbClr val="000000"/>
                </a:solidFill>
              </a:rPr>
              <a:t>CPU, ROM, RAM</a:t>
            </a:r>
          </a:p>
          <a:p>
            <a:pPr marL="0" lvl="3"/>
            <a:r>
              <a:rPr lang="en-US" altLang="ko-KR" sz="1500" b="0" smtClean="0">
                <a:solidFill>
                  <a:srgbClr val="000000"/>
                </a:solidFill>
              </a:rPr>
              <a:t>(</a:t>
            </a:r>
            <a:r>
              <a:rPr lang="ko-KR" altLang="en-US" sz="1500" smtClean="0">
                <a:solidFill>
                  <a:srgbClr val="000000"/>
                </a:solidFill>
              </a:rPr>
              <a:t>영구적인 요소</a:t>
            </a:r>
            <a:r>
              <a:rPr lang="en-US" altLang="ko-KR" sz="1500" smtClean="0">
                <a:solidFill>
                  <a:srgbClr val="000000"/>
                </a:solidFill>
              </a:rPr>
              <a:t>)</a:t>
            </a:r>
            <a:endParaRPr lang="en-US" altLang="ko-KR" sz="1500" b="0" smtClean="0">
              <a:solidFill>
                <a:srgbClr val="000000"/>
              </a:solidFill>
            </a:endParaRPr>
          </a:p>
        </p:txBody>
      </p:sp>
      <p:sp>
        <p:nvSpPr>
          <p:cNvPr id="6" name="포인트가 5개인 별 5"/>
          <p:cNvSpPr/>
          <p:nvPr/>
        </p:nvSpPr>
        <p:spPr>
          <a:xfrm>
            <a:off x="2915816" y="188640"/>
            <a:ext cx="683568" cy="720080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3033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4525963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UML</a:t>
            </a:r>
            <a:r>
              <a:rPr lang="ko-KR" altLang="en-US" sz="2400" dirty="0" smtClean="0"/>
              <a:t>표기상의 집합 </a:t>
            </a:r>
            <a:r>
              <a:rPr lang="en-US" altLang="ko-KR" sz="2400" dirty="0" smtClean="0"/>
              <a:t>blank </a:t>
            </a:r>
            <a:r>
              <a:rPr lang="ko-KR" altLang="en-US" sz="2400" dirty="0" err="1" smtClean="0"/>
              <a:t>다이어몬드나</a:t>
            </a:r>
            <a:r>
              <a:rPr lang="ko-KR" altLang="en-US" sz="2400" dirty="0" smtClean="0"/>
              <a:t> 합성 관계 모두</a:t>
            </a:r>
          </a:p>
          <a:p>
            <a:r>
              <a:rPr lang="ko-KR" altLang="en-US" sz="2400" dirty="0" smtClean="0"/>
              <a:t>멤버 변수로 선언되는 관계 의미</a:t>
            </a:r>
          </a:p>
          <a:p>
            <a:r>
              <a:rPr lang="ko-KR" altLang="en-US" sz="2400" dirty="0" smtClean="0"/>
              <a:t>단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합성 즉 본체의 </a:t>
            </a:r>
            <a:r>
              <a:rPr lang="en-US" altLang="ko-KR" sz="2400" dirty="0" err="1" smtClean="0"/>
              <a:t>cpu</a:t>
            </a:r>
            <a:r>
              <a:rPr lang="ko-KR" altLang="en-US" sz="2400" dirty="0" smtClean="0"/>
              <a:t>등처럼 영구적으로 필수인 멤버들은</a:t>
            </a:r>
          </a:p>
          <a:p>
            <a:r>
              <a:rPr lang="ko-KR" altLang="en-US" sz="2400" dirty="0" err="1" smtClean="0"/>
              <a:t>생성자</a:t>
            </a:r>
            <a:r>
              <a:rPr lang="ko-KR" altLang="en-US" sz="2400" dirty="0" smtClean="0"/>
              <a:t> 내에서 객체 생성을 하는 코드가 </a:t>
            </a:r>
            <a:r>
              <a:rPr lang="ko-KR" altLang="en-US" sz="2400" dirty="0" err="1" smtClean="0"/>
              <a:t>있을꺼야</a:t>
            </a:r>
            <a:endParaRPr lang="ko-KR" altLang="en-US" sz="2400" dirty="0" smtClean="0"/>
          </a:p>
          <a:p>
            <a:r>
              <a:rPr lang="ko-KR" altLang="en-US" sz="2400" dirty="0" smtClean="0"/>
              <a:t>그 경우가 </a:t>
            </a:r>
            <a:r>
              <a:rPr lang="ko-KR" altLang="en-US" sz="2400" dirty="0" err="1" smtClean="0"/>
              <a:t>합성인거고</a:t>
            </a:r>
            <a:endParaRPr lang="ko-KR" altLang="en-US" sz="2400" dirty="0" smtClean="0"/>
          </a:p>
          <a:p>
            <a:r>
              <a:rPr lang="ko-KR" altLang="en-US" sz="2400" dirty="0" err="1" smtClean="0"/>
              <a:t>메소드등</a:t>
            </a:r>
            <a:r>
              <a:rPr lang="ko-KR" altLang="en-US" sz="2400" dirty="0" smtClean="0"/>
              <a:t> 통해서 멤버 </a:t>
            </a:r>
            <a:r>
              <a:rPr lang="ko-KR" altLang="en-US" sz="2400" dirty="0" err="1" smtClean="0"/>
              <a:t>변수값</a:t>
            </a:r>
            <a:r>
              <a:rPr lang="ko-KR" altLang="en-US" sz="2400" dirty="0" smtClean="0"/>
              <a:t> 초기화하는 코드가 집합관계로 보면 </a:t>
            </a:r>
            <a:r>
              <a:rPr lang="ko-KR" altLang="en-US" sz="2400" dirty="0" smtClean="0"/>
              <a:t>됨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1800" dirty="0" smtClean="0"/>
              <a:t>class Customer{</a:t>
            </a:r>
          </a:p>
          <a:p>
            <a:pPr>
              <a:buNone/>
            </a:pPr>
            <a:r>
              <a:rPr lang="en-US" altLang="ko-KR" sz="1800" dirty="0" smtClean="0"/>
              <a:t> Car c; </a:t>
            </a:r>
            <a:r>
              <a:rPr lang="ko-KR" altLang="en-US" sz="1800" dirty="0" smtClean="0"/>
              <a:t>합성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Money m; </a:t>
            </a:r>
            <a:r>
              <a:rPr lang="ko-KR" altLang="en-US" sz="1800" dirty="0" smtClean="0"/>
              <a:t>집합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Customer(){</a:t>
            </a:r>
          </a:p>
          <a:p>
            <a:pPr>
              <a:buNone/>
            </a:pPr>
            <a:r>
              <a:rPr lang="en-US" altLang="ko-KR" sz="1800" dirty="0" smtClean="0"/>
              <a:t>  c = new Car();</a:t>
            </a:r>
          </a:p>
          <a:p>
            <a:pPr>
              <a:buNone/>
            </a:pPr>
            <a:r>
              <a:rPr lang="en-US" altLang="ko-KR" sz="1800" dirty="0" smtClean="0"/>
              <a:t> }</a:t>
            </a:r>
          </a:p>
          <a:p>
            <a:pPr>
              <a:buNone/>
            </a:pPr>
            <a:r>
              <a:rPr lang="en-US" altLang="ko-KR" sz="1800" dirty="0" smtClean="0"/>
              <a:t> void ad(){</a:t>
            </a:r>
          </a:p>
          <a:p>
            <a:pPr>
              <a:buNone/>
            </a:pPr>
            <a:r>
              <a:rPr lang="en-US" altLang="ko-KR" sz="1800" dirty="0" smtClean="0"/>
              <a:t>  m = new Money();</a:t>
            </a:r>
          </a:p>
          <a:p>
            <a:pPr>
              <a:buNone/>
            </a:pPr>
            <a:r>
              <a:rPr lang="en-US" altLang="ko-KR" sz="1800" dirty="0" smtClean="0"/>
              <a:t> }</a:t>
            </a:r>
          </a:p>
          <a:p>
            <a:pPr>
              <a:buNone/>
            </a:pPr>
            <a:r>
              <a:rPr lang="en-US" altLang="ko-KR" sz="1800" dirty="0" smtClean="0"/>
              <a:t>}</a:t>
            </a:r>
            <a:endParaRPr lang="ko-KR" altLang="en-US" sz="1800" dirty="0" smtClean="0"/>
          </a:p>
          <a:p>
            <a:endParaRPr lang="ko-KR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지향 방법론이란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ko-KR" altLang="en-US" smtClean="0"/>
              <a:t>객체지향 분석</a:t>
            </a:r>
            <a:r>
              <a:rPr lang="en-US" altLang="ko-KR" smtClean="0"/>
              <a:t>, </a:t>
            </a:r>
            <a:r>
              <a:rPr lang="ko-KR" altLang="en-US" smtClean="0"/>
              <a:t>설계 및 프로그래밍을 하나의 원리와 개념으로 묶어서 개발 운영할 수 있도록 한 방법론으로</a:t>
            </a:r>
            <a:r>
              <a:rPr lang="en-US" altLang="ko-KR" smtClean="0"/>
              <a:t>, </a:t>
            </a:r>
            <a:r>
              <a:rPr lang="ko-KR" altLang="en-US" smtClean="0"/>
              <a:t>실세계에 존재하는 현상과 객체들을 정보시스템 내에 동일하게 표현할 수 있는 방법 의미</a:t>
            </a:r>
            <a:endParaRPr lang="en-US" altLang="ko-KR" smtClean="0"/>
          </a:p>
          <a:p>
            <a:pPr marL="514350" indent="-514350">
              <a:buAutoNum type="arabicPeriod"/>
            </a:pPr>
            <a:endParaRPr lang="en-US" altLang="ko-KR" smtClean="0"/>
          </a:p>
          <a:p>
            <a:pPr marL="514350" indent="-514350">
              <a:buAutoNum type="arabicPeriod"/>
            </a:pPr>
            <a:r>
              <a:rPr lang="ko-KR" altLang="en-US" smtClean="0"/>
              <a:t>소프트웨어를 데이터와 프로세스로 분리하지 않고 실세계에 존재하는 사물이나</a:t>
            </a:r>
            <a:r>
              <a:rPr lang="en-US" altLang="ko-KR"/>
              <a:t> </a:t>
            </a:r>
            <a:r>
              <a:rPr lang="ko-KR" altLang="en-US" smtClean="0"/>
              <a:t>개념 즉 객체 자체를 소프트웨어로 구현하는 방법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5364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CUBRID</a:t>
            </a:r>
            <a:r>
              <a:rPr lang="ko-KR" altLang="en-US" dirty="0" smtClean="0"/>
              <a:t>는 객체 관계형 데이터베이스 관리 시스템으로서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데이터베이스 서버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브로커</a:t>
            </a:r>
            <a:r>
              <a:rPr lang="en-US" altLang="ko-KR" dirty="0" smtClean="0"/>
              <a:t>, CUBRID </a:t>
            </a:r>
            <a:r>
              <a:rPr lang="ko-KR" altLang="en-US" dirty="0" smtClean="0"/>
              <a:t>매니저로 구성된다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데이터베이스 서버는 </a:t>
            </a:r>
            <a:r>
              <a:rPr lang="en-US" altLang="ko-KR" dirty="0" smtClean="0"/>
              <a:t>CUBRID </a:t>
            </a:r>
            <a:r>
              <a:rPr lang="ko-KR" altLang="en-US" dirty="0" smtClean="0"/>
              <a:t>데이터베이스 관리 시스템의 핵심 구성 요소로 데이터 저장 및 관리 기능을 수행하며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멀티스레드</a:t>
            </a:r>
            <a:r>
              <a:rPr lang="ko-KR" altLang="en-US" dirty="0" smtClean="0"/>
              <a:t> 기반 클라이언트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서버 방식으로 동작한다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데이터베이스 서버는 사용자가 입력한 질의를 처리하고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데이터베이스 내의 객체를 관리한다</a:t>
            </a:r>
            <a:r>
              <a:rPr lang="en-US" altLang="ko-KR" dirty="0" smtClean="0"/>
              <a:t>. CUBRID </a:t>
            </a:r>
            <a:r>
              <a:rPr lang="ko-KR" altLang="en-US" dirty="0" smtClean="0"/>
              <a:t>데이터베이스 서버는 잠금 기법과 </a:t>
            </a:r>
            <a:r>
              <a:rPr lang="ko-KR" altLang="en-US" dirty="0" err="1" smtClean="0"/>
              <a:t>로깅</a:t>
            </a:r>
            <a:r>
              <a:rPr lang="ko-KR" altLang="en-US" dirty="0" smtClean="0"/>
              <a:t> 기법을 이용해 다수 사용자가 동시에 사용하는 환경에서도 완벽한 트랜잭션을 지원하며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운영에 필요한 데이터베이스 백업과 복구 기능을 지원한다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브로커는 서버와 외부 응용 프로그램 간의 통신을 중계하는 </a:t>
            </a:r>
            <a:r>
              <a:rPr lang="en-US" altLang="ko-KR" dirty="0" smtClean="0"/>
              <a:t>CUBRID </a:t>
            </a:r>
            <a:r>
              <a:rPr lang="ko-KR" altLang="en-US" dirty="0" smtClean="0"/>
              <a:t>전용 </a:t>
            </a:r>
            <a:r>
              <a:rPr lang="ko-KR" altLang="en-US" dirty="0" err="1" smtClean="0"/>
              <a:t>미들웨어로서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커넥션 </a:t>
            </a:r>
            <a:r>
              <a:rPr lang="ko-KR" altLang="en-US" dirty="0" err="1" smtClean="0"/>
              <a:t>풀링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모니터링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 추적 및 분석 기능을 제공한다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CUBRID </a:t>
            </a:r>
            <a:r>
              <a:rPr lang="ko-KR" altLang="en-US" dirty="0" smtClean="0"/>
              <a:t>매니저는 데이터베이스와 브로커를 원격에서 관리할 수 있는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툴이다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, CUBRID </a:t>
            </a:r>
            <a:r>
              <a:rPr lang="ko-KR" altLang="en-US" dirty="0" smtClean="0"/>
              <a:t>매니저는 사용자가 데이터베이스 서버에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질의를 수행할 수 있는 편리한 기능의 질의 편집기를 제공한다</a:t>
            </a:r>
            <a:r>
              <a:rPr lang="en-US" altLang="ko-KR" dirty="0" smtClean="0"/>
              <a:t>. CUBRID </a:t>
            </a:r>
            <a:r>
              <a:rPr lang="ko-KR" altLang="en-US" dirty="0" smtClean="0"/>
              <a:t>매니저에 대한 자세한 내용은 </a:t>
            </a:r>
            <a:r>
              <a:rPr lang="en-US" altLang="ko-KR" dirty="0" smtClean="0">
                <a:hlinkClick r:id="rId3"/>
              </a:rPr>
              <a:t>http://www.cubrid.org/wiki_tools/entry/cubrid-manager</a:t>
            </a:r>
            <a:r>
              <a:rPr lang="ko-KR" altLang="en-US" dirty="0" smtClean="0"/>
              <a:t>를 참조한다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908720"/>
            <a:ext cx="729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큐브리드</a:t>
            </a:r>
            <a:r>
              <a:rPr lang="ko-KR" altLang="en-US" dirty="0" smtClean="0"/>
              <a:t> 시스템 구성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달달암기</a:t>
            </a:r>
            <a:r>
              <a:rPr lang="en-US" altLang="ko-KR" dirty="0" smtClean="0"/>
              <a:t>)http</a:t>
            </a:r>
            <a:r>
              <a:rPr lang="en-US" altLang="ko-KR" dirty="0" smtClean="0"/>
              <a:t>://www.cubrid.com/manual/843/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-pattern&gt;/*.do&lt;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-pattern&gt;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-pattern</a:t>
            </a:r>
            <a:r>
              <a:rPr lang="en-US" altLang="ko-KR" dirty="0" smtClean="0"/>
              <a:t>&gt;*.</a:t>
            </a:r>
            <a:r>
              <a:rPr lang="en-US" altLang="ko-KR" dirty="0" smtClean="0"/>
              <a:t>do&lt;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-pattern</a:t>
            </a:r>
            <a:r>
              <a:rPr lang="en-US" altLang="ko-KR" dirty="0" smtClean="0"/>
              <a:t>&gt;</a:t>
            </a:r>
            <a:endParaRPr lang="en-US" altLang="ko-KR" dirty="0" smtClean="0"/>
          </a:p>
          <a:p>
            <a:r>
              <a:rPr lang="ko-KR" altLang="en-US" dirty="0" err="1" smtClean="0"/>
              <a:t>어느게</a:t>
            </a:r>
            <a:r>
              <a:rPr lang="ko-KR" altLang="en-US" dirty="0" smtClean="0"/>
              <a:t> 안되</a:t>
            </a:r>
            <a:r>
              <a:rPr lang="ko-KR" altLang="en-US" dirty="0" smtClean="0"/>
              <a:t>지</a:t>
            </a:r>
            <a:r>
              <a:rPr lang="en-US" altLang="ko-KR" dirty="0" smtClean="0"/>
              <a:t>?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&lt;init-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-name&gt;a&lt;/..&gt;</a:t>
            </a:r>
          </a:p>
          <a:p>
            <a:pPr>
              <a:buNone/>
            </a:pPr>
            <a:r>
              <a:rPr lang="en-US" altLang="ko-KR" dirty="0" smtClean="0"/>
              <a:t>	&lt;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-value&gt;b&lt;/..&gt;</a:t>
            </a:r>
          </a:p>
          <a:p>
            <a:pPr>
              <a:buNone/>
            </a:pPr>
            <a:r>
              <a:rPr lang="en-US" altLang="ko-KR" dirty="0" smtClean="0"/>
              <a:t>&lt;init-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-name&gt;</a:t>
            </a:r>
            <a:r>
              <a:rPr lang="en-US" altLang="ko-KR" dirty="0" err="1" smtClean="0"/>
              <a:t>eee</a:t>
            </a:r>
            <a:r>
              <a:rPr lang="en-US" altLang="ko-KR" dirty="0" smtClean="0"/>
              <a:t>&lt;/..&gt;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-value&gt;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Javax.servlet.Servlet</a:t>
            </a:r>
            <a:endParaRPr lang="en-US" altLang="ko-KR" dirty="0" smtClean="0"/>
          </a:p>
          <a:p>
            <a:r>
              <a:rPr lang="en-US" altLang="ko-KR" dirty="0" err="1" smtClean="0"/>
              <a:t>Javax.servlet.GernericServlet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doget</a:t>
            </a:r>
            <a:r>
              <a:rPr lang="en-US" altLang="ko-KR" dirty="0" smtClean="0"/>
              <a:t> post</a:t>
            </a:r>
            <a:r>
              <a:rPr lang="ko-KR" altLang="en-US" dirty="0" smtClean="0"/>
              <a:t>안됨</a:t>
            </a:r>
            <a:endParaRPr lang="en-US" altLang="ko-KR" dirty="0" smtClean="0"/>
          </a:p>
          <a:p>
            <a:r>
              <a:rPr lang="en-US" altLang="ko-KR" dirty="0" err="1" smtClean="0"/>
              <a:t>Javax.servlet.HttpServlet</a:t>
            </a:r>
            <a:endParaRPr lang="en-US" altLang="ko-KR" dirty="0" smtClean="0"/>
          </a:p>
          <a:p>
            <a:r>
              <a:rPr lang="ko-KR" altLang="en-US" dirty="0" smtClean="0"/>
              <a:t>사용자 정의 </a:t>
            </a:r>
            <a:r>
              <a:rPr lang="en-US" altLang="ko-KR" dirty="0" err="1" smtClean="0"/>
              <a:t>Servlet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Unified Process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ko-KR" dirty="0" smtClean="0"/>
              <a:t>UML </a:t>
            </a:r>
            <a:r>
              <a:rPr lang="ko-KR" altLang="en-US" dirty="0" smtClean="0"/>
              <a:t>창시자인 </a:t>
            </a:r>
            <a:r>
              <a:rPr lang="en-US" altLang="ko-KR" dirty="0" smtClean="0"/>
              <a:t>Jacobson, </a:t>
            </a:r>
            <a:r>
              <a:rPr lang="en-US" altLang="ko-KR" dirty="0" err="1" smtClean="0"/>
              <a:t>Booch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Rumbaugh</a:t>
            </a:r>
            <a:r>
              <a:rPr lang="ko-KR" altLang="en-US" dirty="0" smtClean="0"/>
              <a:t>가 </a:t>
            </a:r>
            <a:r>
              <a:rPr lang="en-US" altLang="ko-KR" b="1" dirty="0" smtClean="0"/>
              <a:t>UML</a:t>
            </a:r>
            <a:r>
              <a:rPr lang="ko-KR" altLang="en-US" b="1" dirty="0" smtClean="0"/>
              <a:t>을 이용하여 객체지향 소프트웨어를 개발하는 방법을 정의한 프로세스</a:t>
            </a:r>
            <a:endParaRPr lang="en-US" altLang="ko-KR" b="1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통합 소프트웨어 개발 프로세스라고도 함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소프트웨어 개발함에 있어 누가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무엇을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언제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어떻게 등의 질문으로 문제를 정의하고 사용자의 요구사항을 최종 소프트웨어로 바꾸는 방법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4239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mtClean="0"/>
              <a:t>Unified Process</a:t>
            </a:r>
            <a:r>
              <a:rPr lang="ko-KR" altLang="en-US" sz="3200" smtClean="0"/>
              <a:t>의 </a:t>
            </a:r>
            <a:r>
              <a:rPr lang="en-US" altLang="ko-KR" sz="3200" smtClean="0"/>
              <a:t>4</a:t>
            </a:r>
            <a:r>
              <a:rPr lang="ko-KR" altLang="en-US" sz="3200" smtClean="0"/>
              <a:t>단계</a:t>
            </a:r>
            <a:endParaRPr lang="ko-KR" altLang="en-US" sz="320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91316"/>
            <a:ext cx="7568102" cy="4834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3271434" y="1079998"/>
            <a:ext cx="5328592" cy="611318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시간의 흐름에 따른 프로젝트 진행 절차</a:t>
            </a:r>
            <a:endParaRPr lang="ko-KR" altLang="en-US" b="1"/>
          </a:p>
        </p:txBody>
      </p:sp>
      <p:sp>
        <p:nvSpPr>
          <p:cNvPr id="6" name="아래쪽 화살표 5"/>
          <p:cNvSpPr/>
          <p:nvPr/>
        </p:nvSpPr>
        <p:spPr>
          <a:xfrm>
            <a:off x="539552" y="233264"/>
            <a:ext cx="576064" cy="6624736"/>
          </a:xfrm>
          <a:prstGeom prst="down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특정 시간대에 수행해야 할 </a:t>
            </a:r>
            <a:r>
              <a:rPr lang="en-US" altLang="ko-KR" smtClean="0"/>
              <a:t>Activity</a:t>
            </a:r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3419872" y="1779286"/>
            <a:ext cx="792088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/>
              <a:t>도입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644008" y="1776303"/>
            <a:ext cx="792088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정련</a:t>
            </a:r>
            <a:r>
              <a:rPr lang="en-US" altLang="ko-KR" b="1" smtClean="0"/>
              <a:t>[</a:t>
            </a:r>
            <a:r>
              <a:rPr lang="ko-KR" altLang="en-US" b="1" smtClean="0"/>
              <a:t>발단</a:t>
            </a:r>
            <a:r>
              <a:rPr lang="en-US" altLang="ko-KR" b="1" smtClean="0"/>
              <a:t>]</a:t>
            </a:r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56176" y="1776303"/>
            <a:ext cx="792088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/>
              <a:t>구축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7596336" y="1786383"/>
            <a:ext cx="792088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전이</a:t>
            </a:r>
            <a:endParaRPr lang="ko-KR" altLang="en-US" b="1"/>
          </a:p>
        </p:txBody>
      </p:sp>
    </p:spTree>
    <p:extLst>
      <p:ext uri="{BB962C8B-B14F-4D97-AF65-F5344CB8AC3E}">
        <p14:creationId xmlns="" xmlns:p14="http://schemas.microsoft.com/office/powerpoint/2010/main" val="279918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Unified Process</a:t>
            </a:r>
            <a:r>
              <a:rPr lang="ko-KR" altLang="en-US"/>
              <a:t> </a:t>
            </a:r>
            <a:r>
              <a:rPr lang="en-US" altLang="ko-KR" smtClean="0"/>
              <a:t>4</a:t>
            </a:r>
            <a:r>
              <a:rPr lang="ko-KR" altLang="en-US" smtClean="0"/>
              <a:t>단계</a:t>
            </a:r>
            <a:r>
              <a:rPr lang="en-US" altLang="ko-KR"/>
              <a:t> </a:t>
            </a:r>
            <a:r>
              <a:rPr lang="en-US" altLang="ko-KR" smtClean="0"/>
              <a:t>&amp; </a:t>
            </a:r>
            <a:r>
              <a:rPr lang="ko-KR" altLang="en-US" smtClean="0"/>
              <a:t>특징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프로젝트 전체를 </a:t>
            </a:r>
            <a:r>
              <a:rPr lang="en-US" altLang="ko-KR" sz="2000" smtClean="0"/>
              <a:t>4</a:t>
            </a:r>
            <a:r>
              <a:rPr lang="ko-KR" altLang="en-US" sz="2000" smtClean="0"/>
              <a:t>단계로 시간의 흐름에 따라 수행해야 할 활동을 보여주는 구조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98740" y="1974518"/>
            <a:ext cx="8249723" cy="6489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/>
              <a:t>Inception[</a:t>
            </a:r>
            <a:r>
              <a:rPr lang="ko-KR" altLang="en-US" b="1" dirty="0" smtClean="0"/>
              <a:t>도입</a:t>
            </a:r>
            <a:r>
              <a:rPr lang="en-US" altLang="ko-KR" dirty="0" smtClean="0"/>
              <a:t>] : </a:t>
            </a:r>
            <a:r>
              <a:rPr lang="ko-KR" altLang="en-US" dirty="0" smtClean="0"/>
              <a:t>개념화 단계로 소프트웨어 프로젝트의 진행 여부를 결정하고 계획을 세우는 단계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67543" y="2780928"/>
            <a:ext cx="8249723" cy="11521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smtClean="0"/>
              <a:t>Elaboration[</a:t>
            </a:r>
            <a:r>
              <a:rPr lang="ko-KR" altLang="en-US" b="1" smtClean="0"/>
              <a:t>정련 </a:t>
            </a:r>
            <a:r>
              <a:rPr lang="en-US" altLang="ko-KR" b="1" smtClean="0"/>
              <a:t>or </a:t>
            </a:r>
            <a:r>
              <a:rPr lang="ko-KR" altLang="en-US" b="1" smtClean="0"/>
              <a:t>발단</a:t>
            </a:r>
            <a:r>
              <a:rPr lang="en-US" altLang="ko-KR" b="1" smtClean="0"/>
              <a:t>] </a:t>
            </a:r>
            <a:r>
              <a:rPr lang="en-US" altLang="ko-KR" smtClean="0"/>
              <a:t>: </a:t>
            </a:r>
            <a:r>
              <a:rPr lang="ko-KR" altLang="en-US" smtClean="0"/>
              <a:t>최종 소프트웨어의 모습을 미리 학습</a:t>
            </a:r>
            <a:r>
              <a:rPr lang="en-US" altLang="ko-KR" smtClean="0"/>
              <a:t>/</a:t>
            </a:r>
            <a:r>
              <a:rPr lang="ko-KR" altLang="en-US" smtClean="0"/>
              <a:t>연구</a:t>
            </a:r>
            <a:r>
              <a:rPr lang="en-US" altLang="ko-KR" smtClean="0"/>
              <a:t>/</a:t>
            </a:r>
            <a:r>
              <a:rPr lang="ko-KR" altLang="en-US" smtClean="0"/>
              <a:t>검증해보고 이를 위한 성공요소</a:t>
            </a:r>
            <a:r>
              <a:rPr lang="en-US" altLang="ko-KR" smtClean="0"/>
              <a:t>, </a:t>
            </a:r>
            <a:r>
              <a:rPr lang="ko-KR" altLang="en-US" smtClean="0"/>
              <a:t>실패요소</a:t>
            </a:r>
            <a:r>
              <a:rPr lang="en-US" altLang="ko-KR" smtClean="0"/>
              <a:t>, </a:t>
            </a:r>
            <a:r>
              <a:rPr lang="ko-KR" altLang="en-US" smtClean="0"/>
              <a:t>가장 큰 위험 요소 등을 파악</a:t>
            </a:r>
            <a:r>
              <a:rPr lang="en-US" altLang="ko-KR" smtClean="0"/>
              <a:t>, </a:t>
            </a:r>
            <a:r>
              <a:rPr lang="ko-KR" altLang="en-US" smtClean="0"/>
              <a:t>이에 대한 처리 전략과 전술 수립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98740" y="4171271"/>
            <a:ext cx="8249723" cy="6978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smtClean="0"/>
              <a:t>Construction[</a:t>
            </a:r>
            <a:r>
              <a:rPr lang="ko-KR" altLang="en-US" b="1" smtClean="0"/>
              <a:t>구축</a:t>
            </a:r>
            <a:r>
              <a:rPr lang="en-US" altLang="ko-KR" b="1" smtClean="0"/>
              <a:t>] </a:t>
            </a:r>
            <a:r>
              <a:rPr lang="en-US" altLang="ko-KR" smtClean="0"/>
              <a:t>: </a:t>
            </a:r>
            <a:r>
              <a:rPr lang="ko-KR" altLang="en-US" smtClean="0"/>
              <a:t>정련단계에서 구축된 초기 아키텍처를 기반으로 완전한 구축과 미세한 부분에 대한 작업까지 완료하여 시스템을 완성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8740" y="5251391"/>
            <a:ext cx="8249723" cy="10579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smtClean="0"/>
              <a:t>Transition[</a:t>
            </a:r>
            <a:r>
              <a:rPr lang="ko-KR" altLang="en-US" b="1" smtClean="0"/>
              <a:t>전이</a:t>
            </a:r>
            <a:r>
              <a:rPr lang="en-US" altLang="ko-KR" b="1" smtClean="0"/>
              <a:t>] </a:t>
            </a:r>
            <a:r>
              <a:rPr lang="en-US" altLang="ko-KR" smtClean="0"/>
              <a:t>: </a:t>
            </a:r>
            <a:r>
              <a:rPr lang="ko-KR" altLang="en-US" smtClean="0"/>
              <a:t>시스템이 실무에 배치되었을 때 시스템이 갖춰야 할 특성을 최종사용자 관점에서 다시 수립하고</a:t>
            </a:r>
            <a:r>
              <a:rPr lang="en-US" altLang="ko-KR" smtClean="0"/>
              <a:t>, </a:t>
            </a:r>
            <a:r>
              <a:rPr lang="ko-KR" altLang="en-US" smtClean="0"/>
              <a:t>시스템 설치나 사용 교육</a:t>
            </a:r>
            <a:r>
              <a:rPr lang="en-US" altLang="ko-KR" smtClean="0"/>
              <a:t>, </a:t>
            </a:r>
            <a:r>
              <a:rPr lang="ko-KR" altLang="en-US" smtClean="0"/>
              <a:t>설명서 구성</a:t>
            </a:r>
            <a:r>
              <a:rPr lang="en-US" altLang="ko-KR" smtClean="0"/>
              <a:t>, </a:t>
            </a:r>
            <a:r>
              <a:rPr lang="ko-KR" altLang="en-US" smtClean="0"/>
              <a:t>마케팅을 위한 안내 자료 제작을 모두 포함</a:t>
            </a:r>
            <a:endParaRPr lang="ko-KR" altLang="en-US"/>
          </a:p>
        </p:txBody>
      </p:sp>
      <p:sp>
        <p:nvSpPr>
          <p:cNvPr id="8" name="포인트가 5개인 별 7"/>
          <p:cNvSpPr/>
          <p:nvPr/>
        </p:nvSpPr>
        <p:spPr>
          <a:xfrm>
            <a:off x="0" y="1628800"/>
            <a:ext cx="683568" cy="720080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445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/>
              <a:t>Unified Process</a:t>
            </a:r>
            <a:r>
              <a:rPr lang="ko-KR" altLang="en-US"/>
              <a:t>의 특징 </a:t>
            </a:r>
            <a:r>
              <a:rPr lang="en-US" altLang="ko-KR"/>
              <a:t>4</a:t>
            </a:r>
            <a:r>
              <a:rPr lang="ko-KR" altLang="en-US" smtClean="0"/>
              <a:t>단계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2700" smtClean="0"/>
              <a:t>(</a:t>
            </a:r>
            <a:r>
              <a:rPr lang="en-US" altLang="ko-KR" sz="2700"/>
              <a:t>Waterfall Development </a:t>
            </a:r>
            <a:r>
              <a:rPr lang="en-US" altLang="ko-KR" sz="2700" smtClean="0"/>
              <a:t>Process </a:t>
            </a:r>
            <a:r>
              <a:rPr lang="ko-KR" altLang="en-US" sz="2700" smtClean="0"/>
              <a:t>반영 </a:t>
            </a:r>
            <a:r>
              <a:rPr lang="en-US" altLang="ko-KR" sz="2700" smtClean="0"/>
              <a:t>process)</a:t>
            </a:r>
            <a:endParaRPr lang="ko-KR" altLang="en-US" sz="27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75600"/>
            <a:ext cx="8229600" cy="448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8401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39552" y="4725144"/>
            <a:ext cx="7560840" cy="180242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mtClean="0"/>
              <a:t>분석 단계에서 수업시간에 제시한 파일 </a:t>
            </a:r>
            <a:r>
              <a:rPr lang="en-US" altLang="ko-KR" smtClean="0"/>
              <a:t>list</a:t>
            </a:r>
            <a:r>
              <a:rPr lang="ko-KR" altLang="en-US" smtClean="0"/>
              <a:t>들</a:t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프로세스의 단계</a:t>
            </a:r>
            <a:endParaRPr lang="ko-KR" altLang="en-US" dirty="0"/>
          </a:p>
        </p:txBody>
      </p:sp>
      <p:sp>
        <p:nvSpPr>
          <p:cNvPr id="5" name="모서리가 둥근 직사각형 4"/>
          <p:cNvSpPr>
            <a:spLocks/>
          </p:cNvSpPr>
          <p:nvPr/>
        </p:nvSpPr>
        <p:spPr>
          <a:xfrm>
            <a:off x="932652" y="1641910"/>
            <a:ext cx="1357322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요건 정의 및 분석</a:t>
            </a:r>
            <a:endParaRPr lang="ko-KR" altLang="en-US" dirty="0"/>
          </a:p>
        </p:txBody>
      </p:sp>
      <p:sp>
        <p:nvSpPr>
          <p:cNvPr id="6" name="모서리가 둥근 직사각형 5"/>
          <p:cNvSpPr>
            <a:spLocks/>
          </p:cNvSpPr>
          <p:nvPr/>
        </p:nvSpPr>
        <p:spPr>
          <a:xfrm>
            <a:off x="932652" y="3927926"/>
            <a:ext cx="1357322" cy="642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7" name="모서리가 둥근 직사각형 6"/>
          <p:cNvSpPr>
            <a:spLocks/>
          </p:cNvSpPr>
          <p:nvPr/>
        </p:nvSpPr>
        <p:spPr>
          <a:xfrm>
            <a:off x="3147230" y="3927926"/>
            <a:ext cx="1357322" cy="642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구축</a:t>
            </a:r>
            <a:endParaRPr lang="ko-KR" altLang="en-US" dirty="0"/>
          </a:p>
        </p:txBody>
      </p:sp>
      <p:sp>
        <p:nvSpPr>
          <p:cNvPr id="8" name="모서리가 둥근 직사각형 7"/>
          <p:cNvSpPr>
            <a:spLocks/>
          </p:cNvSpPr>
          <p:nvPr/>
        </p:nvSpPr>
        <p:spPr>
          <a:xfrm>
            <a:off x="5076056" y="3927926"/>
            <a:ext cx="1357322" cy="642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9" name="모서리가 둥근 직사각형 8"/>
          <p:cNvSpPr>
            <a:spLocks/>
          </p:cNvSpPr>
          <p:nvPr/>
        </p:nvSpPr>
        <p:spPr>
          <a:xfrm>
            <a:off x="6933444" y="3927926"/>
            <a:ext cx="1357322" cy="642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전개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5" idx="2"/>
            <a:endCxn id="6" idx="0"/>
          </p:cNvCxnSpPr>
          <p:nvPr/>
        </p:nvCxnSpPr>
        <p:spPr>
          <a:xfrm rot="5400000">
            <a:off x="789776" y="3106389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504552" y="4285116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6433378" y="4285116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" idx="3"/>
            <a:endCxn id="7" idx="1"/>
          </p:cNvCxnSpPr>
          <p:nvPr/>
        </p:nvCxnSpPr>
        <p:spPr>
          <a:xfrm>
            <a:off x="2289974" y="4249397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3147230" y="1570472"/>
            <a:ext cx="5572164" cy="19991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* 5W1H</a:t>
            </a:r>
          </a:p>
          <a:p>
            <a:r>
              <a:rPr lang="ko-KR" altLang="en-US" dirty="0" smtClean="0"/>
              <a:t>누가</a:t>
            </a:r>
            <a:r>
              <a:rPr lang="en-US" altLang="ko-KR" dirty="0" smtClean="0"/>
              <a:t>(Who),  </a:t>
            </a:r>
            <a:r>
              <a:rPr lang="ko-KR" altLang="en-US" dirty="0" smtClean="0"/>
              <a:t>언제</a:t>
            </a:r>
            <a:r>
              <a:rPr lang="en-US" altLang="ko-KR" dirty="0" smtClean="0"/>
              <a:t>(When),  </a:t>
            </a:r>
            <a:r>
              <a:rPr lang="ko-KR" altLang="en-US" dirty="0" smtClean="0"/>
              <a:t>어디에서</a:t>
            </a:r>
            <a:r>
              <a:rPr lang="en-US" altLang="ko-KR" dirty="0" smtClean="0"/>
              <a:t>(Where),  </a:t>
            </a:r>
            <a:r>
              <a:rPr lang="ko-KR" altLang="en-US" dirty="0" smtClean="0"/>
              <a:t>무엇을</a:t>
            </a:r>
            <a:r>
              <a:rPr lang="en-US" altLang="ko-KR" dirty="0" smtClean="0"/>
              <a:t>(What), </a:t>
            </a:r>
            <a:r>
              <a:rPr lang="ko-KR" altLang="en-US" dirty="0" smtClean="0"/>
              <a:t>왜</a:t>
            </a:r>
            <a:r>
              <a:rPr lang="en-US" altLang="ko-KR" dirty="0" smtClean="0"/>
              <a:t>(Why),  </a:t>
            </a:r>
            <a:r>
              <a:rPr lang="ko-KR" altLang="en-US" dirty="0" smtClean="0"/>
              <a:t>어떻게</a:t>
            </a:r>
            <a:r>
              <a:rPr lang="en-US" altLang="ko-KR" dirty="0" smtClean="0"/>
              <a:t>(How) </a:t>
            </a:r>
            <a:r>
              <a:rPr lang="ko-KR" altLang="en-US" dirty="0" smtClean="0"/>
              <a:t>수행하는가의 명확성 고려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 smtClean="0"/>
              <a:t>* </a:t>
            </a:r>
            <a:r>
              <a:rPr lang="en-US" altLang="ko-KR" b="1" u="sng" dirty="0" err="1" smtClean="0"/>
              <a:t>UseCase</a:t>
            </a:r>
            <a:r>
              <a:rPr lang="en-US" altLang="ko-KR" b="1" u="sng" dirty="0" smtClean="0"/>
              <a:t> Diagram, </a:t>
            </a:r>
            <a:r>
              <a:rPr lang="en-US" altLang="ko-KR" b="1" u="sng" dirty="0" err="1" smtClean="0"/>
              <a:t>UasCase</a:t>
            </a:r>
            <a:r>
              <a:rPr lang="en-US" altLang="ko-KR" b="1" u="sng" dirty="0" smtClean="0"/>
              <a:t> </a:t>
            </a:r>
            <a:r>
              <a:rPr lang="ko-KR" altLang="en-US" b="1" u="sng" dirty="0" smtClean="0"/>
              <a:t>명세서</a:t>
            </a:r>
            <a:r>
              <a:rPr lang="en-US" altLang="ko-KR" b="1" u="sng" dirty="0" smtClean="0"/>
              <a:t>, </a:t>
            </a:r>
            <a:r>
              <a:rPr lang="ko-KR" altLang="en-US" b="1" u="sng" dirty="0" smtClean="0"/>
              <a:t>요구사항 정의서</a:t>
            </a:r>
            <a:r>
              <a:rPr lang="en-US" altLang="ko-KR" b="1" u="sng" dirty="0" smtClean="0"/>
              <a:t>...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2361412" y="1999100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451D-DBC3-466B-8CE6-0CAA4C86E2E0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89" y="4869160"/>
            <a:ext cx="2363341" cy="16030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7" name="포인트가 5개인 별 16"/>
          <p:cNvSpPr/>
          <p:nvPr/>
        </p:nvSpPr>
        <p:spPr>
          <a:xfrm>
            <a:off x="2915816" y="2708920"/>
            <a:ext cx="683568" cy="720080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28111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프로세스의 단계</a:t>
            </a:r>
            <a:endParaRPr lang="ko-KR" altLang="en-US" dirty="0"/>
          </a:p>
        </p:txBody>
      </p:sp>
      <p:sp>
        <p:nvSpPr>
          <p:cNvPr id="5" name="모서리가 둥근 직사각형 4"/>
          <p:cNvSpPr>
            <a:spLocks/>
          </p:cNvSpPr>
          <p:nvPr/>
        </p:nvSpPr>
        <p:spPr>
          <a:xfrm>
            <a:off x="500034" y="1500174"/>
            <a:ext cx="1357322" cy="642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요건 정의 및 분석</a:t>
            </a:r>
            <a:endParaRPr lang="ko-KR" altLang="en-US" dirty="0"/>
          </a:p>
        </p:txBody>
      </p:sp>
      <p:sp>
        <p:nvSpPr>
          <p:cNvPr id="6" name="모서리가 둥근 직사각형 5"/>
          <p:cNvSpPr>
            <a:spLocks/>
          </p:cNvSpPr>
          <p:nvPr/>
        </p:nvSpPr>
        <p:spPr>
          <a:xfrm>
            <a:off x="2357422" y="1500174"/>
            <a:ext cx="1357322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7" name="모서리가 둥근 직사각형 6"/>
          <p:cNvSpPr>
            <a:spLocks/>
          </p:cNvSpPr>
          <p:nvPr/>
        </p:nvSpPr>
        <p:spPr>
          <a:xfrm>
            <a:off x="2357422" y="5812145"/>
            <a:ext cx="1357322" cy="642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구축</a:t>
            </a:r>
            <a:endParaRPr lang="ko-KR" altLang="en-US" dirty="0"/>
          </a:p>
        </p:txBody>
      </p:sp>
      <p:sp>
        <p:nvSpPr>
          <p:cNvPr id="8" name="모서리가 둥근 직사각형 7"/>
          <p:cNvSpPr>
            <a:spLocks/>
          </p:cNvSpPr>
          <p:nvPr/>
        </p:nvSpPr>
        <p:spPr>
          <a:xfrm>
            <a:off x="4429124" y="5812145"/>
            <a:ext cx="1357322" cy="642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9" name="모서리가 둥근 직사각형 8"/>
          <p:cNvSpPr>
            <a:spLocks/>
          </p:cNvSpPr>
          <p:nvPr/>
        </p:nvSpPr>
        <p:spPr>
          <a:xfrm>
            <a:off x="6286512" y="5812145"/>
            <a:ext cx="1357322" cy="642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전개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857356" y="185736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3"/>
            <a:endCxn id="8" idx="1"/>
          </p:cNvCxnSpPr>
          <p:nvPr/>
        </p:nvCxnSpPr>
        <p:spPr>
          <a:xfrm>
            <a:off x="3714744" y="6133616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786446" y="6169335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" idx="2"/>
            <a:endCxn id="7" idx="0"/>
          </p:cNvCxnSpPr>
          <p:nvPr/>
        </p:nvCxnSpPr>
        <p:spPr>
          <a:xfrm>
            <a:off x="3036083" y="2143116"/>
            <a:ext cx="0" cy="3669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4429124" y="1285860"/>
            <a:ext cx="4535364" cy="43033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b="1" dirty="0" smtClean="0"/>
              <a:t>아키텍처 설계 </a:t>
            </a:r>
            <a:r>
              <a:rPr lang="en-US" altLang="ko-KR" b="1" dirty="0" smtClean="0"/>
              <a:t>&amp;</a:t>
            </a:r>
            <a:r>
              <a:rPr lang="ko-KR" altLang="en-US" b="1" dirty="0" smtClean="0"/>
              <a:t> 시스템 설계</a:t>
            </a:r>
            <a:endParaRPr lang="en-US" altLang="ko-KR" b="1" dirty="0" smtClean="0"/>
          </a:p>
          <a:p>
            <a:pPr>
              <a:buFontTx/>
              <a:buChar char="-"/>
            </a:pPr>
            <a:r>
              <a:rPr lang="en-US" altLang="ko-KR" dirty="0" smtClean="0"/>
              <a:t>HW,  </a:t>
            </a:r>
            <a:r>
              <a:rPr lang="ko-KR" altLang="en-US" dirty="0" smtClean="0"/>
              <a:t>네트워크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미들웨어와</a:t>
            </a:r>
            <a:r>
              <a:rPr lang="ko-KR" altLang="en-US" dirty="0" smtClean="0"/>
              <a:t> 같은 시스템 인프라 결정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 smtClean="0"/>
              <a:t>시스템 아키텍처가 명확해 진 경우 </a:t>
            </a:r>
            <a:r>
              <a:rPr lang="en-US" altLang="ko-KR" dirty="0" smtClean="0"/>
              <a:t>App~ </a:t>
            </a:r>
            <a:r>
              <a:rPr lang="ko-KR" altLang="en-US" dirty="0" smtClean="0"/>
              <a:t>내부의 아키텍처 또한 명확히 할 수 있음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개발 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tool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/>
              <a:t> 분석 결과와 아키텍처 설계를 기반으로 개발을 위한 설계</a:t>
            </a:r>
          </a:p>
          <a:p>
            <a:pPr>
              <a:buFontTx/>
              <a:buChar char="-"/>
            </a:pPr>
            <a:r>
              <a:rPr lang="ko-KR" altLang="en-US" b="1" u="sng" dirty="0"/>
              <a:t>  </a:t>
            </a:r>
            <a:r>
              <a:rPr lang="en-US" altLang="ko-KR" b="1" u="sng" dirty="0"/>
              <a:t>Package Diagram</a:t>
            </a:r>
          </a:p>
          <a:p>
            <a:pPr>
              <a:buFontTx/>
              <a:buChar char="-"/>
            </a:pPr>
            <a:r>
              <a:rPr lang="en-US" altLang="ko-KR" b="1" u="sng" dirty="0"/>
              <a:t>  Component Diagram</a:t>
            </a:r>
          </a:p>
          <a:p>
            <a:pPr>
              <a:buFontTx/>
              <a:buChar char="-"/>
            </a:pPr>
            <a:r>
              <a:rPr lang="en-US" altLang="ko-KR" b="1" u="sng" dirty="0"/>
              <a:t>  Deployment Diagram</a:t>
            </a:r>
          </a:p>
          <a:p>
            <a:pPr>
              <a:buFontTx/>
              <a:buChar char="-"/>
            </a:pPr>
            <a:endParaRPr lang="ko-KR" altLang="en-US" dirty="0"/>
          </a:p>
        </p:txBody>
      </p:sp>
      <p:cxnSp>
        <p:nvCxnSpPr>
          <p:cNvPr id="38" name="Shape 37"/>
          <p:cNvCxnSpPr>
            <a:stCxn id="6" idx="3"/>
            <a:endCxn id="20" idx="1"/>
          </p:cNvCxnSpPr>
          <p:nvPr/>
        </p:nvCxnSpPr>
        <p:spPr>
          <a:xfrm>
            <a:off x="3714744" y="1821645"/>
            <a:ext cx="714380" cy="16159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451D-DBC3-466B-8CE6-0CAA4C86E2E0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5" name="포인트가 5개인 별 14"/>
          <p:cNvSpPr/>
          <p:nvPr/>
        </p:nvSpPr>
        <p:spPr>
          <a:xfrm>
            <a:off x="4283968" y="3933056"/>
            <a:ext cx="683568" cy="720080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8183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프로세스 스타일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Waterfall Development Process</a:t>
            </a:r>
          </a:p>
          <a:p>
            <a:pPr lvl="1"/>
            <a:endParaRPr lang="ko-KR" altLang="en-US" dirty="0"/>
          </a:p>
        </p:txBody>
      </p:sp>
      <p:sp>
        <p:nvSpPr>
          <p:cNvPr id="4" name="모서리가 둥근 직사각형 3"/>
          <p:cNvSpPr>
            <a:spLocks/>
          </p:cNvSpPr>
          <p:nvPr/>
        </p:nvSpPr>
        <p:spPr>
          <a:xfrm>
            <a:off x="500034" y="2214554"/>
            <a:ext cx="1368000" cy="61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요건 정의 및 분석</a:t>
            </a:r>
            <a:endParaRPr lang="ko-KR" altLang="en-US" dirty="0"/>
          </a:p>
        </p:txBody>
      </p:sp>
      <p:sp>
        <p:nvSpPr>
          <p:cNvPr id="5" name="모서리가 둥근 직사각형 4"/>
          <p:cNvSpPr>
            <a:spLocks/>
          </p:cNvSpPr>
          <p:nvPr/>
        </p:nvSpPr>
        <p:spPr>
          <a:xfrm>
            <a:off x="2285984" y="2786058"/>
            <a:ext cx="1368000" cy="61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6" name="모서리가 둥근 직사각형 5"/>
          <p:cNvSpPr>
            <a:spLocks/>
          </p:cNvSpPr>
          <p:nvPr/>
        </p:nvSpPr>
        <p:spPr>
          <a:xfrm>
            <a:off x="3786182" y="3714752"/>
            <a:ext cx="1368000" cy="61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구축</a:t>
            </a:r>
            <a:endParaRPr lang="ko-KR" altLang="en-US" dirty="0"/>
          </a:p>
        </p:txBody>
      </p:sp>
      <p:sp>
        <p:nvSpPr>
          <p:cNvPr id="7" name="모서리가 둥근 직사각형 6"/>
          <p:cNvSpPr>
            <a:spLocks/>
          </p:cNvSpPr>
          <p:nvPr/>
        </p:nvSpPr>
        <p:spPr>
          <a:xfrm>
            <a:off x="5357818" y="4500570"/>
            <a:ext cx="1368000" cy="61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8" name="모서리가 둥근 직사각형 7"/>
          <p:cNvSpPr>
            <a:spLocks/>
          </p:cNvSpPr>
          <p:nvPr/>
        </p:nvSpPr>
        <p:spPr>
          <a:xfrm>
            <a:off x="6929454" y="5286388"/>
            <a:ext cx="1368000" cy="61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전개</a:t>
            </a:r>
            <a:endParaRPr lang="ko-KR" altLang="en-US" dirty="0"/>
          </a:p>
        </p:txBody>
      </p:sp>
      <p:cxnSp>
        <p:nvCxnSpPr>
          <p:cNvPr id="14" name="Shape 13"/>
          <p:cNvCxnSpPr>
            <a:stCxn id="4" idx="2"/>
            <a:endCxn id="5" idx="1"/>
          </p:cNvCxnSpPr>
          <p:nvPr/>
        </p:nvCxnSpPr>
        <p:spPr>
          <a:xfrm rot="16200000" flipH="1">
            <a:off x="1602257" y="2408331"/>
            <a:ext cx="265504" cy="11019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stCxn id="5" idx="2"/>
            <a:endCxn id="6" idx="1"/>
          </p:cNvCxnSpPr>
          <p:nvPr/>
        </p:nvCxnSpPr>
        <p:spPr>
          <a:xfrm rot="16200000" flipH="1">
            <a:off x="3066736" y="3301306"/>
            <a:ext cx="622694" cy="8161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19"/>
          <p:cNvCxnSpPr>
            <a:stCxn id="6" idx="2"/>
            <a:endCxn id="7" idx="1"/>
          </p:cNvCxnSpPr>
          <p:nvPr/>
        </p:nvCxnSpPr>
        <p:spPr>
          <a:xfrm rot="16200000" flipH="1">
            <a:off x="4674091" y="4122843"/>
            <a:ext cx="479818" cy="8876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7" idx="2"/>
            <a:endCxn id="8" idx="1"/>
          </p:cNvCxnSpPr>
          <p:nvPr/>
        </p:nvCxnSpPr>
        <p:spPr>
          <a:xfrm rot="16200000" flipH="1">
            <a:off x="6245727" y="4908661"/>
            <a:ext cx="479818" cy="8876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5572132" y="3000372"/>
            <a:ext cx="3000396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공정을 한번씩만 진행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451D-DBC3-466B-8CE6-0CAA4C86E2E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4852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1028</Words>
  <Application>Microsoft Office PowerPoint</Application>
  <PresentationFormat>화면 슬라이드 쇼(4:3)</PresentationFormat>
  <Paragraphs>210</Paragraphs>
  <Slides>22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객체 지향 방법론</vt:lpstr>
      <vt:lpstr>객체 지향 방법론이란?</vt:lpstr>
      <vt:lpstr>Unified Process</vt:lpstr>
      <vt:lpstr>Unified Process의 4단계</vt:lpstr>
      <vt:lpstr>Unified Process 4단계 &amp; 특징</vt:lpstr>
      <vt:lpstr>Unified Process의 특징 4단계 (Waterfall Development Process 반영 process)</vt:lpstr>
      <vt:lpstr>개발 프로세스의 단계</vt:lpstr>
      <vt:lpstr>개발 프로세스의 단계</vt:lpstr>
      <vt:lpstr>개발 프로세스 스타일 1</vt:lpstr>
      <vt:lpstr>개발 프로세스 스타일 2</vt:lpstr>
      <vt:lpstr>아키텍처 설계</vt:lpstr>
      <vt:lpstr>UML</vt:lpstr>
      <vt:lpstr>UML 표기</vt:lpstr>
      <vt:lpstr>UasCase Diagram</vt:lpstr>
      <vt:lpstr>Collaboration Diagram</vt:lpstr>
      <vt:lpstr>Package &amp; Component Diagram</vt:lpstr>
      <vt:lpstr>Deployment &amp; Activity Diagram</vt:lpstr>
      <vt:lpstr>관계도...</vt:lpstr>
      <vt:lpstr>슬라이드 19</vt:lpstr>
      <vt:lpstr>슬라이드 20</vt:lpstr>
      <vt:lpstr>슬라이드 21</vt:lpstr>
      <vt:lpstr>서블릿 api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KimHyeKyung</dc:creator>
  <cp:lastModifiedBy>Hena</cp:lastModifiedBy>
  <cp:revision>82</cp:revision>
  <dcterms:created xsi:type="dcterms:W3CDTF">2013-05-16T16:07:50Z</dcterms:created>
  <dcterms:modified xsi:type="dcterms:W3CDTF">2013-05-17T05:30:33Z</dcterms:modified>
</cp:coreProperties>
</file>