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9/30/2025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D7B7-6DEC-F354-CB6C-3B713AD67764}"/>
              </a:ext>
            </a:extLst>
          </p:cNvPr>
          <p:cNvSpPr>
            <a:spLocks noGrp="1"/>
          </p:cNvSpPr>
          <p:nvPr>
            <p:ph type="ctrTitle"/>
          </p:nvPr>
        </p:nvSpPr>
        <p:spPr/>
        <p:txBody>
          <a:bodyPr/>
          <a:lstStyle/>
          <a:p>
            <a:r>
              <a:rPr lang="en-GB" dirty="0"/>
              <a:t>GROUP 11 PRESENTATION</a:t>
            </a:r>
            <a:endParaRPr lang="en-UG" dirty="0"/>
          </a:p>
        </p:txBody>
      </p:sp>
      <p:sp>
        <p:nvSpPr>
          <p:cNvPr id="3" name="Subtitle 2">
            <a:extLst>
              <a:ext uri="{FF2B5EF4-FFF2-40B4-BE49-F238E27FC236}">
                <a16:creationId xmlns:a16="http://schemas.microsoft.com/office/drawing/2014/main" id="{5294F760-4F5A-2A87-5BF5-1B9EF48D8E5E}"/>
              </a:ext>
            </a:extLst>
          </p:cNvPr>
          <p:cNvSpPr>
            <a:spLocks noGrp="1"/>
          </p:cNvSpPr>
          <p:nvPr>
            <p:ph type="subTitle" idx="1"/>
          </p:nvPr>
        </p:nvSpPr>
        <p:spPr/>
        <p:txBody>
          <a:bodyPr/>
          <a:lstStyle/>
          <a:p>
            <a:r>
              <a:rPr lang="en-GB" dirty="0"/>
              <a:t>MATLAB</a:t>
            </a:r>
            <a:endParaRPr lang="en-UG" dirty="0"/>
          </a:p>
        </p:txBody>
      </p:sp>
    </p:spTree>
    <p:extLst>
      <p:ext uri="{BB962C8B-B14F-4D97-AF65-F5344CB8AC3E}">
        <p14:creationId xmlns:p14="http://schemas.microsoft.com/office/powerpoint/2010/main" val="4201942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CAA82-5AC4-5B97-56C9-377EBE2BEC62}"/>
              </a:ext>
            </a:extLst>
          </p:cNvPr>
          <p:cNvSpPr>
            <a:spLocks noGrp="1"/>
          </p:cNvSpPr>
          <p:nvPr>
            <p:ph idx="1"/>
          </p:nvPr>
        </p:nvSpPr>
        <p:spPr>
          <a:xfrm>
            <a:off x="913795" y="339213"/>
            <a:ext cx="10353762" cy="6061587"/>
          </a:xfrm>
        </p:spPr>
        <p:txBody>
          <a:bodyPr/>
          <a:lstStyle/>
          <a:p>
            <a:pPr marL="95885" indent="5715">
              <a:lnSpc>
                <a:spcPct val="106000"/>
              </a:lnSpc>
              <a:spcAft>
                <a:spcPts val="700"/>
              </a:spcAft>
              <a:buNone/>
            </a:pPr>
            <a:r>
              <a:rPr lang="en-UG" sz="4000" dirty="0">
                <a:effectLst/>
                <a:latin typeface="Times New Roman" panose="02020603050405020304" pitchFamily="18" charset="0"/>
                <a:ea typeface="Times New Roman" panose="02020603050405020304" pitchFamily="18" charset="0"/>
              </a:rPr>
              <a:t>%---Bisection Method---</a:t>
            </a:r>
          </a:p>
          <a:p>
            <a:pPr marL="95885" indent="5715">
              <a:lnSpc>
                <a:spcPct val="106000"/>
              </a:lnSpc>
              <a:spcAft>
                <a:spcPts val="700"/>
              </a:spcAft>
              <a:buNone/>
            </a:pPr>
            <a:r>
              <a:rPr lang="en-UG" sz="4000" dirty="0">
                <a:effectLst/>
                <a:latin typeface="Times New Roman" panose="02020603050405020304" pitchFamily="18" charset="0"/>
                <a:ea typeface="Times New Roman" panose="02020603050405020304" pitchFamily="18" charset="0"/>
              </a:rPr>
              <a:t>[a, b] = deal(0, 10); %search interval</a:t>
            </a:r>
          </a:p>
          <a:p>
            <a:pPr marL="95885" indent="5715">
              <a:lnSpc>
                <a:spcPct val="106000"/>
              </a:lnSpc>
              <a:spcAft>
                <a:spcPts val="700"/>
              </a:spcAft>
              <a:buNone/>
            </a:pPr>
            <a:r>
              <a:rPr lang="en-UG" sz="4000" dirty="0">
                <a:effectLst/>
                <a:latin typeface="Times New Roman" panose="02020603050405020304" pitchFamily="18" charset="0"/>
                <a:ea typeface="Times New Roman" panose="02020603050405020304" pitchFamily="18" charset="0"/>
              </a:rPr>
              <a:t>tic</a:t>
            </a:r>
          </a:p>
          <a:p>
            <a:pPr marL="95885" indent="5715">
              <a:lnSpc>
                <a:spcPct val="106000"/>
              </a:lnSpc>
              <a:spcAft>
                <a:spcPts val="700"/>
              </a:spcAft>
              <a:buNone/>
            </a:pPr>
            <a:r>
              <a:rPr lang="en-UG" sz="4000" dirty="0" err="1">
                <a:effectLst/>
                <a:latin typeface="Times New Roman" panose="02020603050405020304" pitchFamily="18" charset="0"/>
                <a:ea typeface="Times New Roman" panose="02020603050405020304" pitchFamily="18" charset="0"/>
              </a:rPr>
              <a:t>root_bisect</a:t>
            </a:r>
            <a:r>
              <a:rPr lang="en-UG" sz="4000" dirty="0">
                <a:effectLst/>
                <a:latin typeface="Times New Roman" panose="02020603050405020304" pitchFamily="18" charset="0"/>
                <a:ea typeface="Times New Roman" panose="02020603050405020304" pitchFamily="18" charset="0"/>
              </a:rPr>
              <a:t> = bisection(s, a, b, 1e-6, 100);</a:t>
            </a:r>
          </a:p>
          <a:p>
            <a:pPr marL="95885" indent="5715">
              <a:lnSpc>
                <a:spcPct val="106000"/>
              </a:lnSpc>
              <a:spcAft>
                <a:spcPts val="700"/>
              </a:spcAft>
              <a:buNone/>
            </a:pPr>
            <a:r>
              <a:rPr lang="en-UG" sz="4000" dirty="0" err="1">
                <a:effectLst/>
                <a:latin typeface="Times New Roman" panose="02020603050405020304" pitchFamily="18" charset="0"/>
                <a:ea typeface="Times New Roman" panose="02020603050405020304" pitchFamily="18" charset="0"/>
              </a:rPr>
              <a:t>time_bisect</a:t>
            </a:r>
            <a:r>
              <a:rPr lang="en-UG" sz="4000" dirty="0">
                <a:effectLst/>
                <a:latin typeface="Times New Roman" panose="02020603050405020304" pitchFamily="18" charset="0"/>
                <a:ea typeface="Times New Roman" panose="02020603050405020304" pitchFamily="18" charset="0"/>
              </a:rPr>
              <a:t> = toc;</a:t>
            </a:r>
          </a:p>
          <a:p>
            <a:pPr marL="95885" indent="5715">
              <a:lnSpc>
                <a:spcPct val="106000"/>
              </a:lnSpc>
              <a:spcAft>
                <a:spcPts val="700"/>
              </a:spcAft>
              <a:buNone/>
            </a:pPr>
            <a:r>
              <a:rPr lang="en-UG" sz="4000" dirty="0">
                <a:effectLst/>
                <a:latin typeface="Times New Roman" panose="02020603050405020304" pitchFamily="18" charset="0"/>
                <a:ea typeface="Times New Roman" panose="02020603050405020304" pitchFamily="18" charset="0"/>
              </a:rPr>
              <a:t>%---Newton-Raphson method---</a:t>
            </a:r>
          </a:p>
          <a:p>
            <a:endParaRPr lang="en-UG" dirty="0"/>
          </a:p>
        </p:txBody>
      </p:sp>
    </p:spTree>
    <p:extLst>
      <p:ext uri="{BB962C8B-B14F-4D97-AF65-F5344CB8AC3E}">
        <p14:creationId xmlns:p14="http://schemas.microsoft.com/office/powerpoint/2010/main" val="3967679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1376F-FF62-9BA1-C5DE-5457A695BEAC}"/>
              </a:ext>
            </a:extLst>
          </p:cNvPr>
          <p:cNvSpPr>
            <a:spLocks noGrp="1"/>
          </p:cNvSpPr>
          <p:nvPr>
            <p:ph idx="1"/>
          </p:nvPr>
        </p:nvSpPr>
        <p:spPr>
          <a:xfrm>
            <a:off x="913795" y="280219"/>
            <a:ext cx="10353762" cy="6238568"/>
          </a:xfrm>
        </p:spPr>
        <p:txBody>
          <a:bodyPr>
            <a:normAutofit fontScale="40000" lnSpcReduction="20000"/>
          </a:bodyPr>
          <a:lstStyle/>
          <a:p>
            <a:pPr marL="95885" indent="5715">
              <a:lnSpc>
                <a:spcPct val="106000"/>
              </a:lnSpc>
              <a:spcAft>
                <a:spcPts val="700"/>
              </a:spcAft>
              <a:buNone/>
            </a:pPr>
            <a:r>
              <a:rPr lang="en-UG" sz="8000" dirty="0" err="1">
                <a:effectLst/>
                <a:latin typeface="Times New Roman" panose="02020603050405020304" pitchFamily="18" charset="0"/>
                <a:ea typeface="Times New Roman" panose="02020603050405020304" pitchFamily="18" charset="0"/>
              </a:rPr>
              <a:t>root_newton</a:t>
            </a:r>
            <a:r>
              <a:rPr lang="en-UG" sz="8000" dirty="0">
                <a:effectLst/>
                <a:latin typeface="Times New Roman" panose="02020603050405020304" pitchFamily="18" charset="0"/>
                <a:ea typeface="Times New Roman" panose="02020603050405020304" pitchFamily="18" charset="0"/>
              </a:rPr>
              <a:t> = newton(s, ds, 2, 1e-6, 100);</a:t>
            </a:r>
          </a:p>
          <a:p>
            <a:pPr marL="95885" indent="5715">
              <a:lnSpc>
                <a:spcPct val="106000"/>
              </a:lnSpc>
              <a:spcAft>
                <a:spcPts val="700"/>
              </a:spcAft>
              <a:buNone/>
            </a:pPr>
            <a:r>
              <a:rPr lang="en-UG" sz="8000" dirty="0" err="1">
                <a:effectLst/>
                <a:latin typeface="Times New Roman" panose="02020603050405020304" pitchFamily="18" charset="0"/>
                <a:ea typeface="Times New Roman" panose="02020603050405020304" pitchFamily="18" charset="0"/>
              </a:rPr>
              <a:t>time_newton</a:t>
            </a:r>
            <a:r>
              <a:rPr lang="en-UG" sz="8000" dirty="0">
                <a:effectLst/>
                <a:latin typeface="Times New Roman" panose="02020603050405020304" pitchFamily="18" charset="0"/>
                <a:ea typeface="Times New Roman" panose="02020603050405020304" pitchFamily="18" charset="0"/>
              </a:rPr>
              <a:t> = toc;</a:t>
            </a:r>
          </a:p>
          <a:p>
            <a:pPr marL="95885" indent="5715">
              <a:lnSpc>
                <a:spcPct val="106000"/>
              </a:lnSpc>
              <a:spcAft>
                <a:spcPts val="700"/>
              </a:spcAft>
              <a:buNone/>
            </a:pPr>
            <a:r>
              <a:rPr lang="en-UG" sz="8000" dirty="0" err="1">
                <a:effectLst/>
                <a:latin typeface="Times New Roman" panose="02020603050405020304" pitchFamily="18" charset="0"/>
                <a:ea typeface="Times New Roman" panose="02020603050405020304" pitchFamily="18" charset="0"/>
              </a:rPr>
              <a:t>fprintf</a:t>
            </a:r>
            <a:r>
              <a:rPr lang="en-UG" sz="8000" dirty="0">
                <a:effectLst/>
                <a:latin typeface="Times New Roman" panose="02020603050405020304" pitchFamily="18" charset="0"/>
                <a:ea typeface="Times New Roman" panose="02020603050405020304" pitchFamily="18" charset="0"/>
              </a:rPr>
              <a:t>('---Root Finding (Projectile)---\n');</a:t>
            </a:r>
          </a:p>
          <a:p>
            <a:pPr marL="95885" indent="5715">
              <a:lnSpc>
                <a:spcPct val="106000"/>
              </a:lnSpc>
              <a:spcAft>
                <a:spcPts val="700"/>
              </a:spcAft>
              <a:buNone/>
            </a:pPr>
            <a:r>
              <a:rPr lang="en-UG" sz="8000" dirty="0">
                <a:effectLst/>
                <a:latin typeface="Times New Roman" panose="02020603050405020304" pitchFamily="18" charset="0"/>
                <a:ea typeface="Times New Roman" panose="02020603050405020304" pitchFamily="18" charset="0"/>
              </a:rPr>
              <a:t>---Root Finding (Projectile)---</a:t>
            </a:r>
          </a:p>
          <a:p>
            <a:pPr marL="95885" indent="5715">
              <a:lnSpc>
                <a:spcPct val="106000"/>
              </a:lnSpc>
              <a:spcAft>
                <a:spcPts val="700"/>
              </a:spcAft>
              <a:buNone/>
            </a:pPr>
            <a:r>
              <a:rPr lang="en-UG" sz="8000" dirty="0" err="1">
                <a:effectLst/>
                <a:latin typeface="Times New Roman" panose="02020603050405020304" pitchFamily="18" charset="0"/>
                <a:ea typeface="Times New Roman" panose="02020603050405020304" pitchFamily="18" charset="0"/>
              </a:rPr>
              <a:t>fprintf</a:t>
            </a:r>
            <a:r>
              <a:rPr lang="en-UG" sz="8000" dirty="0">
                <a:effectLst/>
                <a:latin typeface="Times New Roman" panose="02020603050405020304" pitchFamily="18" charset="0"/>
                <a:ea typeface="Times New Roman" panose="02020603050405020304" pitchFamily="18" charset="0"/>
              </a:rPr>
              <a:t>('Bisection root: %.6f s (time %.6f s)\n', </a:t>
            </a:r>
            <a:r>
              <a:rPr lang="en-UG" sz="8000" dirty="0" err="1">
                <a:effectLst/>
                <a:latin typeface="Times New Roman" panose="02020603050405020304" pitchFamily="18" charset="0"/>
                <a:ea typeface="Times New Roman" panose="02020603050405020304" pitchFamily="18" charset="0"/>
              </a:rPr>
              <a:t>root_bisect</a:t>
            </a:r>
            <a:r>
              <a:rPr lang="en-UG" sz="8000" dirty="0">
                <a:effectLst/>
                <a:latin typeface="Times New Roman" panose="02020603050405020304" pitchFamily="18" charset="0"/>
                <a:ea typeface="Times New Roman" panose="02020603050405020304" pitchFamily="18" charset="0"/>
              </a:rPr>
              <a:t>, </a:t>
            </a:r>
            <a:r>
              <a:rPr lang="en-UG" sz="8000" dirty="0" err="1">
                <a:effectLst/>
                <a:latin typeface="Times New Roman" panose="02020603050405020304" pitchFamily="18" charset="0"/>
                <a:ea typeface="Times New Roman" panose="02020603050405020304" pitchFamily="18" charset="0"/>
              </a:rPr>
              <a:t>time_bisect</a:t>
            </a:r>
            <a:r>
              <a:rPr lang="en-UG" sz="8000" dirty="0">
                <a:effectLst/>
                <a:latin typeface="Times New Roman" panose="02020603050405020304" pitchFamily="18" charset="0"/>
                <a:ea typeface="Times New Roman" panose="02020603050405020304" pitchFamily="18" charset="0"/>
              </a:rPr>
              <a:t>);</a:t>
            </a:r>
          </a:p>
          <a:p>
            <a:pPr marL="95885" indent="5715">
              <a:lnSpc>
                <a:spcPct val="106000"/>
              </a:lnSpc>
              <a:spcAft>
                <a:spcPts val="700"/>
              </a:spcAft>
              <a:buNone/>
            </a:pPr>
            <a:r>
              <a:rPr lang="en-UG" sz="8000" dirty="0">
                <a:effectLst/>
                <a:latin typeface="Times New Roman" panose="02020603050405020304" pitchFamily="18" charset="0"/>
                <a:ea typeface="Times New Roman" panose="02020603050405020304" pitchFamily="18" charset="0"/>
              </a:rPr>
              <a:t>Bisection root: 7.133918 s (time 0.017705 s)</a:t>
            </a:r>
          </a:p>
          <a:p>
            <a:pPr marL="95885" indent="5715">
              <a:lnSpc>
                <a:spcPct val="106000"/>
              </a:lnSpc>
              <a:spcAft>
                <a:spcPts val="700"/>
              </a:spcAft>
              <a:buNone/>
            </a:pPr>
            <a:r>
              <a:rPr lang="en-UG" sz="8000" dirty="0" err="1">
                <a:effectLst/>
                <a:latin typeface="Times New Roman" panose="02020603050405020304" pitchFamily="18" charset="0"/>
                <a:ea typeface="Times New Roman" panose="02020603050405020304" pitchFamily="18" charset="0"/>
              </a:rPr>
              <a:t>fprintf</a:t>
            </a:r>
            <a:r>
              <a:rPr lang="en-UG" sz="8000" dirty="0">
                <a:effectLst/>
                <a:latin typeface="Times New Roman" panose="02020603050405020304" pitchFamily="18" charset="0"/>
                <a:ea typeface="Times New Roman" panose="02020603050405020304" pitchFamily="18" charset="0"/>
              </a:rPr>
              <a:t>('Newton root:  %.6f s (time %.6f s)\n',</a:t>
            </a:r>
            <a:r>
              <a:rPr lang="en-UG" sz="8000" dirty="0" err="1">
                <a:effectLst/>
                <a:latin typeface="Times New Roman" panose="02020603050405020304" pitchFamily="18" charset="0"/>
                <a:ea typeface="Times New Roman" panose="02020603050405020304" pitchFamily="18" charset="0"/>
              </a:rPr>
              <a:t>root_newton</a:t>
            </a:r>
            <a:r>
              <a:rPr lang="en-UG" sz="8000" dirty="0">
                <a:effectLst/>
                <a:latin typeface="Times New Roman" panose="02020603050405020304" pitchFamily="18" charset="0"/>
                <a:ea typeface="Times New Roman" panose="02020603050405020304" pitchFamily="18" charset="0"/>
              </a:rPr>
              <a:t>, </a:t>
            </a:r>
            <a:r>
              <a:rPr lang="en-UG" sz="8000" dirty="0" err="1">
                <a:effectLst/>
                <a:latin typeface="Times New Roman" panose="02020603050405020304" pitchFamily="18" charset="0"/>
                <a:ea typeface="Times New Roman" panose="02020603050405020304" pitchFamily="18" charset="0"/>
              </a:rPr>
              <a:t>time_newton</a:t>
            </a:r>
            <a:r>
              <a:rPr lang="en-UG" sz="8000" dirty="0">
                <a:effectLst/>
                <a:latin typeface="Times New Roman" panose="02020603050405020304" pitchFamily="18" charset="0"/>
                <a:ea typeface="Times New Roman" panose="02020603050405020304" pitchFamily="18" charset="0"/>
              </a:rPr>
              <a:t>);</a:t>
            </a:r>
          </a:p>
          <a:p>
            <a:pPr marL="95885" indent="5715">
              <a:lnSpc>
                <a:spcPct val="106000"/>
              </a:lnSpc>
              <a:spcAft>
                <a:spcPts val="700"/>
              </a:spcAft>
            </a:pPr>
            <a:r>
              <a:rPr lang="en-UG" sz="8000" dirty="0">
                <a:effectLst/>
                <a:latin typeface="Times New Roman" panose="02020603050405020304" pitchFamily="18" charset="0"/>
                <a:ea typeface="Times New Roman" panose="02020603050405020304" pitchFamily="18" charset="0"/>
              </a:rPr>
              <a:t>Newton root:  -0.467251 s (time 0.010991 s)</a:t>
            </a:r>
          </a:p>
          <a:p>
            <a:endParaRPr lang="en-UG" dirty="0"/>
          </a:p>
        </p:txBody>
      </p:sp>
    </p:spTree>
    <p:extLst>
      <p:ext uri="{BB962C8B-B14F-4D97-AF65-F5344CB8AC3E}">
        <p14:creationId xmlns:p14="http://schemas.microsoft.com/office/powerpoint/2010/main" val="2314732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243FD-A831-D9C5-B4DC-5B4ADA936DC1}"/>
              </a:ext>
            </a:extLst>
          </p:cNvPr>
          <p:cNvSpPr>
            <a:spLocks noGrp="1"/>
          </p:cNvSpPr>
          <p:nvPr>
            <p:ph idx="1"/>
          </p:nvPr>
        </p:nvSpPr>
        <p:spPr>
          <a:xfrm>
            <a:off x="913795" y="383458"/>
            <a:ext cx="10353762" cy="5943600"/>
          </a:xfrm>
        </p:spPr>
        <p:txBody>
          <a:bodyPr>
            <a:normAutofit/>
          </a:bodyPr>
          <a:lstStyle/>
          <a:p>
            <a:pPr marL="95885" indent="5715">
              <a:lnSpc>
                <a:spcPct val="106000"/>
              </a:lnSpc>
              <a:spcAft>
                <a:spcPts val="700"/>
              </a:spcAft>
              <a:buNone/>
            </a:pPr>
            <a:r>
              <a:rPr lang="en-UG" sz="4400" dirty="0">
                <a:effectLst/>
                <a:latin typeface="Times New Roman" panose="02020603050405020304" pitchFamily="18" charset="0"/>
                <a:ea typeface="Times New Roman" panose="02020603050405020304" pitchFamily="18" charset="0"/>
              </a:rPr>
              <a:t>% Plot the function</a:t>
            </a:r>
          </a:p>
          <a:p>
            <a:pPr marL="95885" indent="5715">
              <a:lnSpc>
                <a:spcPct val="106000"/>
              </a:lnSpc>
              <a:spcAft>
                <a:spcPts val="700"/>
              </a:spcAft>
              <a:buNone/>
            </a:pPr>
            <a:r>
              <a:rPr lang="en-UG" sz="4400" dirty="0" err="1">
                <a:effectLst/>
                <a:latin typeface="Times New Roman" panose="02020603050405020304" pitchFamily="18" charset="0"/>
                <a:ea typeface="Times New Roman" panose="02020603050405020304" pitchFamily="18" charset="0"/>
              </a:rPr>
              <a:t>t_vals</a:t>
            </a:r>
            <a:r>
              <a:rPr lang="en-UG" sz="4400" dirty="0">
                <a:effectLst/>
                <a:latin typeface="Times New Roman" panose="02020603050405020304" pitchFamily="18" charset="0"/>
                <a:ea typeface="Times New Roman" panose="02020603050405020304" pitchFamily="18" charset="0"/>
              </a:rPr>
              <a:t> = </a:t>
            </a:r>
            <a:r>
              <a:rPr lang="en-UG" sz="4400" dirty="0" err="1">
                <a:effectLst/>
                <a:latin typeface="Times New Roman" panose="02020603050405020304" pitchFamily="18" charset="0"/>
                <a:ea typeface="Times New Roman" panose="02020603050405020304" pitchFamily="18" charset="0"/>
              </a:rPr>
              <a:t>linspace</a:t>
            </a:r>
            <a:r>
              <a:rPr lang="en-UG" sz="4400" dirty="0">
                <a:effectLst/>
                <a:latin typeface="Times New Roman" panose="02020603050405020304" pitchFamily="18" charset="0"/>
                <a:ea typeface="Times New Roman" panose="02020603050405020304" pitchFamily="18" charset="0"/>
              </a:rPr>
              <a:t>(0, 5, 200);</a:t>
            </a:r>
          </a:p>
          <a:p>
            <a:pPr marL="95885" indent="5715">
              <a:lnSpc>
                <a:spcPct val="106000"/>
              </a:lnSpc>
              <a:spcAft>
                <a:spcPts val="700"/>
              </a:spcAft>
              <a:buNone/>
            </a:pPr>
            <a:r>
              <a:rPr lang="en-UG" sz="4400" dirty="0">
                <a:effectLst/>
                <a:latin typeface="Times New Roman" panose="02020603050405020304" pitchFamily="18" charset="0"/>
                <a:ea typeface="Times New Roman" panose="02020603050405020304" pitchFamily="18" charset="0"/>
              </a:rPr>
              <a:t>figure;</a:t>
            </a:r>
          </a:p>
          <a:p>
            <a:pPr marL="95885" indent="5715">
              <a:lnSpc>
                <a:spcPct val="106000"/>
              </a:lnSpc>
              <a:spcAft>
                <a:spcPts val="700"/>
              </a:spcAft>
              <a:buNone/>
            </a:pPr>
            <a:r>
              <a:rPr lang="en-UG" sz="4400" dirty="0">
                <a:effectLst/>
                <a:latin typeface="Times New Roman" panose="02020603050405020304" pitchFamily="18" charset="0"/>
                <a:ea typeface="Times New Roman" panose="02020603050405020304" pitchFamily="18" charset="0"/>
              </a:rPr>
              <a:t>plot(</a:t>
            </a:r>
            <a:r>
              <a:rPr lang="en-UG" sz="4400" dirty="0" err="1">
                <a:effectLst/>
                <a:latin typeface="Times New Roman" panose="02020603050405020304" pitchFamily="18" charset="0"/>
                <a:ea typeface="Times New Roman" panose="02020603050405020304" pitchFamily="18" charset="0"/>
              </a:rPr>
              <a:t>t_vals</a:t>
            </a:r>
            <a:r>
              <a:rPr lang="en-UG" sz="4400" dirty="0">
                <a:effectLst/>
                <a:latin typeface="Times New Roman" panose="02020603050405020304" pitchFamily="18" charset="0"/>
                <a:ea typeface="Times New Roman" panose="02020603050405020304" pitchFamily="18" charset="0"/>
              </a:rPr>
              <a:t>, s(</a:t>
            </a:r>
            <a:r>
              <a:rPr lang="en-UG" sz="4400" dirty="0" err="1">
                <a:effectLst/>
                <a:latin typeface="Times New Roman" panose="02020603050405020304" pitchFamily="18" charset="0"/>
                <a:ea typeface="Times New Roman" panose="02020603050405020304" pitchFamily="18" charset="0"/>
              </a:rPr>
              <a:t>t_vals</a:t>
            </a:r>
            <a:r>
              <a:rPr lang="en-UG" sz="4400" dirty="0">
                <a:effectLst/>
                <a:latin typeface="Times New Roman" panose="02020603050405020304" pitchFamily="18" charset="0"/>
                <a:ea typeface="Times New Roman" panose="02020603050405020304" pitchFamily="18" charset="0"/>
              </a:rPr>
              <a:t>), 'b-', 'LineWidth',2);</a:t>
            </a:r>
          </a:p>
          <a:p>
            <a:pPr marL="95885" indent="5715">
              <a:lnSpc>
                <a:spcPct val="106000"/>
              </a:lnSpc>
              <a:spcAft>
                <a:spcPts val="700"/>
              </a:spcAft>
              <a:buNone/>
            </a:pPr>
            <a:r>
              <a:rPr lang="en-UG" sz="4400" dirty="0">
                <a:effectLst/>
                <a:latin typeface="Times New Roman" panose="02020603050405020304" pitchFamily="18" charset="0"/>
                <a:ea typeface="Times New Roman" panose="02020603050405020304" pitchFamily="18" charset="0"/>
              </a:rPr>
              <a:t>hold on;</a:t>
            </a:r>
          </a:p>
          <a:p>
            <a:pPr marL="95885" indent="5715">
              <a:lnSpc>
                <a:spcPct val="106000"/>
              </a:lnSpc>
              <a:spcAft>
                <a:spcPts val="700"/>
              </a:spcAft>
            </a:pPr>
            <a:r>
              <a:rPr lang="en-UG" sz="4400" dirty="0" err="1">
                <a:effectLst/>
                <a:latin typeface="Times New Roman" panose="02020603050405020304" pitchFamily="18" charset="0"/>
                <a:ea typeface="Times New Roman" panose="02020603050405020304" pitchFamily="18" charset="0"/>
              </a:rPr>
              <a:t>yline</a:t>
            </a:r>
            <a:r>
              <a:rPr lang="en-UG" sz="4400" dirty="0">
                <a:effectLst/>
                <a:latin typeface="Times New Roman" panose="02020603050405020304" pitchFamily="18" charset="0"/>
                <a:ea typeface="Times New Roman" panose="02020603050405020304" pitchFamily="18" charset="0"/>
              </a:rPr>
              <a:t>(0, 'k--');</a:t>
            </a:r>
          </a:p>
          <a:p>
            <a:endParaRPr lang="en-UG" dirty="0"/>
          </a:p>
        </p:txBody>
      </p:sp>
    </p:spTree>
    <p:extLst>
      <p:ext uri="{BB962C8B-B14F-4D97-AF65-F5344CB8AC3E}">
        <p14:creationId xmlns:p14="http://schemas.microsoft.com/office/powerpoint/2010/main" val="4169002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C2C4A-E49A-9808-AE62-B5710FAE1CE1}"/>
              </a:ext>
            </a:extLst>
          </p:cNvPr>
          <p:cNvSpPr>
            <a:spLocks noGrp="1"/>
          </p:cNvSpPr>
          <p:nvPr>
            <p:ph idx="1"/>
          </p:nvPr>
        </p:nvSpPr>
        <p:spPr>
          <a:xfrm>
            <a:off x="919119" y="1756851"/>
            <a:ext cx="10353762" cy="3695136"/>
          </a:xfrm>
        </p:spPr>
        <p:txBody>
          <a:bodyPr>
            <a:normAutofit fontScale="92500" lnSpcReduction="10000"/>
          </a:bodyPr>
          <a:lstStyle/>
          <a:p>
            <a:pPr marL="95885" indent="5715">
              <a:lnSpc>
                <a:spcPct val="106000"/>
              </a:lnSpc>
              <a:spcAft>
                <a:spcPts val="700"/>
              </a:spcAft>
              <a:buNone/>
            </a:pPr>
            <a:r>
              <a:rPr lang="en-UG" sz="2800" dirty="0">
                <a:effectLst/>
                <a:latin typeface="Times New Roman" panose="02020603050405020304" pitchFamily="18" charset="0"/>
                <a:ea typeface="Times New Roman" panose="02020603050405020304" pitchFamily="18" charset="0"/>
              </a:rPr>
              <a:t>plot(root_bisect,0,'ro','MarkerSize',8,'MarkerFaceColor','r');</a:t>
            </a:r>
          </a:p>
          <a:p>
            <a:pPr marL="95885" indent="5715">
              <a:lnSpc>
                <a:spcPct val="106000"/>
              </a:lnSpc>
              <a:spcAft>
                <a:spcPts val="700"/>
              </a:spcAft>
              <a:buNone/>
            </a:pPr>
            <a:r>
              <a:rPr lang="en-UG" sz="2800" dirty="0">
                <a:effectLst/>
                <a:latin typeface="Times New Roman" panose="02020603050405020304" pitchFamily="18" charset="0"/>
                <a:ea typeface="Times New Roman" panose="02020603050405020304" pitchFamily="18" charset="0"/>
              </a:rPr>
              <a:t>plot(root_newton,0,'gs','MarkerSize',8,'MarkerFaceColor','g');</a:t>
            </a:r>
          </a:p>
          <a:p>
            <a:pPr marL="95885" indent="5715">
              <a:lnSpc>
                <a:spcPct val="106000"/>
              </a:lnSpc>
              <a:spcAft>
                <a:spcPts val="700"/>
              </a:spcAft>
              <a:buNone/>
            </a:pPr>
            <a:r>
              <a:rPr lang="en-UG" sz="2800" dirty="0">
                <a:effectLst/>
                <a:latin typeface="Times New Roman" panose="02020603050405020304" pitchFamily="18" charset="0"/>
                <a:ea typeface="Times New Roman" panose="02020603050405020304" pitchFamily="18" charset="0"/>
              </a:rPr>
              <a:t>legend('s(t)','Ground (y=0)','Bisection </a:t>
            </a:r>
            <a:r>
              <a:rPr lang="en-UG" sz="2800" dirty="0" err="1">
                <a:effectLst/>
                <a:latin typeface="Times New Roman" panose="02020603050405020304" pitchFamily="18" charset="0"/>
                <a:ea typeface="Times New Roman" panose="02020603050405020304" pitchFamily="18" charset="0"/>
              </a:rPr>
              <a:t>root','Newton</a:t>
            </a:r>
            <a:r>
              <a:rPr lang="en-UG" sz="2800" dirty="0">
                <a:effectLst/>
                <a:latin typeface="Times New Roman" panose="02020603050405020304" pitchFamily="18" charset="0"/>
                <a:ea typeface="Times New Roman" panose="02020603050405020304" pitchFamily="18" charset="0"/>
              </a:rPr>
              <a:t> root');</a:t>
            </a:r>
          </a:p>
          <a:p>
            <a:pPr marL="95885" indent="5715">
              <a:lnSpc>
                <a:spcPct val="106000"/>
              </a:lnSpc>
              <a:spcAft>
                <a:spcPts val="700"/>
              </a:spcAft>
              <a:buNone/>
            </a:pPr>
            <a:r>
              <a:rPr lang="en-UG" sz="2800" dirty="0" err="1">
                <a:effectLst/>
                <a:latin typeface="Times New Roman" panose="02020603050405020304" pitchFamily="18" charset="0"/>
                <a:ea typeface="Times New Roman" panose="02020603050405020304" pitchFamily="18" charset="0"/>
              </a:rPr>
              <a:t>xlabel</a:t>
            </a:r>
            <a:r>
              <a:rPr lang="en-UG" sz="2800" dirty="0">
                <a:effectLst/>
                <a:latin typeface="Times New Roman" panose="02020603050405020304" pitchFamily="18" charset="0"/>
                <a:ea typeface="Times New Roman" panose="02020603050405020304" pitchFamily="18" charset="0"/>
              </a:rPr>
              <a:t>('Time (s)');</a:t>
            </a:r>
          </a:p>
          <a:p>
            <a:pPr marL="95885" indent="5715">
              <a:lnSpc>
                <a:spcPct val="106000"/>
              </a:lnSpc>
              <a:spcAft>
                <a:spcPts val="700"/>
              </a:spcAft>
              <a:buNone/>
            </a:pPr>
            <a:r>
              <a:rPr lang="en-UG" sz="2800" dirty="0" err="1">
                <a:effectLst/>
                <a:latin typeface="Times New Roman" panose="02020603050405020304" pitchFamily="18" charset="0"/>
                <a:ea typeface="Times New Roman" panose="02020603050405020304" pitchFamily="18" charset="0"/>
              </a:rPr>
              <a:t>ylabel</a:t>
            </a:r>
            <a:r>
              <a:rPr lang="en-UG" sz="2800" dirty="0">
                <a:effectLst/>
                <a:latin typeface="Times New Roman" panose="02020603050405020304" pitchFamily="18" charset="0"/>
                <a:ea typeface="Times New Roman" panose="02020603050405020304" pitchFamily="18" charset="0"/>
              </a:rPr>
              <a:t>('height (m)');</a:t>
            </a:r>
          </a:p>
          <a:p>
            <a:pPr marL="95885" indent="5715">
              <a:lnSpc>
                <a:spcPct val="106000"/>
              </a:lnSpc>
              <a:spcAft>
                <a:spcPts val="700"/>
              </a:spcAft>
            </a:pPr>
            <a:r>
              <a:rPr lang="en-UG" sz="2800" dirty="0">
                <a:effectLst/>
                <a:latin typeface="Times New Roman" panose="02020603050405020304" pitchFamily="18" charset="0"/>
                <a:ea typeface="Times New Roman" panose="02020603050405020304" pitchFamily="18" charset="0"/>
              </a:rPr>
              <a:t>title('Projectile Motion Root Finding');</a:t>
            </a:r>
          </a:p>
          <a:p>
            <a:endParaRPr lang="en-UG" dirty="0"/>
          </a:p>
        </p:txBody>
      </p:sp>
    </p:spTree>
    <p:extLst>
      <p:ext uri="{BB962C8B-B14F-4D97-AF65-F5344CB8AC3E}">
        <p14:creationId xmlns:p14="http://schemas.microsoft.com/office/powerpoint/2010/main" val="1946116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3BFCDAC-CE1B-345D-98F3-51EC64F0E40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0877" y="204038"/>
            <a:ext cx="9984657" cy="4896599"/>
          </a:xfrm>
          <a:prstGeom prst="rect">
            <a:avLst/>
          </a:prstGeom>
          <a:noFill/>
          <a:ln>
            <a:noFill/>
          </a:ln>
        </p:spPr>
      </p:pic>
    </p:spTree>
    <p:extLst>
      <p:ext uri="{BB962C8B-B14F-4D97-AF65-F5344CB8AC3E}">
        <p14:creationId xmlns:p14="http://schemas.microsoft.com/office/powerpoint/2010/main" val="2321853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3CD5-C343-5C28-F760-5B3E9F1C1312}"/>
              </a:ext>
            </a:extLst>
          </p:cNvPr>
          <p:cNvSpPr>
            <a:spLocks noGrp="1"/>
          </p:cNvSpPr>
          <p:nvPr>
            <p:ph type="title"/>
          </p:nvPr>
        </p:nvSpPr>
        <p:spPr/>
        <p:txBody>
          <a:bodyPr>
            <a:normAutofit/>
          </a:bodyPr>
          <a:lstStyle/>
          <a:p>
            <a:r>
              <a:rPr lang="en-UG" sz="4000" dirty="0">
                <a:effectLst/>
                <a:latin typeface="Times New Roman" panose="02020603050405020304" pitchFamily="18" charset="0"/>
                <a:ea typeface="Times New Roman" panose="02020603050405020304" pitchFamily="18" charset="0"/>
              </a:rPr>
              <a:t>Conclusion.</a:t>
            </a:r>
            <a:br>
              <a:rPr lang="en-UG" sz="4000" dirty="0">
                <a:effectLst/>
                <a:latin typeface="Times New Roman" panose="02020603050405020304" pitchFamily="18" charset="0"/>
                <a:ea typeface="Times New Roman" panose="02020603050405020304" pitchFamily="18" charset="0"/>
              </a:rPr>
            </a:br>
            <a:endParaRPr lang="en-UG" sz="3600" dirty="0"/>
          </a:p>
        </p:txBody>
      </p:sp>
      <p:sp>
        <p:nvSpPr>
          <p:cNvPr id="3" name="Content Placeholder 2">
            <a:extLst>
              <a:ext uri="{FF2B5EF4-FFF2-40B4-BE49-F238E27FC236}">
                <a16:creationId xmlns:a16="http://schemas.microsoft.com/office/drawing/2014/main" id="{A9E274AD-80DC-5A1F-458C-1D83F2936872}"/>
              </a:ext>
            </a:extLst>
          </p:cNvPr>
          <p:cNvSpPr>
            <a:spLocks noGrp="1"/>
          </p:cNvSpPr>
          <p:nvPr>
            <p:ph idx="1"/>
          </p:nvPr>
        </p:nvSpPr>
        <p:spPr/>
        <p:txBody>
          <a:bodyPr/>
          <a:lstStyle/>
          <a:p>
            <a:pPr marL="95885" indent="5715">
              <a:lnSpc>
                <a:spcPct val="106000"/>
              </a:lnSpc>
              <a:spcAft>
                <a:spcPts val="700"/>
              </a:spcAft>
              <a:buNone/>
            </a:pPr>
            <a:r>
              <a:rPr lang="en-UG" sz="3600" dirty="0">
                <a:effectLst/>
                <a:latin typeface="Times New Roman" panose="02020603050405020304" pitchFamily="18" charset="0"/>
                <a:ea typeface="Times New Roman" panose="02020603050405020304" pitchFamily="18" charset="0"/>
              </a:rPr>
              <a:t>The height the ball attains increases with time until when it reaches its maximum height and thus the time it takes to reach the ground can be calculated.</a:t>
            </a:r>
          </a:p>
          <a:p>
            <a:pPr marL="95885" indent="0">
              <a:lnSpc>
                <a:spcPct val="106000"/>
              </a:lnSpc>
              <a:spcAft>
                <a:spcPts val="700"/>
              </a:spcAft>
              <a:buNone/>
            </a:pPr>
            <a:endParaRPr lang="en-UG" sz="3600" dirty="0">
              <a:effectLst/>
              <a:latin typeface="Times New Roman" panose="02020603050405020304" pitchFamily="18" charset="0"/>
              <a:ea typeface="Times New Roman" panose="02020603050405020304" pitchFamily="18" charset="0"/>
            </a:endParaRPr>
          </a:p>
          <a:p>
            <a:endParaRPr lang="en-UG" dirty="0"/>
          </a:p>
        </p:txBody>
      </p:sp>
    </p:spTree>
    <p:extLst>
      <p:ext uri="{BB962C8B-B14F-4D97-AF65-F5344CB8AC3E}">
        <p14:creationId xmlns:p14="http://schemas.microsoft.com/office/powerpoint/2010/main" val="184618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42572-BDCE-6B75-A1C1-03EF2A90FF02}"/>
              </a:ext>
            </a:extLst>
          </p:cNvPr>
          <p:cNvSpPr>
            <a:spLocks noGrp="1"/>
          </p:cNvSpPr>
          <p:nvPr>
            <p:ph type="title"/>
          </p:nvPr>
        </p:nvSpPr>
        <p:spPr/>
        <p:txBody>
          <a:bodyPr>
            <a:noAutofit/>
          </a:bodyPr>
          <a:lstStyle/>
          <a:p>
            <a:r>
              <a:rPr lang="en-UG" sz="4000" b="1" dirty="0">
                <a:effectLst/>
                <a:latin typeface="Times New Roman" panose="02020603050405020304" pitchFamily="18" charset="0"/>
                <a:ea typeface="Times New Roman" panose="02020603050405020304" pitchFamily="18" charset="0"/>
              </a:rPr>
              <a:t>PRACTICAL_EXAMPLE 2, ODE SOLVING (COOLING PROBLEM)</a:t>
            </a:r>
            <a:br>
              <a:rPr lang="en-UG" sz="4000" dirty="0">
                <a:effectLst/>
                <a:latin typeface="Times New Roman" panose="02020603050405020304" pitchFamily="18" charset="0"/>
                <a:ea typeface="Times New Roman" panose="02020603050405020304" pitchFamily="18" charset="0"/>
              </a:rPr>
            </a:br>
            <a:endParaRPr lang="en-UG" sz="3600" dirty="0"/>
          </a:p>
        </p:txBody>
      </p:sp>
      <p:sp>
        <p:nvSpPr>
          <p:cNvPr id="3" name="Content Placeholder 2">
            <a:extLst>
              <a:ext uri="{FF2B5EF4-FFF2-40B4-BE49-F238E27FC236}">
                <a16:creationId xmlns:a16="http://schemas.microsoft.com/office/drawing/2014/main" id="{0167185C-B468-7E34-2F4E-B8616A316621}"/>
              </a:ext>
            </a:extLst>
          </p:cNvPr>
          <p:cNvSpPr>
            <a:spLocks noGrp="1"/>
          </p:cNvSpPr>
          <p:nvPr>
            <p:ph idx="1"/>
          </p:nvPr>
        </p:nvSpPr>
        <p:spPr>
          <a:xfrm>
            <a:off x="913795" y="1651819"/>
            <a:ext cx="10353762" cy="5058697"/>
          </a:xfrm>
        </p:spPr>
        <p:txBody>
          <a:bodyPr>
            <a:normAutofit/>
          </a:bodyPr>
          <a:lstStyle/>
          <a:p>
            <a:pPr marL="95885" indent="5715">
              <a:lnSpc>
                <a:spcPct val="106000"/>
              </a:lnSpc>
              <a:spcAft>
                <a:spcPts val="700"/>
              </a:spcAft>
              <a:buNone/>
            </a:pPr>
            <a:r>
              <a:rPr lang="en-UG" sz="2600" b="1" dirty="0">
                <a:solidFill>
                  <a:srgbClr val="FFFF00"/>
                </a:solidFill>
                <a:effectLst/>
                <a:latin typeface="Times New Roman" panose="02020603050405020304" pitchFamily="18" charset="0"/>
                <a:ea typeface="Times New Roman" panose="02020603050405020304" pitchFamily="18" charset="0"/>
              </a:rPr>
              <a:t>Consider Newton's law of cooling; T(t) = </a:t>
            </a:r>
            <a:r>
              <a:rPr lang="en-UG" sz="2600" b="1" dirty="0" err="1">
                <a:solidFill>
                  <a:srgbClr val="FFFF00"/>
                </a:solidFill>
                <a:effectLst/>
                <a:latin typeface="Times New Roman" panose="02020603050405020304" pitchFamily="18" charset="0"/>
                <a:ea typeface="Times New Roman" panose="02020603050405020304" pitchFamily="18" charset="0"/>
              </a:rPr>
              <a:t>Troom</a:t>
            </a:r>
            <a:r>
              <a:rPr lang="en-UG" sz="2600" b="1" dirty="0">
                <a:solidFill>
                  <a:srgbClr val="FFFF00"/>
                </a:solidFill>
                <a:effectLst/>
                <a:latin typeface="Times New Roman" panose="02020603050405020304" pitchFamily="18" charset="0"/>
                <a:ea typeface="Times New Roman" panose="02020603050405020304" pitchFamily="18" charset="0"/>
              </a:rPr>
              <a:t> + (To - </a:t>
            </a:r>
            <a:r>
              <a:rPr lang="en-UG" sz="2600" b="1" dirty="0" err="1">
                <a:solidFill>
                  <a:srgbClr val="FFFF00"/>
                </a:solidFill>
                <a:effectLst/>
                <a:latin typeface="Times New Roman" panose="02020603050405020304" pitchFamily="18" charset="0"/>
                <a:ea typeface="Times New Roman" panose="02020603050405020304" pitchFamily="18" charset="0"/>
              </a:rPr>
              <a:t>Troom</a:t>
            </a:r>
            <a:r>
              <a:rPr lang="en-UG" sz="2600" b="1" dirty="0">
                <a:solidFill>
                  <a:srgbClr val="FFFF00"/>
                </a:solidFill>
                <a:effectLst/>
                <a:latin typeface="Times New Roman" panose="02020603050405020304" pitchFamily="18" charset="0"/>
                <a:ea typeface="Times New Roman" panose="02020603050405020304" pitchFamily="18" charset="0"/>
              </a:rPr>
              <a:t>)e.*-kt</a:t>
            </a:r>
          </a:p>
          <a:p>
            <a:pPr marL="95885" indent="5715">
              <a:lnSpc>
                <a:spcPct val="106000"/>
              </a:lnSpc>
              <a:spcAft>
                <a:spcPts val="700"/>
              </a:spcAft>
              <a:buNone/>
            </a:pPr>
            <a:r>
              <a:rPr lang="en-UG" sz="3200" dirty="0">
                <a:effectLst/>
                <a:latin typeface="Times New Roman" panose="02020603050405020304" pitchFamily="18" charset="0"/>
                <a:ea typeface="Times New Roman" panose="02020603050405020304" pitchFamily="18" charset="0"/>
              </a:rPr>
              <a:t>% dT/dt = -k(T-Tr),T(0)=90, Tr=25, k=0.07</a:t>
            </a:r>
          </a:p>
          <a:p>
            <a:pPr marL="95885" indent="5715">
              <a:lnSpc>
                <a:spcPct val="106000"/>
              </a:lnSpc>
              <a:spcAft>
                <a:spcPts val="700"/>
              </a:spcAft>
              <a:buNone/>
            </a:pPr>
            <a:r>
              <a:rPr lang="en-UG" sz="3200" dirty="0">
                <a:effectLst/>
                <a:latin typeface="Times New Roman" panose="02020603050405020304" pitchFamily="18" charset="0"/>
                <a:ea typeface="Times New Roman" panose="02020603050405020304" pitchFamily="18" charset="0"/>
              </a:rPr>
              <a:t>k = 0.07; TO = 90; Tr = 25;</a:t>
            </a:r>
          </a:p>
          <a:p>
            <a:pPr marL="95885" indent="5715">
              <a:lnSpc>
                <a:spcPct val="106000"/>
              </a:lnSpc>
              <a:spcAft>
                <a:spcPts val="700"/>
              </a:spcAft>
              <a:buNone/>
            </a:pPr>
            <a:r>
              <a:rPr lang="en-UG" sz="3200" dirty="0" err="1">
                <a:effectLst/>
                <a:latin typeface="Times New Roman" panose="02020603050405020304" pitchFamily="18" charset="0"/>
                <a:ea typeface="Times New Roman" panose="02020603050405020304" pitchFamily="18" charset="0"/>
              </a:rPr>
              <a:t>f_ode</a:t>
            </a:r>
            <a:r>
              <a:rPr lang="en-UG" sz="3200" dirty="0">
                <a:effectLst/>
                <a:latin typeface="Times New Roman" panose="02020603050405020304" pitchFamily="18" charset="0"/>
                <a:ea typeface="Times New Roman" panose="02020603050405020304" pitchFamily="18" charset="0"/>
              </a:rPr>
              <a:t> = @(t, T) -k.*(T - Tr);</a:t>
            </a:r>
          </a:p>
          <a:p>
            <a:pPr marL="95885" indent="5715">
              <a:lnSpc>
                <a:spcPct val="106000"/>
              </a:lnSpc>
              <a:spcAft>
                <a:spcPts val="700"/>
              </a:spcAft>
              <a:buNone/>
            </a:pPr>
            <a:r>
              <a:rPr lang="en-UG" sz="3200" dirty="0" err="1">
                <a:effectLst/>
                <a:latin typeface="Times New Roman" panose="02020603050405020304" pitchFamily="18" charset="0"/>
                <a:ea typeface="Times New Roman" panose="02020603050405020304" pitchFamily="18" charset="0"/>
              </a:rPr>
              <a:t>tspan</a:t>
            </a:r>
            <a:r>
              <a:rPr lang="en-UG" sz="3200" dirty="0">
                <a:effectLst/>
                <a:latin typeface="Times New Roman" panose="02020603050405020304" pitchFamily="18" charset="0"/>
                <a:ea typeface="Times New Roman" panose="02020603050405020304" pitchFamily="18" charset="0"/>
              </a:rPr>
              <a:t> = 0:1:60; % time steps (minutes)</a:t>
            </a:r>
          </a:p>
          <a:p>
            <a:pPr marL="95885" indent="5715">
              <a:lnSpc>
                <a:spcPct val="106000"/>
              </a:lnSpc>
              <a:spcAft>
                <a:spcPts val="700"/>
              </a:spcAft>
              <a:buNone/>
            </a:pPr>
            <a:r>
              <a:rPr lang="en-UG" sz="3200" dirty="0">
                <a:effectLst/>
                <a:latin typeface="Times New Roman" panose="02020603050405020304" pitchFamily="18" charset="0"/>
                <a:ea typeface="Times New Roman" panose="02020603050405020304" pitchFamily="18" charset="0"/>
              </a:rPr>
              <a:t>%--- Euler Method ---</a:t>
            </a:r>
          </a:p>
          <a:p>
            <a:pPr marL="95885" indent="5715">
              <a:lnSpc>
                <a:spcPct val="106000"/>
              </a:lnSpc>
              <a:spcAft>
                <a:spcPts val="700"/>
              </a:spcAft>
            </a:pPr>
            <a:r>
              <a:rPr lang="en-UG" sz="3200" dirty="0">
                <a:effectLst/>
                <a:latin typeface="Times New Roman" panose="02020603050405020304" pitchFamily="18" charset="0"/>
                <a:ea typeface="Times New Roman" panose="02020603050405020304" pitchFamily="18" charset="0"/>
              </a:rPr>
              <a:t>tic</a:t>
            </a:r>
          </a:p>
          <a:p>
            <a:endParaRPr lang="en-UG" dirty="0"/>
          </a:p>
        </p:txBody>
      </p:sp>
    </p:spTree>
    <p:extLst>
      <p:ext uri="{BB962C8B-B14F-4D97-AF65-F5344CB8AC3E}">
        <p14:creationId xmlns:p14="http://schemas.microsoft.com/office/powerpoint/2010/main" val="156820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CD8327-A9D5-392B-37C6-D22175010819}"/>
              </a:ext>
            </a:extLst>
          </p:cNvPr>
          <p:cNvSpPr>
            <a:spLocks noGrp="1"/>
          </p:cNvSpPr>
          <p:nvPr>
            <p:ph idx="1"/>
          </p:nvPr>
        </p:nvSpPr>
        <p:spPr>
          <a:xfrm>
            <a:off x="913795" y="412955"/>
            <a:ext cx="10353762" cy="5958348"/>
          </a:xfrm>
        </p:spPr>
        <p:txBody>
          <a:bodyPr>
            <a:normAutofit fontScale="85000" lnSpcReduction="20000"/>
          </a:bodyPr>
          <a:lstStyle/>
          <a:p>
            <a:pPr marL="95885" indent="5715">
              <a:lnSpc>
                <a:spcPct val="106000"/>
              </a:lnSpc>
              <a:spcAft>
                <a:spcPts val="700"/>
              </a:spcAft>
              <a:buNone/>
            </a:pPr>
            <a:r>
              <a:rPr lang="en-UG" sz="4500" dirty="0" err="1">
                <a:effectLst/>
                <a:latin typeface="Times New Roman" panose="02020603050405020304" pitchFamily="18" charset="0"/>
                <a:ea typeface="Times New Roman" panose="02020603050405020304" pitchFamily="18" charset="0"/>
              </a:rPr>
              <a:t>T_euler</a:t>
            </a:r>
            <a:r>
              <a:rPr lang="en-UG" sz="4500" dirty="0">
                <a:effectLst/>
                <a:latin typeface="Times New Roman" panose="02020603050405020304" pitchFamily="18" charset="0"/>
                <a:ea typeface="Times New Roman" panose="02020603050405020304" pitchFamily="18" charset="0"/>
              </a:rPr>
              <a:t> = </a:t>
            </a:r>
            <a:r>
              <a:rPr lang="en-UG" sz="4500" dirty="0" err="1">
                <a:effectLst/>
                <a:latin typeface="Times New Roman" panose="02020603050405020304" pitchFamily="18" charset="0"/>
                <a:ea typeface="Times New Roman" panose="02020603050405020304" pitchFamily="18" charset="0"/>
              </a:rPr>
              <a:t>euler</a:t>
            </a:r>
            <a:r>
              <a:rPr lang="en-UG" sz="4500" dirty="0">
                <a:effectLst/>
                <a:latin typeface="Times New Roman" panose="02020603050405020304" pitchFamily="18" charset="0"/>
                <a:ea typeface="Times New Roman" panose="02020603050405020304" pitchFamily="18" charset="0"/>
              </a:rPr>
              <a:t>(</a:t>
            </a:r>
            <a:r>
              <a:rPr lang="en-UG" sz="4500" dirty="0" err="1">
                <a:effectLst/>
                <a:latin typeface="Times New Roman" panose="02020603050405020304" pitchFamily="18" charset="0"/>
                <a:ea typeface="Times New Roman" panose="02020603050405020304" pitchFamily="18" charset="0"/>
              </a:rPr>
              <a:t>f_ode</a:t>
            </a:r>
            <a:r>
              <a:rPr lang="en-UG" sz="4500" dirty="0">
                <a:effectLst/>
                <a:latin typeface="Times New Roman" panose="02020603050405020304" pitchFamily="18" charset="0"/>
                <a:ea typeface="Times New Roman" panose="02020603050405020304" pitchFamily="18" charset="0"/>
              </a:rPr>
              <a:t>, </a:t>
            </a:r>
            <a:r>
              <a:rPr lang="en-UG" sz="4500" dirty="0" err="1">
                <a:effectLst/>
                <a:latin typeface="Times New Roman" panose="02020603050405020304" pitchFamily="18" charset="0"/>
                <a:ea typeface="Times New Roman" panose="02020603050405020304" pitchFamily="18" charset="0"/>
              </a:rPr>
              <a:t>tspan</a:t>
            </a:r>
            <a:r>
              <a:rPr lang="en-UG" sz="4500" dirty="0">
                <a:effectLst/>
                <a:latin typeface="Times New Roman" panose="02020603050405020304" pitchFamily="18" charset="0"/>
                <a:ea typeface="Times New Roman" panose="02020603050405020304" pitchFamily="18" charset="0"/>
              </a:rPr>
              <a:t>, TO);</a:t>
            </a:r>
          </a:p>
          <a:p>
            <a:pPr marL="95885" indent="5715">
              <a:lnSpc>
                <a:spcPct val="106000"/>
              </a:lnSpc>
              <a:spcAft>
                <a:spcPts val="700"/>
              </a:spcAft>
              <a:buNone/>
            </a:pPr>
            <a:r>
              <a:rPr lang="en-UG" sz="4500" dirty="0" err="1">
                <a:effectLst/>
                <a:latin typeface="Times New Roman" panose="02020603050405020304" pitchFamily="18" charset="0"/>
                <a:ea typeface="Times New Roman" panose="02020603050405020304" pitchFamily="18" charset="0"/>
              </a:rPr>
              <a:t>time_euler</a:t>
            </a:r>
            <a:r>
              <a:rPr lang="en-UG" sz="4500" dirty="0">
                <a:effectLst/>
                <a:latin typeface="Times New Roman" panose="02020603050405020304" pitchFamily="18" charset="0"/>
                <a:ea typeface="Times New Roman" panose="02020603050405020304" pitchFamily="18" charset="0"/>
              </a:rPr>
              <a:t> = toc;</a:t>
            </a:r>
          </a:p>
          <a:p>
            <a:pPr marL="95885" indent="5715">
              <a:lnSpc>
                <a:spcPct val="106000"/>
              </a:lnSpc>
              <a:spcAft>
                <a:spcPts val="700"/>
              </a:spcAft>
              <a:buNone/>
            </a:pPr>
            <a:r>
              <a:rPr lang="en-UG" sz="4500" dirty="0">
                <a:effectLst/>
                <a:latin typeface="Times New Roman" panose="02020603050405020304" pitchFamily="18" charset="0"/>
                <a:ea typeface="Times New Roman" panose="02020603050405020304" pitchFamily="18" charset="0"/>
              </a:rPr>
              <a:t>%--- RK4 Method ---</a:t>
            </a:r>
          </a:p>
          <a:p>
            <a:pPr marL="95885" indent="5715">
              <a:lnSpc>
                <a:spcPct val="106000"/>
              </a:lnSpc>
              <a:spcAft>
                <a:spcPts val="700"/>
              </a:spcAft>
              <a:buNone/>
            </a:pPr>
            <a:r>
              <a:rPr lang="en-UG" sz="4500" dirty="0">
                <a:effectLst/>
                <a:latin typeface="Times New Roman" panose="02020603050405020304" pitchFamily="18" charset="0"/>
                <a:ea typeface="Times New Roman" panose="02020603050405020304" pitchFamily="18" charset="0"/>
              </a:rPr>
              <a:t>tic</a:t>
            </a:r>
          </a:p>
          <a:p>
            <a:pPr marL="95885" indent="5715">
              <a:lnSpc>
                <a:spcPct val="106000"/>
              </a:lnSpc>
              <a:spcAft>
                <a:spcPts val="700"/>
              </a:spcAft>
              <a:buNone/>
            </a:pPr>
            <a:r>
              <a:rPr lang="en-UG" sz="4500" dirty="0">
                <a:effectLst/>
                <a:latin typeface="Times New Roman" panose="02020603050405020304" pitchFamily="18" charset="0"/>
                <a:ea typeface="Times New Roman" panose="02020603050405020304" pitchFamily="18" charset="0"/>
              </a:rPr>
              <a:t>T_rk4 = rk4(</a:t>
            </a:r>
            <a:r>
              <a:rPr lang="en-UG" sz="4500" dirty="0" err="1">
                <a:effectLst/>
                <a:latin typeface="Times New Roman" panose="02020603050405020304" pitchFamily="18" charset="0"/>
                <a:ea typeface="Times New Roman" panose="02020603050405020304" pitchFamily="18" charset="0"/>
              </a:rPr>
              <a:t>f_ode</a:t>
            </a:r>
            <a:r>
              <a:rPr lang="en-UG" sz="4500" dirty="0">
                <a:effectLst/>
                <a:latin typeface="Times New Roman" panose="02020603050405020304" pitchFamily="18" charset="0"/>
                <a:ea typeface="Times New Roman" panose="02020603050405020304" pitchFamily="18" charset="0"/>
              </a:rPr>
              <a:t>, </a:t>
            </a:r>
            <a:r>
              <a:rPr lang="en-UG" sz="4500" dirty="0" err="1">
                <a:effectLst/>
                <a:latin typeface="Times New Roman" panose="02020603050405020304" pitchFamily="18" charset="0"/>
                <a:ea typeface="Times New Roman" panose="02020603050405020304" pitchFamily="18" charset="0"/>
              </a:rPr>
              <a:t>tspan</a:t>
            </a:r>
            <a:r>
              <a:rPr lang="en-UG" sz="4500" dirty="0">
                <a:effectLst/>
                <a:latin typeface="Times New Roman" panose="02020603050405020304" pitchFamily="18" charset="0"/>
                <a:ea typeface="Times New Roman" panose="02020603050405020304" pitchFamily="18" charset="0"/>
              </a:rPr>
              <a:t>, TO);</a:t>
            </a:r>
          </a:p>
          <a:p>
            <a:pPr marL="95885" indent="5715">
              <a:lnSpc>
                <a:spcPct val="106000"/>
              </a:lnSpc>
              <a:spcAft>
                <a:spcPts val="700"/>
              </a:spcAft>
              <a:buNone/>
            </a:pPr>
            <a:r>
              <a:rPr lang="en-UG" sz="4500" dirty="0">
                <a:effectLst/>
                <a:latin typeface="Times New Roman" panose="02020603050405020304" pitchFamily="18" charset="0"/>
                <a:ea typeface="Times New Roman" panose="02020603050405020304" pitchFamily="18" charset="0"/>
              </a:rPr>
              <a:t>time_rk4 = toc;</a:t>
            </a:r>
          </a:p>
          <a:p>
            <a:pPr marL="95885" indent="5715">
              <a:lnSpc>
                <a:spcPct val="106000"/>
              </a:lnSpc>
              <a:spcAft>
                <a:spcPts val="700"/>
              </a:spcAft>
              <a:buNone/>
            </a:pPr>
            <a:r>
              <a:rPr lang="en-UG" sz="4500" dirty="0">
                <a:effectLst/>
                <a:latin typeface="Times New Roman" panose="02020603050405020304" pitchFamily="18" charset="0"/>
                <a:ea typeface="Times New Roman" panose="02020603050405020304" pitchFamily="18" charset="0"/>
              </a:rPr>
              <a:t>%--- Analytical Solution ---</a:t>
            </a:r>
          </a:p>
          <a:p>
            <a:pPr marL="95885" indent="5715">
              <a:lnSpc>
                <a:spcPct val="106000"/>
              </a:lnSpc>
              <a:spcAft>
                <a:spcPts val="700"/>
              </a:spcAft>
            </a:pPr>
            <a:r>
              <a:rPr lang="en-UG" sz="4500" dirty="0" err="1">
                <a:effectLst/>
                <a:latin typeface="Times New Roman" panose="02020603050405020304" pitchFamily="18" charset="0"/>
                <a:ea typeface="Times New Roman" panose="02020603050405020304" pitchFamily="18" charset="0"/>
              </a:rPr>
              <a:t>T_exact</a:t>
            </a:r>
            <a:r>
              <a:rPr lang="en-UG" sz="4500" dirty="0">
                <a:effectLst/>
                <a:latin typeface="Times New Roman" panose="02020603050405020304" pitchFamily="18" charset="0"/>
                <a:ea typeface="Times New Roman" panose="02020603050405020304" pitchFamily="18" charset="0"/>
              </a:rPr>
              <a:t> = Tr + (TO - Tr).*exp(-k*</a:t>
            </a:r>
            <a:r>
              <a:rPr lang="en-UG" sz="4500" dirty="0" err="1">
                <a:effectLst/>
                <a:latin typeface="Times New Roman" panose="02020603050405020304" pitchFamily="18" charset="0"/>
                <a:ea typeface="Times New Roman" panose="02020603050405020304" pitchFamily="18" charset="0"/>
              </a:rPr>
              <a:t>tspan</a:t>
            </a:r>
            <a:r>
              <a:rPr lang="en-UG" sz="4500" dirty="0">
                <a:effectLst/>
                <a:latin typeface="Times New Roman" panose="02020603050405020304" pitchFamily="18" charset="0"/>
                <a:ea typeface="Times New Roman" panose="02020603050405020304" pitchFamily="18" charset="0"/>
              </a:rPr>
              <a:t>);</a:t>
            </a:r>
          </a:p>
          <a:p>
            <a:endParaRPr lang="en-UG" dirty="0"/>
          </a:p>
        </p:txBody>
      </p:sp>
    </p:spTree>
    <p:extLst>
      <p:ext uri="{BB962C8B-B14F-4D97-AF65-F5344CB8AC3E}">
        <p14:creationId xmlns:p14="http://schemas.microsoft.com/office/powerpoint/2010/main" val="1036728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E1D4D8-AFF7-C453-05EA-4D82520254E9}"/>
              </a:ext>
            </a:extLst>
          </p:cNvPr>
          <p:cNvSpPr>
            <a:spLocks noGrp="1"/>
          </p:cNvSpPr>
          <p:nvPr>
            <p:ph idx="1"/>
          </p:nvPr>
        </p:nvSpPr>
        <p:spPr>
          <a:xfrm>
            <a:off x="913795" y="427703"/>
            <a:ext cx="10353762" cy="6046839"/>
          </a:xfrm>
        </p:spPr>
        <p:txBody>
          <a:bodyPr>
            <a:normAutofit/>
          </a:bodyPr>
          <a:lstStyle/>
          <a:p>
            <a:pPr marL="95885" indent="5715">
              <a:lnSpc>
                <a:spcPct val="106000"/>
              </a:lnSpc>
              <a:spcAft>
                <a:spcPts val="700"/>
              </a:spcAft>
              <a:buNone/>
            </a:pPr>
            <a:r>
              <a:rPr lang="en-UG" sz="4400" dirty="0" err="1">
                <a:effectLst/>
                <a:latin typeface="Times New Roman" panose="02020603050405020304" pitchFamily="18" charset="0"/>
                <a:ea typeface="Times New Roman" panose="02020603050405020304" pitchFamily="18" charset="0"/>
              </a:rPr>
              <a:t>fprintf</a:t>
            </a:r>
            <a:r>
              <a:rPr lang="en-UG" sz="4400" dirty="0">
                <a:effectLst/>
                <a:latin typeface="Times New Roman" panose="02020603050405020304" pitchFamily="18" charset="0"/>
                <a:ea typeface="Times New Roman" panose="02020603050405020304" pitchFamily="18" charset="0"/>
              </a:rPr>
              <a:t>('\n--- Cooling Problem (ODE) ---\n');</a:t>
            </a:r>
          </a:p>
          <a:p>
            <a:pPr marL="95885" indent="5715">
              <a:lnSpc>
                <a:spcPct val="106000"/>
              </a:lnSpc>
              <a:spcAft>
                <a:spcPts val="700"/>
              </a:spcAft>
              <a:buNone/>
            </a:pPr>
            <a:r>
              <a:rPr lang="en-UG" sz="4400" dirty="0">
                <a:effectLst/>
                <a:latin typeface="Times New Roman" panose="02020603050405020304" pitchFamily="18" charset="0"/>
                <a:ea typeface="Times New Roman" panose="02020603050405020304" pitchFamily="18" charset="0"/>
              </a:rPr>
              <a:t>--- Cooling Problem (ODE) ---</a:t>
            </a:r>
          </a:p>
          <a:p>
            <a:pPr marL="95885" indent="5715">
              <a:lnSpc>
                <a:spcPct val="106000"/>
              </a:lnSpc>
              <a:spcAft>
                <a:spcPts val="700"/>
              </a:spcAft>
              <a:buNone/>
            </a:pPr>
            <a:r>
              <a:rPr lang="en-UG" sz="4400" dirty="0" err="1">
                <a:effectLst/>
                <a:latin typeface="Times New Roman" panose="02020603050405020304" pitchFamily="18" charset="0"/>
                <a:ea typeface="Times New Roman" panose="02020603050405020304" pitchFamily="18" charset="0"/>
              </a:rPr>
              <a:t>fprintf</a:t>
            </a:r>
            <a:r>
              <a:rPr lang="en-UG" sz="4400" dirty="0">
                <a:effectLst/>
                <a:latin typeface="Times New Roman" panose="02020603050405020304" pitchFamily="18" charset="0"/>
                <a:ea typeface="Times New Roman" panose="02020603050405020304" pitchFamily="18" charset="0"/>
              </a:rPr>
              <a:t>('Euler time: %.6f s\n', </a:t>
            </a:r>
            <a:r>
              <a:rPr lang="en-UG" sz="4400" dirty="0" err="1">
                <a:effectLst/>
                <a:latin typeface="Times New Roman" panose="02020603050405020304" pitchFamily="18" charset="0"/>
                <a:ea typeface="Times New Roman" panose="02020603050405020304" pitchFamily="18" charset="0"/>
              </a:rPr>
              <a:t>time_euler</a:t>
            </a:r>
            <a:r>
              <a:rPr lang="en-UG" sz="4400" dirty="0">
                <a:effectLst/>
                <a:latin typeface="Times New Roman" panose="02020603050405020304" pitchFamily="18" charset="0"/>
                <a:ea typeface="Times New Roman" panose="02020603050405020304" pitchFamily="18" charset="0"/>
              </a:rPr>
              <a:t>);</a:t>
            </a:r>
          </a:p>
          <a:p>
            <a:pPr marL="95885" indent="5715">
              <a:lnSpc>
                <a:spcPct val="106000"/>
              </a:lnSpc>
              <a:spcAft>
                <a:spcPts val="700"/>
              </a:spcAft>
              <a:buNone/>
            </a:pPr>
            <a:r>
              <a:rPr lang="en-UG" sz="4400" dirty="0">
                <a:effectLst/>
                <a:latin typeface="Times New Roman" panose="02020603050405020304" pitchFamily="18" charset="0"/>
                <a:ea typeface="Times New Roman" panose="02020603050405020304" pitchFamily="18" charset="0"/>
              </a:rPr>
              <a:t>Euler time: 0.010338 s</a:t>
            </a:r>
          </a:p>
          <a:p>
            <a:pPr marL="95885" indent="5715">
              <a:lnSpc>
                <a:spcPct val="106000"/>
              </a:lnSpc>
              <a:spcAft>
                <a:spcPts val="700"/>
              </a:spcAft>
              <a:buNone/>
            </a:pPr>
            <a:r>
              <a:rPr lang="en-UG" sz="4400" dirty="0" err="1">
                <a:effectLst/>
                <a:latin typeface="Times New Roman" panose="02020603050405020304" pitchFamily="18" charset="0"/>
                <a:ea typeface="Times New Roman" panose="02020603050405020304" pitchFamily="18" charset="0"/>
              </a:rPr>
              <a:t>fprintf</a:t>
            </a:r>
            <a:r>
              <a:rPr lang="en-UG" sz="4400" dirty="0">
                <a:effectLst/>
                <a:latin typeface="Times New Roman" panose="02020603050405020304" pitchFamily="18" charset="0"/>
                <a:ea typeface="Times New Roman" panose="02020603050405020304" pitchFamily="18" charset="0"/>
              </a:rPr>
              <a:t>('RK4 time: %.6f s\n', time_rk4);</a:t>
            </a:r>
          </a:p>
          <a:p>
            <a:pPr marL="95885" indent="5715">
              <a:lnSpc>
                <a:spcPct val="106000"/>
              </a:lnSpc>
              <a:spcAft>
                <a:spcPts val="700"/>
              </a:spcAft>
            </a:pPr>
            <a:r>
              <a:rPr lang="en-UG" sz="4400" dirty="0">
                <a:effectLst/>
                <a:latin typeface="Times New Roman" panose="02020603050405020304" pitchFamily="18" charset="0"/>
                <a:ea typeface="Times New Roman" panose="02020603050405020304" pitchFamily="18" charset="0"/>
              </a:rPr>
              <a:t>RK4 time: 0.017171 s</a:t>
            </a:r>
          </a:p>
          <a:p>
            <a:endParaRPr lang="en-UG" dirty="0"/>
          </a:p>
        </p:txBody>
      </p:sp>
    </p:spTree>
    <p:extLst>
      <p:ext uri="{BB962C8B-B14F-4D97-AF65-F5344CB8AC3E}">
        <p14:creationId xmlns:p14="http://schemas.microsoft.com/office/powerpoint/2010/main" val="3914297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1D82B-EA23-CD18-0F74-8B9DF23E2C04}"/>
              </a:ext>
            </a:extLst>
          </p:cNvPr>
          <p:cNvSpPr>
            <a:spLocks noGrp="1"/>
          </p:cNvSpPr>
          <p:nvPr>
            <p:ph idx="1"/>
          </p:nvPr>
        </p:nvSpPr>
        <p:spPr>
          <a:xfrm>
            <a:off x="913795" y="339213"/>
            <a:ext cx="10353762" cy="6091084"/>
          </a:xfrm>
        </p:spPr>
        <p:txBody>
          <a:bodyPr>
            <a:normAutofit lnSpcReduction="10000"/>
          </a:bodyPr>
          <a:lstStyle/>
          <a:p>
            <a:pPr marL="95885" indent="5715">
              <a:lnSpc>
                <a:spcPct val="106000"/>
              </a:lnSpc>
              <a:spcAft>
                <a:spcPts val="700"/>
              </a:spcAft>
              <a:buNone/>
            </a:pPr>
            <a:r>
              <a:rPr lang="en-UG" sz="5400" dirty="0">
                <a:effectLst/>
                <a:latin typeface="Times New Roman" panose="02020603050405020304" pitchFamily="18" charset="0"/>
                <a:ea typeface="Times New Roman" panose="02020603050405020304" pitchFamily="18" charset="0"/>
              </a:rPr>
              <a:t>% Plot solutions figure;</a:t>
            </a:r>
          </a:p>
          <a:p>
            <a:pPr marL="95885" indent="5715">
              <a:lnSpc>
                <a:spcPct val="106000"/>
              </a:lnSpc>
              <a:spcAft>
                <a:spcPts val="700"/>
              </a:spcAft>
              <a:buNone/>
            </a:pPr>
            <a:r>
              <a:rPr lang="en-UG" sz="5400" dirty="0">
                <a:effectLst/>
                <a:latin typeface="Times New Roman" panose="02020603050405020304" pitchFamily="18" charset="0"/>
                <a:ea typeface="Times New Roman" panose="02020603050405020304" pitchFamily="18" charset="0"/>
              </a:rPr>
              <a:t>plot(</a:t>
            </a:r>
            <a:r>
              <a:rPr lang="en-UG" sz="5400" dirty="0" err="1">
                <a:effectLst/>
                <a:latin typeface="Times New Roman" panose="02020603050405020304" pitchFamily="18" charset="0"/>
                <a:ea typeface="Times New Roman" panose="02020603050405020304" pitchFamily="18" charset="0"/>
              </a:rPr>
              <a:t>tspan</a:t>
            </a:r>
            <a:r>
              <a:rPr lang="en-UG" sz="5400" dirty="0">
                <a:effectLst/>
                <a:latin typeface="Times New Roman" panose="02020603050405020304" pitchFamily="18" charset="0"/>
                <a:ea typeface="Times New Roman" panose="02020603050405020304" pitchFamily="18" charset="0"/>
              </a:rPr>
              <a:t>, </a:t>
            </a:r>
            <a:r>
              <a:rPr lang="en-UG" sz="5400" dirty="0" err="1">
                <a:effectLst/>
                <a:latin typeface="Times New Roman" panose="02020603050405020304" pitchFamily="18" charset="0"/>
                <a:ea typeface="Times New Roman" panose="02020603050405020304" pitchFamily="18" charset="0"/>
              </a:rPr>
              <a:t>T_exact</a:t>
            </a:r>
            <a:r>
              <a:rPr lang="en-UG" sz="5400" dirty="0">
                <a:effectLst/>
                <a:latin typeface="Times New Roman" panose="02020603050405020304" pitchFamily="18" charset="0"/>
                <a:ea typeface="Times New Roman" panose="02020603050405020304" pitchFamily="18" charset="0"/>
              </a:rPr>
              <a:t>, 'k-', 'LineWidth',2);</a:t>
            </a:r>
          </a:p>
          <a:p>
            <a:pPr marL="95885" indent="5715">
              <a:lnSpc>
                <a:spcPct val="106000"/>
              </a:lnSpc>
              <a:spcAft>
                <a:spcPts val="700"/>
              </a:spcAft>
              <a:buNone/>
            </a:pPr>
            <a:r>
              <a:rPr lang="en-UG" sz="5400" dirty="0">
                <a:effectLst/>
                <a:latin typeface="Times New Roman" panose="02020603050405020304" pitchFamily="18" charset="0"/>
                <a:ea typeface="Times New Roman" panose="02020603050405020304" pitchFamily="18" charset="0"/>
              </a:rPr>
              <a:t>hold on;</a:t>
            </a:r>
          </a:p>
          <a:p>
            <a:pPr marL="95885" indent="5715">
              <a:lnSpc>
                <a:spcPct val="106000"/>
              </a:lnSpc>
              <a:spcAft>
                <a:spcPts val="700"/>
              </a:spcAft>
              <a:buNone/>
            </a:pPr>
            <a:r>
              <a:rPr lang="en-UG" sz="5400" dirty="0">
                <a:effectLst/>
                <a:latin typeface="Times New Roman" panose="02020603050405020304" pitchFamily="18" charset="0"/>
                <a:ea typeface="Times New Roman" panose="02020603050405020304" pitchFamily="18" charset="0"/>
              </a:rPr>
              <a:t>plot(</a:t>
            </a:r>
            <a:r>
              <a:rPr lang="en-UG" sz="5400" dirty="0" err="1">
                <a:effectLst/>
                <a:latin typeface="Times New Roman" panose="02020603050405020304" pitchFamily="18" charset="0"/>
                <a:ea typeface="Times New Roman" panose="02020603050405020304" pitchFamily="18" charset="0"/>
              </a:rPr>
              <a:t>tspan</a:t>
            </a:r>
            <a:r>
              <a:rPr lang="en-UG" sz="5400" dirty="0">
                <a:effectLst/>
                <a:latin typeface="Times New Roman" panose="02020603050405020304" pitchFamily="18" charset="0"/>
                <a:ea typeface="Times New Roman" panose="02020603050405020304" pitchFamily="18" charset="0"/>
              </a:rPr>
              <a:t>, </a:t>
            </a:r>
            <a:r>
              <a:rPr lang="en-UG" sz="5400" dirty="0" err="1">
                <a:effectLst/>
                <a:latin typeface="Times New Roman" panose="02020603050405020304" pitchFamily="18" charset="0"/>
                <a:ea typeface="Times New Roman" panose="02020603050405020304" pitchFamily="18" charset="0"/>
              </a:rPr>
              <a:t>T_euler</a:t>
            </a:r>
            <a:r>
              <a:rPr lang="en-UG" sz="5400" dirty="0">
                <a:effectLst/>
                <a:latin typeface="Times New Roman" panose="02020603050405020304" pitchFamily="18" charset="0"/>
                <a:ea typeface="Times New Roman" panose="02020603050405020304" pitchFamily="18" charset="0"/>
              </a:rPr>
              <a:t>, '</a:t>
            </a:r>
            <a:r>
              <a:rPr lang="en-UG" sz="5400" dirty="0" err="1">
                <a:effectLst/>
                <a:latin typeface="Times New Roman" panose="02020603050405020304" pitchFamily="18" charset="0"/>
                <a:ea typeface="Times New Roman" panose="02020603050405020304" pitchFamily="18" charset="0"/>
              </a:rPr>
              <a:t>ro</a:t>
            </a:r>
            <a:r>
              <a:rPr lang="en-UG" sz="5400" dirty="0">
                <a:effectLst/>
                <a:latin typeface="Times New Roman" panose="02020603050405020304" pitchFamily="18" charset="0"/>
                <a:ea typeface="Times New Roman" panose="02020603050405020304" pitchFamily="18" charset="0"/>
              </a:rPr>
              <a:t>--');</a:t>
            </a:r>
          </a:p>
          <a:p>
            <a:pPr marL="95885" indent="5715">
              <a:lnSpc>
                <a:spcPct val="106000"/>
              </a:lnSpc>
              <a:spcAft>
                <a:spcPts val="700"/>
              </a:spcAft>
            </a:pPr>
            <a:r>
              <a:rPr lang="en-UG" sz="5400" dirty="0">
                <a:effectLst/>
                <a:latin typeface="Times New Roman" panose="02020603050405020304" pitchFamily="18" charset="0"/>
                <a:ea typeface="Times New Roman" panose="02020603050405020304" pitchFamily="18" charset="0"/>
              </a:rPr>
              <a:t>plot(</a:t>
            </a:r>
            <a:r>
              <a:rPr lang="en-UG" sz="5400" dirty="0" err="1">
                <a:effectLst/>
                <a:latin typeface="Times New Roman" panose="02020603050405020304" pitchFamily="18" charset="0"/>
                <a:ea typeface="Times New Roman" panose="02020603050405020304" pitchFamily="18" charset="0"/>
              </a:rPr>
              <a:t>tspan</a:t>
            </a:r>
            <a:r>
              <a:rPr lang="en-UG" sz="5400" dirty="0">
                <a:effectLst/>
                <a:latin typeface="Times New Roman" panose="02020603050405020304" pitchFamily="18" charset="0"/>
                <a:ea typeface="Times New Roman" panose="02020603050405020304" pitchFamily="18" charset="0"/>
              </a:rPr>
              <a:t>, T_rk4, 'bs-');</a:t>
            </a:r>
          </a:p>
          <a:p>
            <a:endParaRPr lang="en-UG" dirty="0"/>
          </a:p>
        </p:txBody>
      </p:sp>
    </p:spTree>
    <p:extLst>
      <p:ext uri="{BB962C8B-B14F-4D97-AF65-F5344CB8AC3E}">
        <p14:creationId xmlns:p14="http://schemas.microsoft.com/office/powerpoint/2010/main" val="363246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35592-E1E0-4F12-A00C-0B10D95D7635}"/>
              </a:ext>
            </a:extLst>
          </p:cNvPr>
          <p:cNvSpPr>
            <a:spLocks noGrp="1"/>
          </p:cNvSpPr>
          <p:nvPr>
            <p:ph type="title"/>
          </p:nvPr>
        </p:nvSpPr>
        <p:spPr>
          <a:xfrm>
            <a:off x="913795" y="1"/>
            <a:ext cx="10353761" cy="840658"/>
          </a:xfrm>
        </p:spPr>
        <p:txBody>
          <a:bodyPr/>
          <a:lstStyle/>
          <a:p>
            <a:r>
              <a:rPr lang="en-GB" dirty="0"/>
              <a:t>MEMBERS</a:t>
            </a:r>
            <a:endParaRPr lang="en-UG" dirty="0"/>
          </a:p>
        </p:txBody>
      </p:sp>
      <p:pic>
        <p:nvPicPr>
          <p:cNvPr id="5" name="Content Placeholder 4">
            <a:extLst>
              <a:ext uri="{FF2B5EF4-FFF2-40B4-BE49-F238E27FC236}">
                <a16:creationId xmlns:a16="http://schemas.microsoft.com/office/drawing/2014/main" id="{952E36C4-7975-E1D3-E77D-BCF50DB6F1BE}"/>
              </a:ext>
            </a:extLst>
          </p:cNvPr>
          <p:cNvPicPr>
            <a:picLocks noGrp="1" noChangeAspect="1"/>
          </p:cNvPicPr>
          <p:nvPr>
            <p:ph idx="1"/>
          </p:nvPr>
        </p:nvPicPr>
        <p:blipFill>
          <a:blip r:embed="rId2"/>
          <a:stretch>
            <a:fillRect/>
          </a:stretch>
        </p:blipFill>
        <p:spPr>
          <a:xfrm>
            <a:off x="0" y="560439"/>
            <a:ext cx="12192000" cy="6297560"/>
          </a:xfrm>
        </p:spPr>
      </p:pic>
    </p:spTree>
    <p:extLst>
      <p:ext uri="{BB962C8B-B14F-4D97-AF65-F5344CB8AC3E}">
        <p14:creationId xmlns:p14="http://schemas.microsoft.com/office/powerpoint/2010/main" val="3003751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93960-0157-EC82-3085-7895F46F4336}"/>
              </a:ext>
            </a:extLst>
          </p:cNvPr>
          <p:cNvSpPr>
            <a:spLocks noGrp="1"/>
          </p:cNvSpPr>
          <p:nvPr>
            <p:ph idx="1"/>
          </p:nvPr>
        </p:nvSpPr>
        <p:spPr>
          <a:xfrm>
            <a:off x="913795" y="516193"/>
            <a:ext cx="10353762" cy="5840361"/>
          </a:xfrm>
        </p:spPr>
        <p:txBody>
          <a:bodyPr>
            <a:normAutofit lnSpcReduction="10000"/>
          </a:bodyPr>
          <a:lstStyle/>
          <a:p>
            <a:pPr marL="95885" indent="5715">
              <a:lnSpc>
                <a:spcPct val="106000"/>
              </a:lnSpc>
              <a:spcAft>
                <a:spcPts val="700"/>
              </a:spcAft>
              <a:buNone/>
            </a:pPr>
            <a:r>
              <a:rPr lang="en-UG" sz="5400" dirty="0">
                <a:effectLst/>
                <a:latin typeface="Times New Roman" panose="02020603050405020304" pitchFamily="18" charset="0"/>
                <a:ea typeface="Times New Roman" panose="02020603050405020304" pitchFamily="18" charset="0"/>
              </a:rPr>
              <a:t>legend('</a:t>
            </a:r>
            <a:r>
              <a:rPr lang="en-UG" sz="5400" dirty="0" err="1">
                <a:effectLst/>
                <a:latin typeface="Times New Roman" panose="02020603050405020304" pitchFamily="18" charset="0"/>
                <a:ea typeface="Times New Roman" panose="02020603050405020304" pitchFamily="18" charset="0"/>
              </a:rPr>
              <a:t>Exact','Euler</a:t>
            </a:r>
            <a:r>
              <a:rPr lang="en-UG" sz="5400" dirty="0">
                <a:effectLst/>
                <a:latin typeface="Times New Roman" panose="02020603050405020304" pitchFamily="18" charset="0"/>
                <a:ea typeface="Times New Roman" panose="02020603050405020304" pitchFamily="18" charset="0"/>
              </a:rPr>
              <a:t>', 'RK4');</a:t>
            </a:r>
          </a:p>
          <a:p>
            <a:pPr marL="95885" indent="5715">
              <a:lnSpc>
                <a:spcPct val="106000"/>
              </a:lnSpc>
              <a:spcAft>
                <a:spcPts val="700"/>
              </a:spcAft>
              <a:buNone/>
            </a:pPr>
            <a:r>
              <a:rPr lang="en-UG" sz="5400" dirty="0" err="1">
                <a:effectLst/>
                <a:latin typeface="Times New Roman" panose="02020603050405020304" pitchFamily="18" charset="0"/>
                <a:ea typeface="Times New Roman" panose="02020603050405020304" pitchFamily="18" charset="0"/>
              </a:rPr>
              <a:t>xlabel</a:t>
            </a:r>
            <a:r>
              <a:rPr lang="en-UG" sz="5400" dirty="0">
                <a:effectLst/>
                <a:latin typeface="Times New Roman" panose="02020603050405020304" pitchFamily="18" charset="0"/>
                <a:ea typeface="Times New Roman" panose="02020603050405020304" pitchFamily="18" charset="0"/>
              </a:rPr>
              <a:t>('Time (min)');</a:t>
            </a:r>
          </a:p>
          <a:p>
            <a:pPr marL="95885" indent="5715">
              <a:lnSpc>
                <a:spcPct val="106000"/>
              </a:lnSpc>
              <a:spcAft>
                <a:spcPts val="700"/>
              </a:spcAft>
              <a:buNone/>
            </a:pPr>
            <a:r>
              <a:rPr lang="en-UG" sz="5400" dirty="0" err="1">
                <a:effectLst/>
                <a:latin typeface="Times New Roman" panose="02020603050405020304" pitchFamily="18" charset="0"/>
                <a:ea typeface="Times New Roman" panose="02020603050405020304" pitchFamily="18" charset="0"/>
              </a:rPr>
              <a:t>ylabel</a:t>
            </a:r>
            <a:r>
              <a:rPr lang="en-UG" sz="5400" dirty="0">
                <a:effectLst/>
                <a:latin typeface="Times New Roman" panose="02020603050405020304" pitchFamily="18" charset="0"/>
                <a:ea typeface="Times New Roman" panose="02020603050405020304" pitchFamily="18" charset="0"/>
              </a:rPr>
              <a:t>('Temperature (</a:t>
            </a:r>
            <a:r>
              <a:rPr lang="en-UG" sz="5400" dirty="0" err="1">
                <a:effectLst/>
                <a:latin typeface="Times New Roman" panose="02020603050405020304" pitchFamily="18" charset="0"/>
                <a:ea typeface="Times New Roman" panose="02020603050405020304" pitchFamily="18" charset="0"/>
              </a:rPr>
              <a:t>oC</a:t>
            </a:r>
            <a:r>
              <a:rPr lang="en-UG" sz="5400" dirty="0">
                <a:effectLst/>
                <a:latin typeface="Times New Roman" panose="02020603050405020304" pitchFamily="18" charset="0"/>
                <a:ea typeface="Times New Roman" panose="02020603050405020304" pitchFamily="18" charset="0"/>
              </a:rPr>
              <a:t>)');</a:t>
            </a:r>
          </a:p>
          <a:p>
            <a:pPr marL="95885" indent="5715">
              <a:lnSpc>
                <a:spcPct val="106000"/>
              </a:lnSpc>
              <a:spcAft>
                <a:spcPts val="700"/>
              </a:spcAft>
              <a:buNone/>
            </a:pPr>
            <a:r>
              <a:rPr lang="en-UG" sz="5400" dirty="0">
                <a:effectLst/>
                <a:latin typeface="Times New Roman" panose="02020603050405020304" pitchFamily="18" charset="0"/>
                <a:ea typeface="Times New Roman" panose="02020603050405020304" pitchFamily="18" charset="0"/>
              </a:rPr>
              <a:t>title('Cooling Problem Comparison');</a:t>
            </a:r>
          </a:p>
          <a:p>
            <a:pPr marL="95885" indent="5715">
              <a:lnSpc>
                <a:spcPct val="106000"/>
              </a:lnSpc>
              <a:spcAft>
                <a:spcPts val="700"/>
              </a:spcAft>
            </a:pPr>
            <a:r>
              <a:rPr lang="en-UG" sz="5400" dirty="0">
                <a:effectLst/>
                <a:latin typeface="Times New Roman" panose="02020603050405020304" pitchFamily="18" charset="0"/>
                <a:ea typeface="Times New Roman" panose="02020603050405020304" pitchFamily="18" charset="0"/>
              </a:rPr>
              <a:t>grid on;</a:t>
            </a:r>
          </a:p>
          <a:p>
            <a:endParaRPr lang="en-UG" dirty="0"/>
          </a:p>
        </p:txBody>
      </p:sp>
    </p:spTree>
    <p:extLst>
      <p:ext uri="{BB962C8B-B14F-4D97-AF65-F5344CB8AC3E}">
        <p14:creationId xmlns:p14="http://schemas.microsoft.com/office/powerpoint/2010/main" val="678263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52C6CC8-0AE2-40B7-77A4-6ED09C4E4FF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20529" y="880866"/>
            <a:ext cx="7610167" cy="5725296"/>
          </a:xfrm>
          <a:prstGeom prst="rect">
            <a:avLst/>
          </a:prstGeom>
          <a:noFill/>
          <a:ln>
            <a:noFill/>
          </a:ln>
        </p:spPr>
      </p:pic>
    </p:spTree>
    <p:extLst>
      <p:ext uri="{BB962C8B-B14F-4D97-AF65-F5344CB8AC3E}">
        <p14:creationId xmlns:p14="http://schemas.microsoft.com/office/powerpoint/2010/main" val="284188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0603-33F0-6763-9948-B9D561544E8C}"/>
              </a:ext>
            </a:extLst>
          </p:cNvPr>
          <p:cNvSpPr>
            <a:spLocks noGrp="1"/>
          </p:cNvSpPr>
          <p:nvPr>
            <p:ph type="title"/>
          </p:nvPr>
        </p:nvSpPr>
        <p:spPr/>
        <p:txBody>
          <a:bodyPr/>
          <a:lstStyle/>
          <a:p>
            <a:r>
              <a:rPr lang="en-UG" sz="4800" dirty="0">
                <a:effectLst/>
                <a:latin typeface="Times New Roman" panose="02020603050405020304" pitchFamily="18" charset="0"/>
                <a:ea typeface="Times New Roman" panose="02020603050405020304" pitchFamily="18" charset="0"/>
              </a:rPr>
              <a:t>Conclusion.</a:t>
            </a:r>
            <a:br>
              <a:rPr lang="en-UG" sz="3600" dirty="0">
                <a:solidFill>
                  <a:srgbClr val="000000"/>
                </a:solidFill>
                <a:effectLst/>
                <a:latin typeface="Times New Roman" panose="02020603050405020304" pitchFamily="18" charset="0"/>
                <a:ea typeface="Times New Roman" panose="02020603050405020304" pitchFamily="18" charset="0"/>
              </a:rPr>
            </a:br>
            <a:endParaRPr lang="en-UG" dirty="0"/>
          </a:p>
        </p:txBody>
      </p:sp>
      <p:sp>
        <p:nvSpPr>
          <p:cNvPr id="3" name="Content Placeholder 2">
            <a:extLst>
              <a:ext uri="{FF2B5EF4-FFF2-40B4-BE49-F238E27FC236}">
                <a16:creationId xmlns:a16="http://schemas.microsoft.com/office/drawing/2014/main" id="{851291FD-70F3-B743-7485-BB96B52722BC}"/>
              </a:ext>
            </a:extLst>
          </p:cNvPr>
          <p:cNvSpPr>
            <a:spLocks noGrp="1"/>
          </p:cNvSpPr>
          <p:nvPr>
            <p:ph idx="1"/>
          </p:nvPr>
        </p:nvSpPr>
        <p:spPr/>
        <p:txBody>
          <a:bodyPr/>
          <a:lstStyle/>
          <a:p>
            <a:pPr marL="95885" indent="5715">
              <a:lnSpc>
                <a:spcPct val="106000"/>
              </a:lnSpc>
              <a:spcAft>
                <a:spcPts val="700"/>
              </a:spcAft>
            </a:pPr>
            <a:r>
              <a:rPr lang="en-UG" sz="3600" dirty="0">
                <a:effectLst/>
                <a:latin typeface="Times New Roman" panose="02020603050405020304" pitchFamily="18" charset="0"/>
                <a:ea typeface="Times New Roman" panose="02020603050405020304" pitchFamily="18" charset="0"/>
              </a:rPr>
              <a:t>This plot confirms the exponential nature of the cooling process, and the effects of varying parameters such as temperature of the room, initial temperature and the cooling constant  which can be easily observed. </a:t>
            </a:r>
          </a:p>
          <a:p>
            <a:endParaRPr lang="en-UG" dirty="0"/>
          </a:p>
        </p:txBody>
      </p:sp>
    </p:spTree>
    <p:extLst>
      <p:ext uri="{BB962C8B-B14F-4D97-AF65-F5344CB8AC3E}">
        <p14:creationId xmlns:p14="http://schemas.microsoft.com/office/powerpoint/2010/main" val="305187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D24F-3CD0-ACCE-28CE-BDEE76573CC8}"/>
              </a:ext>
            </a:extLst>
          </p:cNvPr>
          <p:cNvSpPr>
            <a:spLocks noGrp="1"/>
          </p:cNvSpPr>
          <p:nvPr>
            <p:ph type="title"/>
          </p:nvPr>
        </p:nvSpPr>
        <p:spPr/>
        <p:txBody>
          <a:bodyPr/>
          <a:lstStyle/>
          <a:p>
            <a:r>
              <a:rPr lang="en-US" sz="4800" b="1" dirty="0">
                <a:effectLst/>
                <a:latin typeface="Aptos Display" panose="020B0004020202020204" pitchFamily="34" charset="0"/>
                <a:ea typeface="Times New Roman" panose="02020603050405020304" pitchFamily="18" charset="0"/>
                <a:cs typeface="Times New Roman" panose="02020603050405020304" pitchFamily="18" charset="0"/>
              </a:rPr>
              <a:t>Background</a:t>
            </a:r>
            <a:r>
              <a:rPr lang="en-US" sz="36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a:t>
            </a:r>
            <a:br>
              <a:rPr lang="en-UG" sz="36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G" dirty="0"/>
          </a:p>
        </p:txBody>
      </p:sp>
      <p:sp>
        <p:nvSpPr>
          <p:cNvPr id="3" name="Content Placeholder 2">
            <a:extLst>
              <a:ext uri="{FF2B5EF4-FFF2-40B4-BE49-F238E27FC236}">
                <a16:creationId xmlns:a16="http://schemas.microsoft.com/office/drawing/2014/main" id="{1DE715DC-9E40-987B-E9DD-044CF5658AE8}"/>
              </a:ext>
            </a:extLst>
          </p:cNvPr>
          <p:cNvSpPr>
            <a:spLocks noGrp="1"/>
          </p:cNvSpPr>
          <p:nvPr>
            <p:ph idx="1"/>
          </p:nvPr>
        </p:nvSpPr>
        <p:spPr/>
        <p:txBody>
          <a:bodyPr>
            <a:normAutofit/>
          </a:bodyPr>
          <a:lstStyle/>
          <a:p>
            <a:pPr>
              <a:buNone/>
            </a:pPr>
            <a:r>
              <a:rPr lang="en-US" sz="2800" kern="0" dirty="0">
                <a:effectLst/>
                <a:latin typeface="Times New Roman" panose="02020603050405020304" pitchFamily="18" charset="0"/>
                <a:ea typeface="Times New Roman" panose="02020603050405020304" pitchFamily="18" charset="0"/>
              </a:rPr>
              <a:t>MATLAB has a rich history of being used for numerical approximate methods of solving differential equations and functions. The software’s capabilities date back to its early development, leveraging numerical methods that were already being explored and developed</a:t>
            </a:r>
            <a:endParaRPr lang="en-UG" sz="3200" dirty="0"/>
          </a:p>
        </p:txBody>
      </p:sp>
    </p:spTree>
    <p:extLst>
      <p:ext uri="{BB962C8B-B14F-4D97-AF65-F5344CB8AC3E}">
        <p14:creationId xmlns:p14="http://schemas.microsoft.com/office/powerpoint/2010/main" val="222144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0507-F566-0043-173E-FB122B577F30}"/>
              </a:ext>
            </a:extLst>
          </p:cNvPr>
          <p:cNvSpPr>
            <a:spLocks noGrp="1"/>
          </p:cNvSpPr>
          <p:nvPr>
            <p:ph type="title"/>
          </p:nvPr>
        </p:nvSpPr>
        <p:spPr/>
        <p:txBody>
          <a:bodyPr>
            <a:normAutofit fontScale="90000"/>
          </a:bodyPr>
          <a:lstStyle/>
          <a:p>
            <a:r>
              <a:rPr lang="en-US" sz="4000" b="1" dirty="0">
                <a:effectLst/>
                <a:latin typeface="Aptos Display" panose="020B0004020202020204" pitchFamily="34" charset="0"/>
                <a:ea typeface="Times New Roman" panose="02020603050405020304" pitchFamily="18" charset="0"/>
                <a:cs typeface="Times New Roman" panose="02020603050405020304" pitchFamily="18" charset="0"/>
              </a:rPr>
              <a:t>KEY FEATURES OF MATLAB FOR NUMERICAL </a:t>
            </a:r>
            <a:r>
              <a:rPr lang="en-US" sz="3100" kern="0" dirty="0">
                <a:effectLst/>
                <a:latin typeface="Times New Roman" panose="02020603050405020304" pitchFamily="18" charset="0"/>
                <a:ea typeface="Times New Roman" panose="02020603050405020304" pitchFamily="18" charset="0"/>
              </a:rPr>
              <a:t>METHODS</a:t>
            </a:r>
            <a:r>
              <a:rPr lang="en-US" sz="6000" b="1" dirty="0">
                <a:effectLst/>
                <a:latin typeface="Aptos Display" panose="020B0004020202020204" pitchFamily="34" charset="0"/>
                <a:ea typeface="Times New Roman" panose="02020603050405020304" pitchFamily="18" charset="0"/>
                <a:cs typeface="Times New Roman" panose="02020603050405020304" pitchFamily="18" charset="0"/>
              </a:rPr>
              <a:t> </a:t>
            </a:r>
            <a:r>
              <a:rPr lang="en-US" sz="36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METHODS</a:t>
            </a:r>
            <a:endParaRPr lang="en-UG" dirty="0"/>
          </a:p>
        </p:txBody>
      </p:sp>
      <p:sp>
        <p:nvSpPr>
          <p:cNvPr id="3" name="Content Placeholder 2">
            <a:extLst>
              <a:ext uri="{FF2B5EF4-FFF2-40B4-BE49-F238E27FC236}">
                <a16:creationId xmlns:a16="http://schemas.microsoft.com/office/drawing/2014/main" id="{D9F79C64-E03D-6882-C208-2A615A8A385C}"/>
              </a:ext>
            </a:extLst>
          </p:cNvPr>
          <p:cNvSpPr>
            <a:spLocks noGrp="1"/>
          </p:cNvSpPr>
          <p:nvPr>
            <p:ph idx="1"/>
          </p:nvPr>
        </p:nvSpPr>
        <p:spPr/>
        <p:txBody>
          <a:bodyPr/>
          <a:lstStyle/>
          <a:p>
            <a:pPr marL="95885" indent="5715">
              <a:lnSpc>
                <a:spcPct val="106000"/>
              </a:lnSpc>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a:t>
            </a:r>
            <a:endParaRPr lang="en-UG"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342900" marR="805815" lvl="0" indent="-342900" fontAlgn="base">
              <a:lnSpc>
                <a:spcPct val="106000"/>
              </a:lnSpc>
              <a:spcAft>
                <a:spcPts val="1090"/>
              </a:spcAft>
              <a:buClr>
                <a:srgbClr val="000000"/>
              </a:buClr>
              <a:buSzPts val="1000"/>
              <a:buFont typeface="Arial" panose="020B0604020202020204" pitchFamily="34" charset="0"/>
              <a:buChar char="•"/>
            </a:pPr>
            <a:r>
              <a:rPr lang="en-US" sz="2800" b="1" u="none" strike="noStrike" kern="0" dirty="0">
                <a:solidFill>
                  <a:srgbClr val="FFFF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Ordinary Differential Equations (ODEs)solvers</a:t>
            </a:r>
            <a:r>
              <a:rPr lang="en-US" sz="2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MATLAB provides built-in functions like ode23 and ode45 for solving ODEs, which utilize Runge-</a:t>
            </a:r>
            <a:r>
              <a:rPr lang="en-US" sz="2800" u="none" strike="noStrike" dirty="0" err="1">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Kutta</a:t>
            </a:r>
            <a:r>
              <a:rPr lang="en-US" sz="2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methods of different orders. These solvers are designed to handle various types of ODEs and provide accurate approximations.</a:t>
            </a:r>
            <a:endParaRPr lang="en-UG" sz="28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endParaRPr lang="en-UG" dirty="0"/>
          </a:p>
        </p:txBody>
      </p:sp>
    </p:spTree>
    <p:extLst>
      <p:ext uri="{BB962C8B-B14F-4D97-AF65-F5344CB8AC3E}">
        <p14:creationId xmlns:p14="http://schemas.microsoft.com/office/powerpoint/2010/main" val="25844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6861CA-1059-BCF1-2606-427FE44E3070}"/>
              </a:ext>
            </a:extLst>
          </p:cNvPr>
          <p:cNvSpPr>
            <a:spLocks noGrp="1"/>
          </p:cNvSpPr>
          <p:nvPr>
            <p:ph idx="1"/>
          </p:nvPr>
        </p:nvSpPr>
        <p:spPr/>
        <p:txBody>
          <a:bodyPr/>
          <a:lstStyle/>
          <a:p>
            <a:pPr marL="342900" marR="805815" lvl="0" indent="-342900" fontAlgn="base">
              <a:lnSpc>
                <a:spcPct val="107000"/>
              </a:lnSpc>
              <a:spcAft>
                <a:spcPts val="700"/>
              </a:spcAft>
              <a:buClr>
                <a:srgbClr val="000000"/>
              </a:buClr>
              <a:buSzPts val="1000"/>
              <a:buFont typeface="Arial" panose="020B0604020202020204" pitchFamily="34" charset="0"/>
              <a:buChar char="•"/>
            </a:pPr>
            <a:r>
              <a:rPr lang="en-US" sz="3200" b="1" u="none" strike="noStrike" kern="0" dirty="0">
                <a:solidFill>
                  <a:srgbClr val="FFFF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NUMERICAL INTERGRATION</a:t>
            </a:r>
            <a:r>
              <a:rPr lang="en-US" sz="32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MATLAB offers several methods for numerical integration, including trapezoidal rule and Simpson’s rule, which can be used to approximate definite integrals</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t>
            </a:r>
            <a:endParaRPr lang="en-UG"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553085" marR="805815" indent="5715">
              <a:lnSpc>
                <a:spcPct val="107000"/>
              </a:lnSpc>
              <a:spcAft>
                <a:spcPts val="70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G" sz="1800" dirty="0">
              <a:solidFill>
                <a:srgbClr val="000000"/>
              </a:solidFill>
              <a:effectLst/>
              <a:latin typeface="Times New Roman" panose="02020603050405020304" pitchFamily="18" charset="0"/>
              <a:ea typeface="Times New Roman" panose="02020603050405020304" pitchFamily="18" charset="0"/>
            </a:endParaRPr>
          </a:p>
          <a:p>
            <a:endParaRPr lang="en-UG" dirty="0"/>
          </a:p>
        </p:txBody>
      </p:sp>
    </p:spTree>
    <p:extLst>
      <p:ext uri="{BB962C8B-B14F-4D97-AF65-F5344CB8AC3E}">
        <p14:creationId xmlns:p14="http://schemas.microsoft.com/office/powerpoint/2010/main" val="424221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44A02-D4C0-5970-8CFB-B56552706C55}"/>
              </a:ext>
            </a:extLst>
          </p:cNvPr>
          <p:cNvSpPr>
            <a:spLocks noGrp="1"/>
          </p:cNvSpPr>
          <p:nvPr>
            <p:ph idx="1"/>
          </p:nvPr>
        </p:nvSpPr>
        <p:spPr/>
        <p:txBody>
          <a:bodyPr/>
          <a:lstStyle/>
          <a:p>
            <a:pPr marL="342900" marR="805815" lvl="0" indent="-342900" fontAlgn="base">
              <a:lnSpc>
                <a:spcPct val="106000"/>
              </a:lnSpc>
              <a:spcAft>
                <a:spcPts val="1110"/>
              </a:spcAft>
              <a:buClr>
                <a:srgbClr val="000000"/>
              </a:buClr>
              <a:buSzPts val="1000"/>
              <a:buFont typeface="Arial" panose="020B0604020202020204" pitchFamily="34" charset="0"/>
              <a:buChar char="•"/>
            </a:pPr>
            <a:r>
              <a:rPr lang="en-US" sz="3600" b="1" u="none" strike="noStrike" kern="0" dirty="0">
                <a:solidFill>
                  <a:srgbClr val="FFFF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POLYNOMIAL REGRESSION</a:t>
            </a:r>
            <a:r>
              <a:rPr lang="en-US" sz="36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The software allows users to perform polynomial regression, which is useful for curve fitting and approximating functions. </a:t>
            </a:r>
            <a:endParaRPr lang="en-UG" sz="3600" u="none" strike="noStrike" dirty="0">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457200" indent="5715">
              <a:lnSpc>
                <a:spcPct val="106000"/>
              </a:lnSpc>
              <a:spcAft>
                <a:spcPts val="700"/>
              </a:spcAf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G" sz="1800" dirty="0">
              <a:solidFill>
                <a:srgbClr val="000000"/>
              </a:solidFill>
              <a:effectLst/>
              <a:latin typeface="Times New Roman" panose="02020603050405020304" pitchFamily="18" charset="0"/>
              <a:ea typeface="Times New Roman" panose="02020603050405020304" pitchFamily="18" charset="0"/>
            </a:endParaRPr>
          </a:p>
          <a:p>
            <a:endParaRPr lang="en-UG" dirty="0"/>
          </a:p>
        </p:txBody>
      </p:sp>
    </p:spTree>
    <p:extLst>
      <p:ext uri="{BB962C8B-B14F-4D97-AF65-F5344CB8AC3E}">
        <p14:creationId xmlns:p14="http://schemas.microsoft.com/office/powerpoint/2010/main" val="64590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897D-942B-46D8-CD0C-7B4CFD7CF437}"/>
              </a:ext>
            </a:extLst>
          </p:cNvPr>
          <p:cNvSpPr>
            <a:spLocks noGrp="1"/>
          </p:cNvSpPr>
          <p:nvPr>
            <p:ph type="title"/>
          </p:nvPr>
        </p:nvSpPr>
        <p:spPr/>
        <p:txBody>
          <a:bodyPr>
            <a:normAutofit/>
          </a:bodyPr>
          <a:lstStyle/>
          <a:p>
            <a:r>
              <a:rPr lang="en-US" sz="6000" b="1" kern="0" dirty="0">
                <a:effectLst/>
                <a:latin typeface="Aptos Display" panose="020B0004020202020204" pitchFamily="34" charset="0"/>
                <a:ea typeface="Times New Roman" panose="02020603050405020304" pitchFamily="18" charset="0"/>
                <a:cs typeface="Times New Roman" panose="02020603050405020304" pitchFamily="18" charset="0"/>
              </a:rPr>
              <a:t>METHODOLOGY</a:t>
            </a:r>
            <a:endParaRPr lang="en-UG" sz="5400" dirty="0"/>
          </a:p>
        </p:txBody>
      </p:sp>
      <p:sp>
        <p:nvSpPr>
          <p:cNvPr id="3" name="Content Placeholder 2">
            <a:extLst>
              <a:ext uri="{FF2B5EF4-FFF2-40B4-BE49-F238E27FC236}">
                <a16:creationId xmlns:a16="http://schemas.microsoft.com/office/drawing/2014/main" id="{280E1123-AC81-0829-6FA6-199F24BCFDF6}"/>
              </a:ext>
            </a:extLst>
          </p:cNvPr>
          <p:cNvSpPr>
            <a:spLocks noGrp="1"/>
          </p:cNvSpPr>
          <p:nvPr>
            <p:ph idx="1"/>
          </p:nvPr>
        </p:nvSpPr>
        <p:spPr/>
        <p:txBody>
          <a:bodyPr>
            <a:normAutofit fontScale="40000" lnSpcReduction="20000"/>
          </a:bodyPr>
          <a:lstStyle/>
          <a:p>
            <a:pPr marL="95885" indent="5715" algn="ctr">
              <a:lnSpc>
                <a:spcPct val="106000"/>
              </a:lnSpc>
              <a:spcBef>
                <a:spcPts val="1800"/>
              </a:spcBef>
              <a:spcAft>
                <a:spcPts val="400"/>
              </a:spcAft>
              <a:buNone/>
            </a:pPr>
            <a:endParaRPr lang="en-UG" sz="1800" b="1" kern="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95885" indent="5715">
              <a:lnSpc>
                <a:spcPct val="106000"/>
              </a:lnSpc>
              <a:spcAft>
                <a:spcPts val="700"/>
              </a:spcAft>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G" sz="1800" dirty="0">
              <a:solidFill>
                <a:srgbClr val="000000"/>
              </a:solidFill>
              <a:effectLst/>
              <a:latin typeface="Times New Roman" panose="02020603050405020304" pitchFamily="18" charset="0"/>
              <a:ea typeface="Times New Roman" panose="02020603050405020304" pitchFamily="18" charset="0"/>
            </a:endParaRPr>
          </a:p>
          <a:p>
            <a:pPr marL="95885" indent="5715">
              <a:lnSpc>
                <a:spcPct val="106000"/>
              </a:lnSpc>
              <a:spcAft>
                <a:spcPts val="700"/>
              </a:spcAft>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UG" sz="1800" dirty="0">
              <a:solidFill>
                <a:srgbClr val="000000"/>
              </a:solidFill>
              <a:effectLst/>
              <a:latin typeface="Times New Roman" panose="02020603050405020304" pitchFamily="18" charset="0"/>
              <a:ea typeface="Times New Roman" panose="02020603050405020304" pitchFamily="18" charset="0"/>
            </a:endParaRPr>
          </a:p>
          <a:p>
            <a:pPr marL="95885" indent="5715">
              <a:lnSpc>
                <a:spcPct val="106000"/>
              </a:lnSpc>
              <a:spcBef>
                <a:spcPts val="800"/>
              </a:spcBef>
              <a:spcAft>
                <a:spcPts val="400"/>
              </a:spcAft>
              <a:buNone/>
            </a:pPr>
            <a:r>
              <a:rPr lang="en-US" sz="7000" b="1" dirty="0">
                <a:effectLst/>
                <a:latin typeface="Aptos Display" panose="020B0004020202020204" pitchFamily="34" charset="0"/>
                <a:ea typeface="Times New Roman" panose="02020603050405020304" pitchFamily="18" charset="0"/>
                <a:cs typeface="Times New Roman" panose="02020603050405020304" pitchFamily="18" charset="0"/>
              </a:rPr>
              <a:t> </a:t>
            </a:r>
            <a:r>
              <a:rPr lang="en-US" sz="7000" b="1" dirty="0">
                <a:solidFill>
                  <a:srgbClr val="FFFF00"/>
                </a:solidFill>
                <a:effectLst/>
                <a:latin typeface="Aptos Display" panose="020B0004020202020204" pitchFamily="34" charset="0"/>
                <a:ea typeface="Times New Roman" panose="02020603050405020304" pitchFamily="18" charset="0"/>
                <a:cs typeface="Times New Roman" panose="02020603050405020304" pitchFamily="18" charset="0"/>
              </a:rPr>
              <a:t>DEFINITION.</a:t>
            </a:r>
            <a:r>
              <a:rPr lang="en-US" sz="7000" b="1" dirty="0">
                <a:effectLst/>
                <a:latin typeface="Aptos Display" panose="020B0004020202020204" pitchFamily="34" charset="0"/>
                <a:ea typeface="Times New Roman" panose="02020603050405020304" pitchFamily="18" charset="0"/>
                <a:cs typeface="Times New Roman" panose="02020603050405020304" pitchFamily="18" charset="0"/>
              </a:rPr>
              <a:t>    </a:t>
            </a:r>
            <a:endParaRPr lang="en-UG" sz="7000" b="1" dirty="0">
              <a:effectLst/>
              <a:latin typeface="Aptos Display" panose="020B0004020202020204" pitchFamily="34" charset="0"/>
              <a:ea typeface="Times New Roman" panose="02020603050405020304" pitchFamily="18" charset="0"/>
              <a:cs typeface="Times New Roman" panose="02020603050405020304" pitchFamily="18" charset="0"/>
            </a:endParaRPr>
          </a:p>
          <a:p>
            <a:pPr marL="95885" indent="5715">
              <a:lnSpc>
                <a:spcPct val="106000"/>
              </a:lnSpc>
              <a:spcAft>
                <a:spcPts val="20"/>
              </a:spcAft>
            </a:pPr>
            <a:r>
              <a:rPr lang="en-US" sz="7000" dirty="0">
                <a:effectLst/>
                <a:latin typeface="Times New Roman" panose="02020603050405020304" pitchFamily="18" charset="0"/>
                <a:ea typeface="Times New Roman" panose="02020603050405020304" pitchFamily="18" charset="0"/>
              </a:rPr>
              <a:t>We identified the challenge given to us and went ahead to do research. We identified different kinds of differential equations and functions that we could solve numerically. This helped us to determine the type of differential equations to deal with and the desired level of accuracy.</a:t>
            </a:r>
            <a:endParaRPr lang="en-UG" sz="7000" dirty="0">
              <a:effectLst/>
              <a:latin typeface="Times New Roman" panose="02020603050405020304" pitchFamily="18" charset="0"/>
              <a:ea typeface="Times New Roman" panose="02020603050405020304" pitchFamily="18" charset="0"/>
            </a:endParaRPr>
          </a:p>
          <a:p>
            <a:endParaRPr lang="en-UG" dirty="0"/>
          </a:p>
        </p:txBody>
      </p:sp>
    </p:spTree>
    <p:extLst>
      <p:ext uri="{BB962C8B-B14F-4D97-AF65-F5344CB8AC3E}">
        <p14:creationId xmlns:p14="http://schemas.microsoft.com/office/powerpoint/2010/main" val="864088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A8AF1A-1951-CB2A-D097-8B54C1D0D0BB}"/>
              </a:ext>
            </a:extLst>
          </p:cNvPr>
          <p:cNvSpPr>
            <a:spLocks noGrp="1"/>
          </p:cNvSpPr>
          <p:nvPr>
            <p:ph idx="1"/>
          </p:nvPr>
        </p:nvSpPr>
        <p:spPr>
          <a:xfrm>
            <a:off x="913795" y="294968"/>
            <a:ext cx="10353762" cy="5496232"/>
          </a:xfrm>
        </p:spPr>
        <p:txBody>
          <a:bodyPr>
            <a:normAutofit fontScale="92500"/>
          </a:bodyPr>
          <a:lstStyle/>
          <a:p>
            <a:r>
              <a:rPr lang="en-US" sz="4800" kern="0" dirty="0">
                <a:effectLst/>
                <a:latin typeface="Times New Roman" panose="02020603050405020304" pitchFamily="18" charset="0"/>
                <a:ea typeface="Times New Roman" panose="02020603050405020304" pitchFamily="18" charset="0"/>
              </a:rPr>
              <a:t>CHOOSING A NUMERICAL METHOD </a:t>
            </a:r>
          </a:p>
          <a:p>
            <a:r>
              <a:rPr lang="en-US" sz="4800" kern="0" dirty="0">
                <a:effectLst/>
                <a:latin typeface="Times New Roman" panose="02020603050405020304" pitchFamily="18" charset="0"/>
                <a:ea typeface="Times New Roman" panose="02020603050405020304" pitchFamily="18" charset="0"/>
              </a:rPr>
              <a:t> WRITING THE MATLAB CODE</a:t>
            </a:r>
          </a:p>
          <a:p>
            <a:r>
              <a:rPr lang="en-US" sz="4400" kern="0" dirty="0">
                <a:effectLst/>
                <a:latin typeface="Times New Roman" panose="02020603050405020304" pitchFamily="18" charset="0"/>
                <a:ea typeface="Times New Roman" panose="02020603050405020304" pitchFamily="18" charset="0"/>
              </a:rPr>
              <a:t>TESTING AND VALIDATING THE CODE</a:t>
            </a:r>
          </a:p>
          <a:p>
            <a:r>
              <a:rPr lang="en-US" sz="4400" kern="0" dirty="0">
                <a:effectLst/>
                <a:latin typeface="Times New Roman" panose="02020603050405020304" pitchFamily="18" charset="0"/>
                <a:ea typeface="Times New Roman" panose="02020603050405020304" pitchFamily="18" charset="0"/>
              </a:rPr>
              <a:t>VISUALIZATION AND INTERPRETATION OF THE RESULTS</a:t>
            </a:r>
            <a:r>
              <a:rPr lang="en-US" sz="4400" kern="0" dirty="0">
                <a:solidFill>
                  <a:srgbClr val="000000"/>
                </a:solidFill>
                <a:effectLst/>
                <a:latin typeface="Times New Roman" panose="02020603050405020304" pitchFamily="18" charset="0"/>
                <a:ea typeface="Times New Roman" panose="02020603050405020304" pitchFamily="18" charset="0"/>
              </a:rPr>
              <a:t>.</a:t>
            </a:r>
            <a:endParaRPr lang="en-UG" sz="4800" dirty="0"/>
          </a:p>
        </p:txBody>
      </p:sp>
    </p:spTree>
    <p:extLst>
      <p:ext uri="{BB962C8B-B14F-4D97-AF65-F5344CB8AC3E}">
        <p14:creationId xmlns:p14="http://schemas.microsoft.com/office/powerpoint/2010/main" val="21205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55738-F615-020B-58D4-3C64A9D241D2}"/>
              </a:ext>
            </a:extLst>
          </p:cNvPr>
          <p:cNvSpPr>
            <a:spLocks noGrp="1"/>
          </p:cNvSpPr>
          <p:nvPr>
            <p:ph type="title"/>
          </p:nvPr>
        </p:nvSpPr>
        <p:spPr/>
        <p:txBody>
          <a:bodyPr>
            <a:normAutofit fontScale="90000"/>
          </a:bodyPr>
          <a:lstStyle/>
          <a:p>
            <a:r>
              <a:rPr lang="en-UG" sz="4000" b="1" dirty="0">
                <a:effectLst/>
                <a:latin typeface="Times New Roman" panose="02020603050405020304" pitchFamily="18" charset="0"/>
                <a:ea typeface="Times New Roman" panose="02020603050405020304" pitchFamily="18" charset="0"/>
              </a:rPr>
              <a:t>PRACTICAL_EXAMPLE_1(PROJECTILE MOTION)</a:t>
            </a:r>
            <a:br>
              <a:rPr lang="en-UG" sz="4000" dirty="0">
                <a:effectLst/>
                <a:latin typeface="Times New Roman" panose="02020603050405020304" pitchFamily="18" charset="0"/>
                <a:ea typeface="Times New Roman" panose="02020603050405020304" pitchFamily="18" charset="0"/>
              </a:rPr>
            </a:br>
            <a:r>
              <a:rPr lang="en-US" sz="3200" kern="0" dirty="0">
                <a:effectLst/>
                <a:latin typeface="Times New Roman" panose="02020603050405020304" pitchFamily="18" charset="0"/>
                <a:ea typeface="Times New Roman" panose="02020603050405020304" pitchFamily="18" charset="0"/>
              </a:rPr>
              <a:t>.</a:t>
            </a:r>
            <a:endParaRPr lang="en-UG" sz="4800" dirty="0"/>
          </a:p>
        </p:txBody>
      </p:sp>
      <p:sp>
        <p:nvSpPr>
          <p:cNvPr id="3" name="Content Placeholder 2">
            <a:extLst>
              <a:ext uri="{FF2B5EF4-FFF2-40B4-BE49-F238E27FC236}">
                <a16:creationId xmlns:a16="http://schemas.microsoft.com/office/drawing/2014/main" id="{5ACA7746-40E8-87E3-F9E1-43400B2C1FAE}"/>
              </a:ext>
            </a:extLst>
          </p:cNvPr>
          <p:cNvSpPr>
            <a:spLocks noGrp="1"/>
          </p:cNvSpPr>
          <p:nvPr>
            <p:ph idx="1"/>
          </p:nvPr>
        </p:nvSpPr>
        <p:spPr>
          <a:xfrm>
            <a:off x="162232" y="1504335"/>
            <a:ext cx="11857703" cy="5117691"/>
          </a:xfrm>
        </p:spPr>
        <p:txBody>
          <a:bodyPr>
            <a:normAutofit fontScale="47500" lnSpcReduction="20000"/>
          </a:bodyPr>
          <a:lstStyle/>
          <a:p>
            <a:pPr marL="95885" indent="5715">
              <a:lnSpc>
                <a:spcPct val="106000"/>
              </a:lnSpc>
              <a:spcAft>
                <a:spcPts val="700"/>
              </a:spcAft>
              <a:buNone/>
            </a:pPr>
            <a:r>
              <a:rPr lang="en-UG" sz="6400" dirty="0">
                <a:solidFill>
                  <a:srgbClr val="FFFF00"/>
                </a:solidFill>
                <a:effectLst/>
                <a:latin typeface="Times New Roman" panose="02020603050405020304" pitchFamily="18" charset="0"/>
                <a:ea typeface="Times New Roman" panose="02020603050405020304" pitchFamily="18" charset="0"/>
              </a:rPr>
              <a:t>Suppose we throw a ball from height 20m with velocity 20m/s, equation for height h(t) = 20+40t-6t^2</a:t>
            </a:r>
          </a:p>
          <a:p>
            <a:pPr marL="95885" indent="5715">
              <a:lnSpc>
                <a:spcPct val="106000"/>
              </a:lnSpc>
              <a:spcAft>
                <a:spcPts val="700"/>
              </a:spcAft>
              <a:buNone/>
            </a:pPr>
            <a:r>
              <a:rPr lang="en-UG" sz="6400" dirty="0">
                <a:effectLst/>
                <a:latin typeface="Times New Roman" panose="02020603050405020304" pitchFamily="18" charset="0"/>
                <a:ea typeface="Times New Roman" panose="02020603050405020304" pitchFamily="18" charset="0"/>
              </a:rPr>
              <a:t>%h(t) = 20 + 40t - 6t.^2, find when h(t)=0</a:t>
            </a:r>
          </a:p>
          <a:p>
            <a:pPr marL="95885" indent="5715">
              <a:lnSpc>
                <a:spcPct val="106000"/>
              </a:lnSpc>
              <a:spcAft>
                <a:spcPts val="700"/>
              </a:spcAft>
              <a:buNone/>
            </a:pPr>
            <a:r>
              <a:rPr lang="en-UG" sz="6400" dirty="0" err="1">
                <a:effectLst/>
                <a:latin typeface="Times New Roman" panose="02020603050405020304" pitchFamily="18" charset="0"/>
                <a:ea typeface="Times New Roman" panose="02020603050405020304" pitchFamily="18" charset="0"/>
              </a:rPr>
              <a:t>clc</a:t>
            </a:r>
            <a:r>
              <a:rPr lang="en-UG" sz="6400" dirty="0">
                <a:effectLst/>
                <a:latin typeface="Times New Roman" panose="02020603050405020304" pitchFamily="18" charset="0"/>
                <a:ea typeface="Times New Roman" panose="02020603050405020304" pitchFamily="18" charset="0"/>
              </a:rPr>
              <a:t>; clear; close all;</a:t>
            </a:r>
          </a:p>
          <a:p>
            <a:pPr marL="95885" indent="5715">
              <a:lnSpc>
                <a:spcPct val="106000"/>
              </a:lnSpc>
              <a:spcAft>
                <a:spcPts val="700"/>
              </a:spcAft>
              <a:buNone/>
            </a:pPr>
            <a:r>
              <a:rPr lang="en-UG" sz="6400" dirty="0">
                <a:effectLst/>
                <a:latin typeface="Times New Roman" panose="02020603050405020304" pitchFamily="18" charset="0"/>
                <a:ea typeface="Times New Roman" panose="02020603050405020304" pitchFamily="18" charset="0"/>
              </a:rPr>
              <a:t>s = @(t) 20 + 40.*t - 6.*t.^2;</a:t>
            </a:r>
            <a:endParaRPr lang="en-GB" sz="6400" dirty="0">
              <a:effectLst/>
              <a:latin typeface="Times New Roman" panose="02020603050405020304" pitchFamily="18" charset="0"/>
              <a:ea typeface="Times New Roman" panose="02020603050405020304" pitchFamily="18" charset="0"/>
            </a:endParaRPr>
          </a:p>
          <a:p>
            <a:pPr marL="95885" indent="5715">
              <a:lnSpc>
                <a:spcPct val="106000"/>
              </a:lnSpc>
              <a:spcAft>
                <a:spcPts val="700"/>
              </a:spcAft>
              <a:buNone/>
            </a:pPr>
            <a:r>
              <a:rPr lang="en-UG" sz="6400" dirty="0">
                <a:effectLst/>
                <a:latin typeface="Times New Roman" panose="02020603050405020304" pitchFamily="18" charset="0"/>
                <a:ea typeface="Times New Roman" panose="02020603050405020304" pitchFamily="18" charset="0"/>
              </a:rPr>
              <a:t> % function</a:t>
            </a:r>
          </a:p>
          <a:p>
            <a:pPr marL="95885" indent="5715">
              <a:lnSpc>
                <a:spcPct val="106000"/>
              </a:lnSpc>
              <a:spcAft>
                <a:spcPts val="700"/>
              </a:spcAft>
              <a:buNone/>
            </a:pPr>
            <a:r>
              <a:rPr lang="en-UG" sz="6400" dirty="0">
                <a:effectLst/>
                <a:latin typeface="Times New Roman" panose="02020603050405020304" pitchFamily="18" charset="0"/>
                <a:ea typeface="Times New Roman" panose="02020603050405020304" pitchFamily="18" charset="0"/>
              </a:rPr>
              <a:t>ds = @(t) 40 - 12*t;         </a:t>
            </a:r>
            <a:endParaRPr lang="en-GB" sz="6400" dirty="0">
              <a:effectLst/>
              <a:latin typeface="Times New Roman" panose="02020603050405020304" pitchFamily="18" charset="0"/>
              <a:ea typeface="Times New Roman" panose="02020603050405020304" pitchFamily="18" charset="0"/>
            </a:endParaRPr>
          </a:p>
          <a:p>
            <a:pPr marL="95885" indent="5715">
              <a:lnSpc>
                <a:spcPct val="106000"/>
              </a:lnSpc>
              <a:spcAft>
                <a:spcPts val="700"/>
              </a:spcAft>
              <a:buNone/>
            </a:pPr>
            <a:r>
              <a:rPr lang="en-UG" sz="6400" dirty="0">
                <a:effectLst/>
                <a:latin typeface="Times New Roman" panose="02020603050405020304" pitchFamily="18" charset="0"/>
                <a:ea typeface="Times New Roman" panose="02020603050405020304" pitchFamily="18" charset="0"/>
              </a:rPr>
              <a:t>  %derivative for Newton</a:t>
            </a:r>
          </a:p>
          <a:p>
            <a:pPr marL="95885" indent="5715">
              <a:lnSpc>
                <a:spcPct val="106000"/>
              </a:lnSpc>
              <a:spcAft>
                <a:spcPts val="700"/>
              </a:spcAft>
            </a:pPr>
            <a:r>
              <a:rPr lang="en-UG" sz="1800" dirty="0">
                <a:solidFill>
                  <a:srgbClr val="000000"/>
                </a:solidFill>
                <a:effectLst/>
                <a:latin typeface="Times New Roman" panose="02020603050405020304" pitchFamily="18" charset="0"/>
                <a:ea typeface="Times New Roman" panose="02020603050405020304" pitchFamily="18" charset="0"/>
              </a:rPr>
              <a:t>tic</a:t>
            </a:r>
          </a:p>
          <a:p>
            <a:endParaRPr lang="en-UG" dirty="0"/>
          </a:p>
        </p:txBody>
      </p:sp>
    </p:spTree>
    <p:extLst>
      <p:ext uri="{BB962C8B-B14F-4D97-AF65-F5344CB8AC3E}">
        <p14:creationId xmlns:p14="http://schemas.microsoft.com/office/powerpoint/2010/main" val="979581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40</TotalTime>
  <Words>963</Words>
  <Application>Microsoft Office PowerPoint</Application>
  <PresentationFormat>Widescreen</PresentationFormat>
  <Paragraphs>93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 Display</vt:lpstr>
      <vt:lpstr>Arial</vt:lpstr>
      <vt:lpstr>Bookman Old Style</vt:lpstr>
      <vt:lpstr>Rockwell</vt:lpstr>
      <vt:lpstr>Times New Roman</vt:lpstr>
      <vt:lpstr>Damask</vt:lpstr>
      <vt:lpstr>GROUP 11 PRESENTATION</vt:lpstr>
      <vt:lpstr>MEMBERS</vt:lpstr>
      <vt:lpstr>Background.    </vt:lpstr>
      <vt:lpstr>KEY FEATURES OF MATLAB FOR NUMERICAL METHODS METHODS</vt:lpstr>
      <vt:lpstr>PowerPoint Presentation</vt:lpstr>
      <vt:lpstr>PowerPoint Presentation</vt:lpstr>
      <vt:lpstr>METHODOLOGY</vt:lpstr>
      <vt:lpstr>PowerPoint Presentation</vt:lpstr>
      <vt:lpstr>PRACTICAL_EXAMPLE_1(PROJECTILE MOTION) .</vt:lpstr>
      <vt:lpstr>PowerPoint Presentation</vt:lpstr>
      <vt:lpstr>PowerPoint Presentation</vt:lpstr>
      <vt:lpstr>PowerPoint Presentation</vt:lpstr>
      <vt:lpstr>PowerPoint Presentation</vt:lpstr>
      <vt:lpstr>PowerPoint Presentation</vt:lpstr>
      <vt:lpstr>Conclusion. </vt:lpstr>
      <vt:lpstr>PRACTICAL_EXAMPLE 2, ODE SOLVING (COOLING PROBLEM) </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GROW</dc:creator>
  <cp:lastModifiedBy>GROW</cp:lastModifiedBy>
  <cp:revision>40</cp:revision>
  <dcterms:created xsi:type="dcterms:W3CDTF">2025-09-30T16:35:38Z</dcterms:created>
  <dcterms:modified xsi:type="dcterms:W3CDTF">2025-09-30T17:15:51Z</dcterms:modified>
</cp:coreProperties>
</file>