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60" r:id="rId2"/>
  </p:sldIdLst>
  <p:sldSz cx="30275213" cy="42803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67BD"/>
    <a:srgbClr val="00206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EA217-A302-491B-BA80-C24F0F66FE5D}" v="10" dt="2023-09-14T07:58:31.993"/>
    <p1510:client id="{127FF5AF-EE42-4374-BD6B-ED422A4C7332}" v="107" dt="2023-09-14T07:51:00.294"/>
    <p1510:client id="{913D8B2B-1788-4532-A3E2-26F233F287E9}" v="118" dt="2023-09-14T07:43:40.120"/>
    <p1510:client id="{A5704379-CF94-BC45-BEC1-23734675071B}" v="30" dt="2023-09-12T07:52:13.640"/>
    <p1510:client id="{AD22ED72-D998-4A24-B6F4-CAC05F14ADD6}" v="10" dt="2023-09-14T07:53:41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328" y="-2232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D8214-D7DE-DA49-83EF-B17979A6B5B3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685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0BAAA-AC9F-EA4B-967C-98D9BF1FE83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481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8884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1pPr>
    <a:lvl2pPr marL="1294425" algn="l" defTabSz="258884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2pPr>
    <a:lvl3pPr marL="2588849" algn="l" defTabSz="258884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3pPr>
    <a:lvl4pPr marL="3883274" algn="l" defTabSz="258884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4pPr>
    <a:lvl5pPr marL="5177699" algn="l" defTabSz="258884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5pPr>
    <a:lvl6pPr marL="6472123" algn="l" defTabSz="258884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6pPr>
    <a:lvl7pPr marL="7766548" algn="l" defTabSz="258884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7pPr>
    <a:lvl8pPr marL="9060972" algn="l" defTabSz="258884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8pPr>
    <a:lvl9pPr marL="10355397" algn="l" defTabSz="258884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214563" y="1241425"/>
            <a:ext cx="2368550" cy="3349625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0BAAA-AC9F-EA4B-967C-98D9BF1FE83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803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DA1-B6D1-3A46-A22A-77BE1605657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DE-39A6-1C4B-90C3-7A3F24A033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073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DA1-B6D1-3A46-A22A-77BE1605657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DE-39A6-1C4B-90C3-7A3F24A033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590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DA1-B6D1-3A46-A22A-77BE1605657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DE-39A6-1C4B-90C3-7A3F24A033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70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DA1-B6D1-3A46-A22A-77BE1605657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DE-39A6-1C4B-90C3-7A3F24A033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34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DA1-B6D1-3A46-A22A-77BE1605657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DE-39A6-1C4B-90C3-7A3F24A033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774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DA1-B6D1-3A46-A22A-77BE1605657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DE-39A6-1C4B-90C3-7A3F24A033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80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DA1-B6D1-3A46-A22A-77BE1605657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DE-39A6-1C4B-90C3-7A3F24A033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378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DA1-B6D1-3A46-A22A-77BE1605657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DE-39A6-1C4B-90C3-7A3F24A033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0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DA1-B6D1-3A46-A22A-77BE1605657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DE-39A6-1C4B-90C3-7A3F24A033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48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DA1-B6D1-3A46-A22A-77BE1605657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DE-39A6-1C4B-90C3-7A3F24A033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58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DA1-B6D1-3A46-A22A-77BE1605657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DE-39A6-1C4B-90C3-7A3F24A033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60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image" Target="../media/image25.png"/><Relationship Id="rId7" Type="http://schemas.openxmlformats.org/officeDocument/2006/relationships/image" Target="../media/image5.png"/><Relationship Id="rId17" Type="http://schemas.openxmlformats.org/officeDocument/2006/relationships/image" Target="../media/image7.jpg"/><Relationship Id="rId25" Type="http://schemas.openxmlformats.org/officeDocument/2006/relationships/image" Target="../media/image12.png"/><Relationship Id="rId3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24" Type="http://schemas.openxmlformats.org/officeDocument/2006/relationships/image" Target="../media/image15.png"/><Relationship Id="rId32" Type="http://schemas.openxmlformats.org/officeDocument/2006/relationships/image" Target="../media/image24.png"/><Relationship Id="rId5" Type="http://schemas.openxmlformats.org/officeDocument/2006/relationships/image" Target="../media/image3.png"/><Relationship Id="rId23" Type="http://schemas.openxmlformats.org/officeDocument/2006/relationships/image" Target="../media/image13.png"/><Relationship Id="rId28" Type="http://schemas.openxmlformats.org/officeDocument/2006/relationships/image" Target="../media/image19.svg"/><Relationship Id="rId19" Type="http://schemas.openxmlformats.org/officeDocument/2006/relationships/image" Target="../media/image9.png"/><Relationship Id="rId31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613A5C-617C-FC4D-B803-C6C428942F43}"/>
              </a:ext>
            </a:extLst>
          </p:cNvPr>
          <p:cNvSpPr txBox="1"/>
          <p:nvPr/>
        </p:nvSpPr>
        <p:spPr>
          <a:xfrm>
            <a:off x="5461599" y="2653004"/>
            <a:ext cx="19352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>
                <a:solidFill>
                  <a:srgbClr val="9467BD"/>
                </a:solidFill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An </a:t>
            </a:r>
            <a:r>
              <a:rPr lang="en-GB" sz="7200" b="1" i="1" dirty="0">
                <a:solidFill>
                  <a:srgbClr val="9467BD"/>
                </a:solidFill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in-context learning</a:t>
            </a:r>
            <a:r>
              <a:rPr lang="en-GB" sz="7200" b="1" dirty="0">
                <a:solidFill>
                  <a:srgbClr val="9467BD"/>
                </a:solidFill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 framework for control</a:t>
            </a:r>
            <a:endParaRPr lang="it-IT" sz="7200" b="1" dirty="0">
              <a:solidFill>
                <a:srgbClr val="9467BD"/>
              </a:solidFill>
              <a:latin typeface="P052" pitchFamily="2" charset="0"/>
              <a:ea typeface="P052" pitchFamily="2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A0CAE70-BD86-4047-8C0A-9F0CBAAC6D18}"/>
              </a:ext>
            </a:extLst>
          </p:cNvPr>
          <p:cNvSpPr txBox="1"/>
          <p:nvPr/>
        </p:nvSpPr>
        <p:spPr>
          <a:xfrm>
            <a:off x="3487621" y="3977953"/>
            <a:ext cx="23272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spc="100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Riccardo Busetto</a:t>
            </a:r>
            <a:r>
              <a:rPr lang="en-US" sz="4400" i="1" spc="100" baseline="30000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1,3</a:t>
            </a:r>
            <a:r>
              <a:rPr lang="it-IT" sz="4400" spc="100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, Valentina Breschi</a:t>
            </a:r>
            <a:r>
              <a:rPr lang="en-US" sz="4400" i="1" spc="100" baseline="30000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2</a:t>
            </a:r>
            <a:r>
              <a:rPr lang="it-IT" sz="4400" spc="100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, Marco Forgione</a:t>
            </a:r>
            <a:r>
              <a:rPr lang="en-US" sz="4400" i="1" spc="100" baseline="30000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1</a:t>
            </a:r>
            <a:r>
              <a:rPr lang="it-IT" sz="4400" spc="100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, Dario Piga</a:t>
            </a:r>
            <a:r>
              <a:rPr lang="en-US" sz="4400" i="1" spc="100" baseline="30000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1</a:t>
            </a:r>
            <a:r>
              <a:rPr lang="it-IT" sz="4400" spc="100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, Simone Formentin</a:t>
            </a:r>
            <a:r>
              <a:rPr lang="en-US" sz="4400" i="1" spc="100" baseline="30000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3</a:t>
            </a:r>
            <a:endParaRPr lang="it-IT" sz="4400" spc="100" baseline="30000" dirty="0">
              <a:latin typeface="P052" pitchFamily="2" charset="0"/>
              <a:ea typeface="P052" pitchFamily="2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0541249-C742-BE44-A69C-7A9F8A7B49CA}"/>
              </a:ext>
            </a:extLst>
          </p:cNvPr>
          <p:cNvSpPr txBox="1"/>
          <p:nvPr/>
        </p:nvSpPr>
        <p:spPr>
          <a:xfrm>
            <a:off x="3037" y="4903060"/>
            <a:ext cx="30272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baseline="30000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1</a:t>
            </a:r>
            <a:r>
              <a:rPr lang="en-US" sz="3600" i="1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IDSIA </a:t>
            </a:r>
            <a:r>
              <a:rPr lang="en-US" sz="3600" i="1" dirty="0" err="1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Dalle</a:t>
            </a:r>
            <a:r>
              <a:rPr lang="en-US" sz="3600" i="1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 Molle Institute for Artificial Intelligence</a:t>
            </a:r>
          </a:p>
          <a:p>
            <a:pPr algn="ctr"/>
            <a:r>
              <a:rPr lang="en-US" sz="3600" i="1" baseline="30000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2</a:t>
            </a:r>
            <a:r>
              <a:rPr lang="en-US" sz="3600" i="1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Department of Electrical Engineering, Eindhoven University of Technology</a:t>
            </a:r>
          </a:p>
          <a:p>
            <a:pPr algn="ctr"/>
            <a:r>
              <a:rPr lang="en-US" sz="3600" i="1" baseline="30000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3</a:t>
            </a:r>
            <a:r>
              <a:rPr lang="it-IT" sz="3600" i="1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Dipartimento di Elettronica, Bioingegneria e Informazione,</a:t>
            </a:r>
            <a:r>
              <a:rPr lang="en-US" sz="3600" i="1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 </a:t>
            </a:r>
            <a:r>
              <a:rPr lang="en-US" sz="3600" i="1" dirty="0" err="1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Politecnico</a:t>
            </a:r>
            <a:r>
              <a:rPr lang="en-US" sz="3600" i="1" dirty="0">
                <a:latin typeface="P052" pitchFamily="2" charset="0"/>
                <a:ea typeface="P052" pitchFamily="2" charset="0"/>
                <a:cs typeface="Arial" panose="020B0604020202020204" pitchFamily="34" charset="0"/>
              </a:rPr>
              <a:t> di Milano</a:t>
            </a:r>
          </a:p>
        </p:txBody>
      </p:sp>
      <p:pic>
        <p:nvPicPr>
          <p:cNvPr id="20" name="Picture 19" descr="A black and white logo&#10;&#10;Description automatically generated">
            <a:extLst>
              <a:ext uri="{FF2B5EF4-FFF2-40B4-BE49-F238E27FC236}">
                <a16:creationId xmlns:a16="http://schemas.microsoft.com/office/drawing/2014/main" id="{1730598E-3E4D-5F72-D318-CD3877F48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543" y="693971"/>
            <a:ext cx="2401519" cy="963321"/>
          </a:xfrm>
          <a:prstGeom prst="rect">
            <a:avLst/>
          </a:prstGeom>
        </p:spPr>
      </p:pic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718ED5D-21B3-8529-C862-9AE88BCEF8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924" t="63096" r="11761" b="13957"/>
          <a:stretch/>
        </p:blipFill>
        <p:spPr>
          <a:xfrm>
            <a:off x="25255485" y="693971"/>
            <a:ext cx="3385051" cy="963321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DBF216B-C0F2-00DF-D2B1-7AB5B8C55D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321" t="16278" r="49144" b="15680"/>
          <a:stretch/>
        </p:blipFill>
        <p:spPr>
          <a:xfrm>
            <a:off x="13936847" y="699413"/>
            <a:ext cx="2401519" cy="959445"/>
          </a:xfrm>
          <a:prstGeom prst="rect">
            <a:avLst/>
          </a:prstGeom>
        </p:spPr>
      </p:pic>
      <p:pic>
        <p:nvPicPr>
          <p:cNvPr id="36" name="Picture 35" descr="A diagram of a machine&#10;&#10;Description automatically generated">
            <a:extLst>
              <a:ext uri="{FF2B5EF4-FFF2-40B4-BE49-F238E27FC236}">
                <a16:creationId xmlns:a16="http://schemas.microsoft.com/office/drawing/2014/main" id="{C89CBA3C-1C13-3B83-BF24-71EAB4290D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9342" y="19452727"/>
            <a:ext cx="7237300" cy="3845806"/>
          </a:xfrm>
          <a:prstGeom prst="rect">
            <a:avLst/>
          </a:prstGeom>
        </p:spPr>
      </p:pic>
      <p:pic>
        <p:nvPicPr>
          <p:cNvPr id="37" name="Picture 36" descr="A diagram of a machine&#10;&#10;Description automatically generated">
            <a:extLst>
              <a:ext uri="{FF2B5EF4-FFF2-40B4-BE49-F238E27FC236}">
                <a16:creationId xmlns:a16="http://schemas.microsoft.com/office/drawing/2014/main" id="{88114020-4353-1C88-F487-1C835784ECE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1251769" y="18559995"/>
            <a:ext cx="5298654" cy="2815635"/>
          </a:xfrm>
          <a:prstGeom prst="rect">
            <a:avLst/>
          </a:prstGeom>
        </p:spPr>
      </p:pic>
      <p:pic>
        <p:nvPicPr>
          <p:cNvPr id="38" name="Picture 37" descr="A diagram of a machine&#10;&#10;Description automatically generated">
            <a:extLst>
              <a:ext uri="{FF2B5EF4-FFF2-40B4-BE49-F238E27FC236}">
                <a16:creationId xmlns:a16="http://schemas.microsoft.com/office/drawing/2014/main" id="{F13E9372-02CF-FE79-7CA5-84CD7EDD7F5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9418206" y="18559995"/>
            <a:ext cx="5298654" cy="2815635"/>
          </a:xfrm>
          <a:prstGeom prst="rect">
            <a:avLst/>
          </a:prstGeom>
        </p:spPr>
      </p:pic>
      <p:pic>
        <p:nvPicPr>
          <p:cNvPr id="41" name="Picture 40" descr="A diagram of a machine&#10;&#10;Description automatically generated">
            <a:extLst>
              <a:ext uri="{FF2B5EF4-FFF2-40B4-BE49-F238E27FC236}">
                <a16:creationId xmlns:a16="http://schemas.microsoft.com/office/drawing/2014/main" id="{634DD708-011B-975D-F2EE-74BAB4B99FC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902713" y="18559995"/>
            <a:ext cx="5298654" cy="2815635"/>
          </a:xfrm>
          <a:prstGeom prst="rect">
            <a:avLst/>
          </a:prstGeom>
        </p:spPr>
      </p:pic>
      <p:pic>
        <p:nvPicPr>
          <p:cNvPr id="44" name="Picture 43" descr="A diagram of a machine&#10;&#10;Description automatically generated">
            <a:extLst>
              <a:ext uri="{FF2B5EF4-FFF2-40B4-BE49-F238E27FC236}">
                <a16:creationId xmlns:a16="http://schemas.microsoft.com/office/drawing/2014/main" id="{6592D640-865F-749D-320D-D0BA16EB883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5725409" y="18559995"/>
            <a:ext cx="5298654" cy="281563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567B167-F336-1B83-407C-72366B39AD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10132" y="29914659"/>
            <a:ext cx="8396057" cy="5089783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4627499C-3C40-EF70-D8D2-731473894D36}"/>
              </a:ext>
            </a:extLst>
          </p:cNvPr>
          <p:cNvSpPr txBox="1"/>
          <p:nvPr/>
        </p:nvSpPr>
        <p:spPr>
          <a:xfrm>
            <a:off x="5471266" y="38086061"/>
            <a:ext cx="202644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P052" pitchFamily="2" charset="0"/>
                <a:ea typeface="P052" pitchFamily="2" charset="0"/>
              </a:rPr>
              <a:t>Future works</a:t>
            </a:r>
          </a:p>
          <a:p>
            <a:pPr algn="ctr"/>
            <a:endParaRPr lang="en-US" sz="4800" dirty="0">
              <a:latin typeface="P052" pitchFamily="2" charset="0"/>
              <a:ea typeface="P052" pitchFamily="2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P052" pitchFamily="2" charset="0"/>
                <a:ea typeface="P052" pitchFamily="2" charset="0"/>
              </a:rPr>
              <a:t>Experimental</a:t>
            </a:r>
            <a:r>
              <a:rPr lang="en-US" sz="4800" dirty="0">
                <a:latin typeface="P052" pitchFamily="2" charset="0"/>
                <a:ea typeface="P052" pitchFamily="2" charset="0"/>
              </a:rPr>
              <a:t> </a:t>
            </a:r>
            <a:r>
              <a:rPr lang="en-US" sz="4800" b="1" dirty="0">
                <a:latin typeface="P052" pitchFamily="2" charset="0"/>
                <a:ea typeface="P052" pitchFamily="2" charset="0"/>
              </a:rPr>
              <a:t>validation</a:t>
            </a:r>
            <a:r>
              <a:rPr lang="en-US" sz="4800" dirty="0">
                <a:latin typeface="P052" pitchFamily="2" charset="0"/>
                <a:ea typeface="P052" pitchFamily="2" charset="0"/>
              </a:rPr>
              <a:t> on applications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P052" pitchFamily="2" charset="0"/>
                <a:ea typeface="P052" pitchFamily="2" charset="0"/>
              </a:rPr>
              <a:t>Architectural modifications to </a:t>
            </a:r>
            <a:r>
              <a:rPr lang="en-US" sz="4800" b="1" dirty="0">
                <a:latin typeface="P052" pitchFamily="2" charset="0"/>
                <a:ea typeface="P052" pitchFamily="2" charset="0"/>
              </a:rPr>
              <a:t>speed up learning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P052" pitchFamily="2" charset="0"/>
                <a:ea typeface="P052" pitchFamily="2" charset="0"/>
              </a:rPr>
              <a:t>Formal results </a:t>
            </a:r>
            <a:r>
              <a:rPr lang="en-US" sz="4800" dirty="0">
                <a:latin typeface="P052" pitchFamily="2" charset="0"/>
                <a:ea typeface="P052" pitchFamily="2" charset="0"/>
              </a:rPr>
              <a:t>on properties of the approach</a:t>
            </a:r>
            <a:r>
              <a:rPr lang="en-US" sz="4800" dirty="0">
                <a:solidFill>
                  <a:srgbClr val="FF0000"/>
                </a:solidFill>
                <a:latin typeface="P052" pitchFamily="2" charset="0"/>
                <a:ea typeface="P052" pitchFamily="2" charset="0"/>
              </a:rPr>
              <a:t> </a:t>
            </a:r>
            <a:r>
              <a:rPr lang="en-US" sz="4800" dirty="0">
                <a:latin typeface="P052" pitchFamily="2" charset="0"/>
                <a:ea typeface="P052" pitchFamily="2" charset="0"/>
              </a:rPr>
              <a:t>(stability, effect of noise)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F30D5D-664E-6436-469F-440B984AA148}"/>
                  </a:ext>
                </a:extLst>
              </p:cNvPr>
              <p:cNvSpPr txBox="1"/>
              <p:nvPr/>
            </p:nvSpPr>
            <p:spPr>
              <a:xfrm>
                <a:off x="11709342" y="24191265"/>
                <a:ext cx="766510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P052" pitchFamily="2" charset="0"/>
                    <a:ea typeface="P052" pitchFamily="2" charset="0"/>
                  </a:rPr>
                  <a:t>Example: </a:t>
                </a:r>
              </a:p>
              <a:p>
                <a:pPr algn="ctr"/>
                <a:r>
                  <a:rPr lang="en-US" sz="4800" b="1" dirty="0">
                    <a:latin typeface="P052" pitchFamily="2" charset="0"/>
                    <a:ea typeface="P052" pitchFamily="2" charset="0"/>
                  </a:rPr>
                  <a:t>evaporation process</a:t>
                </a:r>
              </a:p>
              <a:p>
                <a:pPr algn="ctr"/>
                <a:endParaRPr lang="en-US" sz="4800" dirty="0">
                  <a:latin typeface="P052" pitchFamily="2" charset="0"/>
                  <a:ea typeface="P052" pitchFamily="2" charset="0"/>
                </a:endParaRP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4800" dirty="0">
                    <a:latin typeface="P052" pitchFamily="2" charset="0"/>
                    <a:ea typeface="P052" pitchFamily="2" charset="0"/>
                  </a:rPr>
                  <a:t>Nonlinear benchmark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4800" dirty="0">
                    <a:latin typeface="P052" pitchFamily="2" charset="0"/>
                    <a:ea typeface="P052" pitchFamily="2" charset="0"/>
                  </a:rPr>
                  <a:t>Class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  <a:ea typeface="P052" pitchFamily="2" charset="0"/>
                      </a:rPr>
                      <m:t>𝒮</m:t>
                    </m:r>
                  </m:oMath>
                </a14:m>
                <a:r>
                  <a:rPr lang="en-US" sz="4800" dirty="0">
                    <a:latin typeface="P052" pitchFamily="2" charset="0"/>
                    <a:ea typeface="P052" pitchFamily="2" charset="0"/>
                  </a:rPr>
                  <a:t> described by 19 parameters, each perturbed by 5-20%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F30D5D-664E-6436-469F-440B984AA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9342" y="24191265"/>
                <a:ext cx="7665104" cy="5262979"/>
              </a:xfrm>
              <a:prstGeom prst="rect">
                <a:avLst/>
              </a:prstGeom>
              <a:blipFill>
                <a:blip r:embed="rId9"/>
                <a:stretch>
                  <a:fillRect l="-3341" t="-2662" b="-5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BB1E68A-7D0E-5513-4E35-CCDECA71A95A}"/>
                  </a:ext>
                </a:extLst>
              </p:cNvPr>
              <p:cNvSpPr txBox="1"/>
              <p:nvPr/>
            </p:nvSpPr>
            <p:spPr>
              <a:xfrm>
                <a:off x="1896968" y="8144275"/>
                <a:ext cx="14662147" cy="287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dirty="0">
                    <a:latin typeface="P052" pitchFamily="2" charset="0"/>
                    <a:ea typeface="P052" pitchFamily="2" charset="0"/>
                  </a:rPr>
                  <a:t>Design of </a:t>
                </a:r>
                <a:r>
                  <a:rPr lang="en-US" sz="4000" b="1" dirty="0">
                    <a:latin typeface="P052" pitchFamily="2" charset="0"/>
                    <a:ea typeface="P052" pitchFamily="2" charset="0"/>
                  </a:rPr>
                  <a:t>a unified model, estimator or controller from </a:t>
                </a:r>
                <a:r>
                  <a:rPr lang="en-US" sz="4000" dirty="0">
                    <a:latin typeface="P052" pitchFamily="2" charset="0"/>
                    <a:ea typeface="P052" pitchFamily="2" charset="0"/>
                  </a:rPr>
                  <a:t>data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  <a:ea typeface="P052" pitchFamily="2" charset="0"/>
                      </a:rPr>
                      <m:t>𝒟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P052" pitchFamily="2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P052" pitchFamily="2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P052" pitchFamily="2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  <m:t>(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  <m:t>𝑖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P052" pitchFamily="2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P052" pitchFamily="2" charset="0"/>
                          </a:rPr>
                          <m:t>=1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P052" pitchFamily="2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sz="4000" dirty="0">
                    <a:latin typeface="P052" pitchFamily="2" charset="0"/>
                    <a:ea typeface="P052" pitchFamily="2" charset="0"/>
                  </a:rPr>
                  <a:t> of a </a:t>
                </a:r>
                <a:r>
                  <a:rPr lang="en-US" sz="4000" b="1" dirty="0">
                    <a:latin typeface="P052" pitchFamily="2" charset="0"/>
                    <a:ea typeface="P052" pitchFamily="2" charset="0"/>
                  </a:rPr>
                  <a:t>class of </a:t>
                </a:r>
                <a:r>
                  <a:rPr lang="en-US" sz="4000" b="1" i="1" dirty="0">
                    <a:latin typeface="P052" pitchFamily="2" charset="0"/>
                    <a:ea typeface="P052" pitchFamily="2" charset="0"/>
                  </a:rPr>
                  <a:t>similar</a:t>
                </a:r>
                <a:r>
                  <a:rPr lang="en-US" sz="4000" b="1" dirty="0">
                    <a:latin typeface="P052" pitchFamily="2" charset="0"/>
                    <a:ea typeface="P052" pitchFamily="2" charset="0"/>
                  </a:rPr>
                  <a:t> systems</a:t>
                </a:r>
                <a:r>
                  <a:rPr lang="en-US" sz="4000" dirty="0">
                    <a:latin typeface="P052" pitchFamily="2" charset="0"/>
                    <a:ea typeface="P052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  <a:ea typeface="P052" pitchFamily="2" charset="0"/>
                      </a:rPr>
                      <m:t>𝒮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P052" pitchFamily="2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P052" pitchFamily="2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P052" pitchFamily="2" charset="0"/>
                          </a:rPr>
                          <m:t>∪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P052" pitchFamily="2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P052" pitchFamily="2" charset="0"/>
                          </a:rPr>
                          <m:t>=1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P052" pitchFamily="2" charset="0"/>
                          </a:rPr>
                          <m:t>𝑀</m:t>
                        </m:r>
                      </m:sup>
                    </m:sSubSup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P052" pitchFamily="2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P052" pitchFamily="2" charset="0"/>
                          </a:rPr>
                          <m:t>𝑆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P052" pitchFamily="2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P052" pitchFamily="2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P052" pitchFamily="2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4000" dirty="0">
                  <a:latin typeface="P052" pitchFamily="2" charset="0"/>
                  <a:ea typeface="P052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b="1" dirty="0">
                    <a:latin typeface="P052" pitchFamily="2" charset="0"/>
                    <a:ea typeface="P052" pitchFamily="2" charset="0"/>
                  </a:rPr>
                  <a:t>Transformers</a:t>
                </a:r>
                <a:r>
                  <a:rPr lang="en-US" sz="4000" dirty="0">
                    <a:latin typeface="P052" pitchFamily="2" charset="0"/>
                    <a:ea typeface="P052" pitchFamily="2" charset="0"/>
                  </a:rPr>
                  <a:t> are trained </a:t>
                </a:r>
                <a:r>
                  <a:rPr lang="en-US" sz="4000" b="1" dirty="0">
                    <a:latin typeface="P052" pitchFamily="2" charset="0"/>
                    <a:ea typeface="P052" pitchFamily="2" charset="0"/>
                  </a:rPr>
                  <a:t>for the class</a:t>
                </a:r>
                <a:r>
                  <a:rPr lang="en-US" sz="4000" dirty="0">
                    <a:latin typeface="P052" pitchFamily="2" charset="0"/>
                    <a:ea typeface="P052" pitchFamily="2" charset="0"/>
                  </a:rPr>
                  <a:t>, but can </a:t>
                </a:r>
                <a:r>
                  <a:rPr lang="en-US" sz="4000" b="1" dirty="0">
                    <a:latin typeface="P052" pitchFamily="2" charset="0"/>
                    <a:ea typeface="P052" pitchFamily="2" charset="0"/>
                  </a:rPr>
                  <a:t>adapt to the specific system</a:t>
                </a:r>
                <a:r>
                  <a:rPr lang="en-US" sz="4000" dirty="0">
                    <a:latin typeface="P052" pitchFamily="2" charset="0"/>
                    <a:ea typeface="P052" pitchFamily="2" charset="0"/>
                  </a:rPr>
                  <a:t> extrapolating the </a:t>
                </a:r>
                <a:r>
                  <a:rPr lang="en-US" sz="4000" b="1" dirty="0">
                    <a:latin typeface="P052" pitchFamily="2" charset="0"/>
                    <a:ea typeface="P052" pitchFamily="2" charset="0"/>
                  </a:rPr>
                  <a:t>context</a:t>
                </a:r>
                <a:r>
                  <a:rPr lang="en-US" sz="4000" dirty="0">
                    <a:latin typeface="P052" pitchFamily="2" charset="0"/>
                    <a:ea typeface="P052" pitchFamily="2" charset="0"/>
                  </a:rPr>
                  <a:t> from </a:t>
                </a:r>
                <a:r>
                  <a:rPr lang="en-US" sz="4000" b="1" dirty="0">
                    <a:latin typeface="P052" pitchFamily="2" charset="0"/>
                    <a:ea typeface="P052" pitchFamily="2" charset="0"/>
                  </a:rPr>
                  <a:t>data</a:t>
                </a:r>
                <a:r>
                  <a:rPr lang="en-US" sz="4000" dirty="0">
                    <a:latin typeface="P052" pitchFamily="2" charset="0"/>
                    <a:ea typeface="P052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BB1E68A-7D0E-5513-4E35-CCDECA71A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968" y="8144275"/>
                <a:ext cx="14662147" cy="2876365"/>
              </a:xfrm>
              <a:prstGeom prst="rect">
                <a:avLst/>
              </a:prstGeom>
              <a:blipFill>
                <a:blip r:embed="rId16"/>
                <a:stretch>
                  <a:fillRect l="-1331" t="-4025" r="-1289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BDCADB7-35DA-D8F5-7EF8-FA3746D9E458}"/>
              </a:ext>
            </a:extLst>
          </p:cNvPr>
          <p:cNvGrpSpPr/>
          <p:nvPr/>
        </p:nvGrpSpPr>
        <p:grpSpPr>
          <a:xfrm>
            <a:off x="16925658" y="7151480"/>
            <a:ext cx="12248450" cy="3734739"/>
            <a:chOff x="9470744" y="6983010"/>
            <a:chExt cx="12248450" cy="3734739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4D2E07-DDDC-7643-7480-F03CDCFF2369}"/>
                </a:ext>
              </a:extLst>
            </p:cNvPr>
            <p:cNvSpPr txBox="1"/>
            <p:nvPr/>
          </p:nvSpPr>
          <p:spPr>
            <a:xfrm>
              <a:off x="9470745" y="8192105"/>
              <a:ext cx="356204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latin typeface="P052" pitchFamily="2" charset="0"/>
                  <a:ea typeface="P052" pitchFamily="2" charset="0"/>
                </a:rPr>
                <a:t>One system 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15B517A-8AD9-2DF0-DBA2-44E9A187B7C5}"/>
                </a:ext>
              </a:extLst>
            </p:cNvPr>
            <p:cNvSpPr txBox="1"/>
            <p:nvPr/>
          </p:nvSpPr>
          <p:spPr>
            <a:xfrm>
              <a:off x="18157147" y="8192105"/>
              <a:ext cx="356204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latin typeface="P052" pitchFamily="2" charset="0"/>
                  <a:ea typeface="P052" pitchFamily="2" charset="0"/>
                </a:rPr>
                <a:t>One model 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B4D2A26-9034-2EFB-0CDC-F1DB6E7806B3}"/>
                </a:ext>
              </a:extLst>
            </p:cNvPr>
            <p:cNvSpPr txBox="1"/>
            <p:nvPr/>
          </p:nvSpPr>
          <p:spPr>
            <a:xfrm>
              <a:off x="18157145" y="9948308"/>
              <a:ext cx="356204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467BD"/>
                  </a:solidFill>
                  <a:latin typeface="P052" pitchFamily="2" charset="0"/>
                  <a:ea typeface="P052" pitchFamily="2" charset="0"/>
                </a:rPr>
                <a:t>All systems!</a:t>
              </a: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B24D8CE6-9A20-2547-D3D2-D2EB0B796DA1}"/>
                </a:ext>
              </a:extLst>
            </p:cNvPr>
            <p:cNvCxnSpPr>
              <a:cxnSpLocks/>
              <a:stCxn id="202" idx="3"/>
              <a:endCxn id="203" idx="1"/>
            </p:cNvCxnSpPr>
            <p:nvPr/>
          </p:nvCxnSpPr>
          <p:spPr>
            <a:xfrm>
              <a:off x="13032792" y="8576826"/>
              <a:ext cx="51243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1" name="Picture 220" descr="A collage of a person in a red coat&#10;&#10;Description automatically generated">
              <a:extLst>
                <a:ext uri="{FF2B5EF4-FFF2-40B4-BE49-F238E27FC236}">
                  <a16:creationId xmlns:a16="http://schemas.microsoft.com/office/drawing/2014/main" id="{E1B8D23D-3204-D316-6685-E5753D687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 l="22657" t="7741" r="13726" b="56818"/>
            <a:stretch/>
          </p:blipFill>
          <p:spPr>
            <a:xfrm>
              <a:off x="14439899" y="6983010"/>
              <a:ext cx="2110523" cy="1567721"/>
            </a:xfrm>
            <a:prstGeom prst="rect">
              <a:avLst/>
            </a:prstGeom>
          </p:spPr>
        </p:pic>
        <p:pic>
          <p:nvPicPr>
            <p:cNvPr id="222" name="Picture 221" descr="A collage of a person in a red coat&#10;&#10;Description automatically generated">
              <a:extLst>
                <a:ext uri="{FF2B5EF4-FFF2-40B4-BE49-F238E27FC236}">
                  <a16:creationId xmlns:a16="http://schemas.microsoft.com/office/drawing/2014/main" id="{54FCA555-004D-B03E-CFE1-660BB68F9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 l="20761" t="44917" r="9973" b="13777"/>
            <a:stretch/>
          </p:blipFill>
          <p:spPr>
            <a:xfrm>
              <a:off x="14574919" y="8653795"/>
              <a:ext cx="2110523" cy="1678069"/>
            </a:xfrm>
            <a:prstGeom prst="rect">
              <a:avLst/>
            </a:prstGeom>
          </p:spPr>
        </p:pic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17CAD08A-ABB8-29E4-18D8-FF6D9BE89D62}"/>
                </a:ext>
              </a:extLst>
            </p:cNvPr>
            <p:cNvSpPr txBox="1"/>
            <p:nvPr/>
          </p:nvSpPr>
          <p:spPr>
            <a:xfrm>
              <a:off x="9470744" y="9948308"/>
              <a:ext cx="356204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467BD"/>
                  </a:solidFill>
                  <a:latin typeface="P052" pitchFamily="2" charset="0"/>
                  <a:ea typeface="P052" pitchFamily="2" charset="0"/>
                </a:rPr>
                <a:t>One model </a:t>
              </a:r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DD656A2C-2ADA-AE4E-1725-812D141DEE75}"/>
                </a:ext>
              </a:extLst>
            </p:cNvPr>
            <p:cNvCxnSpPr>
              <a:cxnSpLocks/>
              <a:stCxn id="226" idx="3"/>
              <a:endCxn id="204" idx="1"/>
            </p:cNvCxnSpPr>
            <p:nvPr/>
          </p:nvCxnSpPr>
          <p:spPr>
            <a:xfrm>
              <a:off x="13032792" y="10333029"/>
              <a:ext cx="512435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B211CFE-E9A0-5A55-551E-8C4E4872165C}"/>
              </a:ext>
            </a:extLst>
          </p:cNvPr>
          <p:cNvSpPr/>
          <p:nvPr/>
        </p:nvSpPr>
        <p:spPr>
          <a:xfrm rot="5400000">
            <a:off x="12248459" y="1052882"/>
            <a:ext cx="6022084" cy="28404253"/>
          </a:xfrm>
          <a:prstGeom prst="roundRect">
            <a:avLst>
              <a:gd name="adj" fmla="val 704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8428D1-9889-3CDD-76BC-07460DD2F52F}"/>
              </a:ext>
            </a:extLst>
          </p:cNvPr>
          <p:cNvSpPr txBox="1"/>
          <p:nvPr/>
        </p:nvSpPr>
        <p:spPr>
          <a:xfrm>
            <a:off x="11388327" y="12436276"/>
            <a:ext cx="7639665" cy="729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9467BD"/>
                </a:solidFill>
                <a:latin typeface="P052" pitchFamily="2" charset="0"/>
                <a:ea typeface="P052" pitchFamily="2" charset="0"/>
              </a:rPr>
              <a:t>System Identification</a:t>
            </a:r>
          </a:p>
        </p:txBody>
      </p:sp>
      <p:pic>
        <p:nvPicPr>
          <p:cNvPr id="253" name="Picture 252">
            <a:extLst>
              <a:ext uri="{FF2B5EF4-FFF2-40B4-BE49-F238E27FC236}">
                <a16:creationId xmlns:a16="http://schemas.microsoft.com/office/drawing/2014/main" id="{D208C37E-B818-C7EE-39D3-4A416F2C6767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r="57872" b="17265"/>
          <a:stretch/>
        </p:blipFill>
        <p:spPr>
          <a:xfrm>
            <a:off x="24513412" y="12679814"/>
            <a:ext cx="4673293" cy="2700914"/>
          </a:xfrm>
          <a:prstGeom prst="rect">
            <a:avLst/>
          </a:prstGeom>
        </p:spPr>
      </p:pic>
      <p:pic>
        <p:nvPicPr>
          <p:cNvPr id="254" name="Picture 253">
            <a:extLst>
              <a:ext uri="{FF2B5EF4-FFF2-40B4-BE49-F238E27FC236}">
                <a16:creationId xmlns:a16="http://schemas.microsoft.com/office/drawing/2014/main" id="{0A9F6AD1-F075-1256-95E5-D5787E7D9533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42217" r="17337" b="5479"/>
          <a:stretch/>
        </p:blipFill>
        <p:spPr>
          <a:xfrm>
            <a:off x="24597891" y="15000475"/>
            <a:ext cx="4504336" cy="3097817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6C1C0AAF-FAEA-2931-72B9-9174FF18247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388938" y="12468940"/>
            <a:ext cx="5418263" cy="5521749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4B299F13-9980-31EE-C76F-C96EB7E03087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81354" t="1" b="48381"/>
          <a:stretch/>
        </p:blipFill>
        <p:spPr>
          <a:xfrm>
            <a:off x="26678858" y="16447211"/>
            <a:ext cx="911113" cy="7422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97200580-1BA0-8EDF-04FC-45A939951F51}"/>
                  </a:ext>
                </a:extLst>
              </p:cNvPr>
              <p:cNvSpPr txBox="1"/>
              <p:nvPr/>
            </p:nvSpPr>
            <p:spPr>
              <a:xfrm>
                <a:off x="1626782" y="13445655"/>
                <a:ext cx="19046820" cy="288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b="1" dirty="0">
                    <a:latin typeface="P052" pitchFamily="2" charset="0"/>
                    <a:ea typeface="P052" pitchFamily="2" charset="0"/>
                  </a:rPr>
                  <a:t>Goal: </a:t>
                </a:r>
                <a:r>
                  <a:rPr lang="en-US" sz="4000" dirty="0">
                    <a:latin typeface="P052" pitchFamily="2" charset="0"/>
                    <a:ea typeface="P052" pitchFamily="2" charset="0"/>
                  </a:rPr>
                  <a:t>one-step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sz="40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b="1" dirty="0">
                    <a:solidFill>
                      <a:schemeClr val="tx1"/>
                    </a:solidFill>
                    <a:latin typeface="P052" pitchFamily="2" charset="0"/>
                    <a:ea typeface="P052" pitchFamily="2" charset="0"/>
                  </a:rPr>
                  <a:t>Context</a:t>
                </a:r>
                <a:r>
                  <a:rPr lang="en-US" sz="4000" dirty="0">
                    <a:solidFill>
                      <a:schemeClr val="tx1"/>
                    </a:solidFill>
                    <a:latin typeface="P052" pitchFamily="2" charset="0"/>
                    <a:ea typeface="P052" pitchFamily="2" charset="0"/>
                  </a:rPr>
                  <a:t> is understood from input/output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052" pitchFamily="2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052" pitchFamily="2" charset="0"/>
                          </a:rPr>
                          <m:t>𝐷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052" pitchFamily="2" charset="0"/>
                          </a:rPr>
                          <m:t>(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052" pitchFamily="2" charset="0"/>
                          </a:rPr>
                          <m:t>𝑖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052" pitchFamily="2" charset="0"/>
                          </a:rPr>
                          <m:t>)</m:t>
                        </m:r>
                      </m:sup>
                    </m:sSup>
                    <m:r>
                      <a:rPr lang="it-IT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052" pitchFamily="2" charset="0"/>
                      </a:rPr>
                      <m:t>=</m:t>
                    </m:r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052" pitchFamily="2" charset="0"/>
                      </a:rPr>
                      <m:t>(</m:t>
                    </m:r>
                    <m:sSubSup>
                      <m:sSub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052" pitchFamily="2" charset="0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052" pitchFamily="2" charset="0"/>
                          </a:rPr>
                          <m:t>𝑢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052" pitchFamily="2" charset="0"/>
                          </a:rPr>
                          <m:t>1: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052" pitchFamily="2" charset="0"/>
                          </a:rPr>
                          <m:t>𝑁</m:t>
                        </m:r>
                      </m:sub>
                      <m:sup>
                        <m:d>
                          <m:d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P052" pitchFamily="2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P052" pitchFamily="2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052" pitchFamily="2" charset="0"/>
                      </a:rPr>
                      <m:t>,</m:t>
                    </m:r>
                    <m:sSubSup>
                      <m:sSub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052" pitchFamily="2" charset="0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052" pitchFamily="2" charset="0"/>
                          </a:rPr>
                          <m:t>𝑦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052" pitchFamily="2" charset="0"/>
                          </a:rPr>
                          <m:t>1: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052" pitchFamily="2" charset="0"/>
                          </a:rPr>
                          <m:t>𝑁</m:t>
                        </m:r>
                      </m:sub>
                      <m:sup>
                        <m:d>
                          <m:d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P052" pitchFamily="2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P052" pitchFamily="2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052" pitchFamily="2" charset="0"/>
                      </a:rPr>
                      <m:t>)</m:t>
                    </m:r>
                  </m:oMath>
                </a14:m>
                <a:endParaRPr lang="en-US" sz="4000" b="1" dirty="0">
                  <a:solidFill>
                    <a:schemeClr val="tx1"/>
                  </a:solidFill>
                  <a:latin typeface="P052" pitchFamily="2" charset="0"/>
                  <a:ea typeface="P052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b="1" dirty="0">
                    <a:latin typeface="P052" pitchFamily="2" charset="0"/>
                    <a:ea typeface="P052" pitchFamily="2" charset="0"/>
                  </a:rPr>
                  <a:t>Learning </a:t>
                </a:r>
                <a:r>
                  <a:rPr lang="en-US" sz="4000" dirty="0">
                    <a:latin typeface="P052" pitchFamily="2" charset="0"/>
                    <a:ea typeface="P052" pitchFamily="2" charset="0"/>
                  </a:rPr>
                  <a:t>from (potentially infinite) set of similar systems through a </a:t>
                </a:r>
                <a:r>
                  <a:rPr lang="en-US" sz="4000" b="1" dirty="0">
                    <a:latin typeface="P052" pitchFamily="2" charset="0"/>
                    <a:ea typeface="P052" pitchFamily="2" charset="0"/>
                  </a:rPr>
                  <a:t>simulator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b="1" dirty="0">
                    <a:latin typeface="P052" pitchFamily="2" charset="0"/>
                    <a:ea typeface="P052" pitchFamily="2" charset="0"/>
                  </a:rPr>
                  <a:t>Excellent performance</a:t>
                </a:r>
                <a:r>
                  <a:rPr lang="en-US" sz="4000" dirty="0">
                    <a:latin typeface="P052" pitchFamily="2" charset="0"/>
                    <a:ea typeface="P052" pitchFamily="2" charset="0"/>
                  </a:rPr>
                  <a:t> on nonlinear systems (Class of WH systems)</a:t>
                </a:r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97200580-1BA0-8EDF-04FC-45A939951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782" y="13445655"/>
                <a:ext cx="19046820" cy="2889252"/>
              </a:xfrm>
              <a:prstGeom prst="rect">
                <a:avLst/>
              </a:prstGeom>
              <a:blipFill>
                <a:blip r:embed="rId20"/>
                <a:stretch>
                  <a:fillRect l="-1024" t="-211" b="-8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BA2CBDF-4974-CDDB-525D-0F8E63BCB124}"/>
              </a:ext>
            </a:extLst>
          </p:cNvPr>
          <p:cNvSpPr txBox="1"/>
          <p:nvPr/>
        </p:nvSpPr>
        <p:spPr>
          <a:xfrm>
            <a:off x="3057670" y="11505618"/>
            <a:ext cx="2809949" cy="72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accent1"/>
                </a:solidFill>
                <a:latin typeface="P052" pitchFamily="2" charset="0"/>
                <a:ea typeface="P052" pitchFamily="2" charset="0"/>
              </a:rPr>
              <a:t>Paper link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732489-7E77-56EE-05D4-9000D287486D}"/>
              </a:ext>
            </a:extLst>
          </p:cNvPr>
          <p:cNvGrpSpPr/>
          <p:nvPr/>
        </p:nvGrpSpPr>
        <p:grpSpPr>
          <a:xfrm>
            <a:off x="19978875" y="18545354"/>
            <a:ext cx="9506657" cy="20190859"/>
            <a:chOff x="19978875" y="18545353"/>
            <a:chExt cx="9506657" cy="20190859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2CDE961-0027-AB64-8A7C-42FA82B72E1D}"/>
                </a:ext>
              </a:extLst>
            </p:cNvPr>
            <p:cNvSpPr/>
            <p:nvPr/>
          </p:nvSpPr>
          <p:spPr>
            <a:xfrm>
              <a:off x="19978875" y="19365642"/>
              <a:ext cx="9506657" cy="19370570"/>
            </a:xfrm>
            <a:prstGeom prst="roundRect">
              <a:avLst>
                <a:gd name="adj" fmla="val 704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37F27F-3497-EE75-0963-428850BF6C0F}"/>
                </a:ext>
              </a:extLst>
            </p:cNvPr>
            <p:cNvSpPr txBox="1"/>
            <p:nvPr/>
          </p:nvSpPr>
          <p:spPr>
            <a:xfrm>
              <a:off x="20930632" y="19764157"/>
              <a:ext cx="76396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9467BD"/>
                  </a:solidFill>
                  <a:latin typeface="P052" pitchFamily="2" charset="0"/>
                  <a:ea typeface="P052" pitchFamily="2" charset="0"/>
                </a:rPr>
                <a:t>State Estimation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39B548E-874A-62D7-635B-EE31C9E78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l="3021"/>
            <a:stretch/>
          </p:blipFill>
          <p:spPr>
            <a:xfrm>
              <a:off x="20286621" y="34937503"/>
              <a:ext cx="8622540" cy="3519017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C02D9D-1877-4C19-947A-7C031E5AB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0418364" y="30790648"/>
              <a:ext cx="8353915" cy="413999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E5E77DF8-9962-605A-F9FE-DB4FE83A57DA}"/>
                    </a:ext>
                  </a:extLst>
                </p:cNvPr>
                <p:cNvSpPr txBox="1"/>
                <p:nvPr/>
              </p:nvSpPr>
              <p:spPr>
                <a:xfrm>
                  <a:off x="20339828" y="21838282"/>
                  <a:ext cx="8934746" cy="67775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en-US" sz="4000" b="1" dirty="0">
                      <a:latin typeface="P052" pitchFamily="2" charset="0"/>
                      <a:ea typeface="P052" pitchFamily="2" charset="0"/>
                    </a:rPr>
                    <a:t>Goal: </a:t>
                  </a:r>
                  <a:r>
                    <a:rPr lang="en-US" sz="4000" dirty="0">
                      <a:latin typeface="P052" pitchFamily="2" charset="0"/>
                      <a:ea typeface="P052" pitchFamily="2" charset="0"/>
                    </a:rPr>
                    <a:t>state estimation</a:t>
                  </a:r>
                </a:p>
                <a:p>
                  <a:endParaRPr lang="en-US" sz="4000" dirty="0">
                    <a:latin typeface="P052" pitchFamily="2" charset="0"/>
                    <a:ea typeface="P052" pitchFamily="2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P052" pitchFamily="2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  <m:t>𝜙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  <m:t>𝑝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  <m:t>(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  <m:t>𝒟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  <m:t>)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P052" pitchFamily="2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P052" pitchFamily="2" charset="0"/>
                                      </a:rPr>
                                      <m:t>𝑘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P052" pitchFamily="2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P052" pitchFamily="2" charset="0"/>
                                      </a:rPr>
                                      <m:t>𝑁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P052" pitchFamily="2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  <a:ea typeface="P052" pitchFamily="2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  <a:ea typeface="P052" pitchFamily="2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  <a:ea typeface="P052" pitchFamily="2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  <a:ea typeface="P052" pitchFamily="2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  <a:ea typeface="P052" pitchFamily="2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3600">
                                                    <a:latin typeface="Cambria Math" panose="02040503050406030204" pitchFamily="18" charset="0"/>
                                                    <a:ea typeface="P052" pitchFamily="2" charset="0"/>
                                                  </a:rPr>
                                                  <m:t>o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  <a:ea typeface="P052" pitchFamily="2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  <a:ea typeface="P052" pitchFamily="2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  <a:ea typeface="P052" pitchFamily="2" charset="0"/>
                                                  </a:rPr>
                                                  <m:t>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  <a:ea typeface="P052" pitchFamily="2" charset="0"/>
                                                  </a:rPr>
                                                  <m:t>𝜙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  <a:ea typeface="P052" pitchFamily="2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1:</m:t>
                                                    </m:r>
                                                    <m:r>
                                                      <a:rPr lang="en-US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1:</m:t>
                                                    </m:r>
                                                    <m:r>
                                                      <a:rPr lang="en-US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4000" dirty="0">
                    <a:latin typeface="P052" pitchFamily="2" charset="0"/>
                    <a:ea typeface="P052" pitchFamily="2" charset="0"/>
                  </a:endParaRP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en-US" sz="4000" b="1" dirty="0">
                    <a:latin typeface="P052" pitchFamily="2" charset="0"/>
                    <a:ea typeface="P052" pitchFamily="2" charset="0"/>
                  </a:endParaRP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en-US" sz="4000" b="1" dirty="0">
                      <a:latin typeface="P052" pitchFamily="2" charset="0"/>
                      <a:ea typeface="P052" pitchFamily="2" charset="0"/>
                    </a:rPr>
                    <a:t>Context</a:t>
                  </a:r>
                  <a:r>
                    <a:rPr lang="en-US" sz="4000" b="1" dirty="0"/>
                    <a:t> </a:t>
                  </a:r>
                  <a:r>
                    <a:rPr lang="en-US" sz="4000" dirty="0">
                      <a:latin typeface="P052" pitchFamily="2" charset="0"/>
                      <a:ea typeface="P052" pitchFamily="2" charset="0"/>
                    </a:rPr>
                    <a:t>is </a:t>
                  </a:r>
                  <a:r>
                    <a:rPr lang="en-US" sz="4000" dirty="0" err="1">
                      <a:latin typeface="P052" pitchFamily="2" charset="0"/>
                      <a:ea typeface="P052" pitchFamily="2" charset="0"/>
                    </a:rPr>
                    <a:t>undestood</a:t>
                  </a:r>
                  <a:r>
                    <a:rPr lang="en-US" sz="4000" dirty="0">
                      <a:latin typeface="P052" pitchFamily="2" charset="0"/>
                      <a:ea typeface="P052" pitchFamily="2" charset="0"/>
                    </a:rPr>
                    <a:t> from inputs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P052" pitchFamily="2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P052" pitchFamily="2" charset="0"/>
                            </a:rPr>
                            <m:t>𝑢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P052" pitchFamily="2" charset="0"/>
                            </a:rPr>
                            <m:t>1: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P052" pitchFamily="2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P052" pitchFamily="2" charset="0"/>
                      <a:ea typeface="P052" pitchFamily="2" charset="0"/>
                    </a:rPr>
                    <a:t> and 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P052" pitchFamily="2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P052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P052" pitchFamily="2" charset="0"/>
                            </a:rPr>
                            <m:t>1: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P052" pitchFamily="2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sz="4000" b="1" dirty="0"/>
                </a:p>
                <a:p>
                  <a:endParaRPr lang="en-US" sz="4000" b="1" dirty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en-US" sz="4000" b="1" dirty="0">
                      <a:latin typeface="P052" pitchFamily="2" charset="0"/>
                      <a:ea typeface="P052" pitchFamily="2" charset="0"/>
                    </a:rPr>
                    <a:t>Estimation error is reduced </a:t>
                  </a:r>
                  <a:r>
                    <a:rPr lang="en-US" sz="4000" dirty="0">
                      <a:latin typeface="P052" pitchFamily="2" charset="0"/>
                      <a:ea typeface="P052" pitchFamily="2" charset="0"/>
                    </a:rPr>
                    <a:t>with respect to EKF</a:t>
                  </a:r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E5E77DF8-9962-605A-F9FE-DB4FE83A5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9828" y="21838282"/>
                  <a:ext cx="8934746" cy="6777561"/>
                </a:xfrm>
                <a:prstGeom prst="rect">
                  <a:avLst/>
                </a:prstGeom>
                <a:blipFill>
                  <a:blip r:embed="rId23"/>
                  <a:stretch>
                    <a:fillRect l="-2184" t="-1709" b="-2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C4FF8AAD-2359-B8F5-08F2-B12D98B9667E}"/>
                    </a:ext>
                  </a:extLst>
                </p:cNvPr>
                <p:cNvSpPr txBox="1"/>
                <p:nvPr/>
              </p:nvSpPr>
              <p:spPr>
                <a:xfrm>
                  <a:off x="21960219" y="20631142"/>
                  <a:ext cx="5870695" cy="8967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C4FF8AAD-2359-B8F5-08F2-B12D98B96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0219" y="20631142"/>
                  <a:ext cx="5870695" cy="89678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5D7EE3-BC3B-1FE8-A5BE-6AD53E259AC8}"/>
                </a:ext>
              </a:extLst>
            </p:cNvPr>
            <p:cNvSpPr txBox="1"/>
            <p:nvPr/>
          </p:nvSpPr>
          <p:spPr>
            <a:xfrm>
              <a:off x="24588083" y="18660329"/>
              <a:ext cx="2809949" cy="721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>
                  <a:solidFill>
                    <a:schemeClr val="accent1"/>
                  </a:solidFill>
                  <a:latin typeface="P052" pitchFamily="2" charset="0"/>
                  <a:ea typeface="P052" pitchFamily="2" charset="0"/>
                </a:rPr>
                <a:t>Paper link</a:t>
              </a:r>
            </a:p>
          </p:txBody>
        </p:sp>
        <p:pic>
          <p:nvPicPr>
            <p:cNvPr id="13" name="Picture 12" descr="A qr code on a white background&#10;&#10;Description automatically generated">
              <a:extLst>
                <a:ext uri="{FF2B5EF4-FFF2-40B4-BE49-F238E27FC236}">
                  <a16:creationId xmlns:a16="http://schemas.microsoft.com/office/drawing/2014/main" id="{6A9EE346-5E6C-8457-EFF0-C5ADEC0D0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7458125" y="18545353"/>
              <a:ext cx="1765804" cy="1765804"/>
            </a:xfrm>
            <a:prstGeom prst="rect">
              <a:avLst/>
            </a:prstGeom>
          </p:spPr>
        </p:pic>
      </p:grpSp>
      <p:pic>
        <p:nvPicPr>
          <p:cNvPr id="15" name="Picture 14" descr="A qr code with black squares&#10;&#10;Description automatically generated">
            <a:extLst>
              <a:ext uri="{FF2B5EF4-FFF2-40B4-BE49-F238E27FC236}">
                <a16:creationId xmlns:a16="http://schemas.microsoft.com/office/drawing/2014/main" id="{BA918871-FA6B-6E0F-01DC-E9D596C00AD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03802" y="11443417"/>
            <a:ext cx="1765805" cy="17658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91D844-135D-0884-688B-6A14164ACB1E}"/>
              </a:ext>
            </a:extLst>
          </p:cNvPr>
          <p:cNvSpPr txBox="1"/>
          <p:nvPr/>
        </p:nvSpPr>
        <p:spPr>
          <a:xfrm>
            <a:off x="7569994" y="7000808"/>
            <a:ext cx="151352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P052" pitchFamily="2" charset="0"/>
                <a:ea typeface="P052" pitchFamily="2" charset="0"/>
              </a:rPr>
              <a:t>In-context learning approach</a:t>
            </a:r>
          </a:p>
        </p:txBody>
      </p:sp>
      <p:pic>
        <p:nvPicPr>
          <p:cNvPr id="10" name="Graphic 9" descr="Arrow: Counter-clockwise curve with solid fill">
            <a:extLst>
              <a:ext uri="{FF2B5EF4-FFF2-40B4-BE49-F238E27FC236}">
                <a16:creationId xmlns:a16="http://schemas.microsoft.com/office/drawing/2014/main" id="{365A180F-5315-864D-7182-6F505FF0FD5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19936726">
            <a:off x="11228925" y="23963233"/>
            <a:ext cx="1318368" cy="1318368"/>
          </a:xfrm>
          <a:prstGeom prst="rect">
            <a:avLst/>
          </a:prstGeom>
        </p:spPr>
      </p:pic>
      <p:pic>
        <p:nvPicPr>
          <p:cNvPr id="11" name="Graphic 10" descr="Arrow: Counter-clockwise curve with solid fill">
            <a:extLst>
              <a:ext uri="{FF2B5EF4-FFF2-40B4-BE49-F238E27FC236}">
                <a16:creationId xmlns:a16="http://schemas.microsoft.com/office/drawing/2014/main" id="{B4A31D3E-13DB-9441-3658-25DA096B86E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1663274" flipH="1">
            <a:off x="18429535" y="23963233"/>
            <a:ext cx="1318368" cy="131836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2B554CE-3973-E9B9-CE27-2EE5397A9E96}"/>
              </a:ext>
            </a:extLst>
          </p:cNvPr>
          <p:cNvGrpSpPr/>
          <p:nvPr/>
        </p:nvGrpSpPr>
        <p:grpSpPr>
          <a:xfrm>
            <a:off x="1051283" y="18660329"/>
            <a:ext cx="9512749" cy="20075884"/>
            <a:chOff x="1051283" y="18660329"/>
            <a:chExt cx="9512749" cy="20075884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53C4B0BA-305C-8D06-DEF9-4D303DB5AE16}"/>
                </a:ext>
              </a:extLst>
            </p:cNvPr>
            <p:cNvSpPr/>
            <p:nvPr/>
          </p:nvSpPr>
          <p:spPr>
            <a:xfrm>
              <a:off x="1057375" y="19359018"/>
              <a:ext cx="9506657" cy="19377195"/>
            </a:xfrm>
            <a:prstGeom prst="roundRect">
              <a:avLst>
                <a:gd name="adj" fmla="val 704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E6BBCB-BEB3-8A38-809A-2D9E99915BF4}"/>
                </a:ext>
              </a:extLst>
            </p:cNvPr>
            <p:cNvSpPr txBox="1"/>
            <p:nvPr/>
          </p:nvSpPr>
          <p:spPr>
            <a:xfrm>
              <a:off x="1990870" y="19764610"/>
              <a:ext cx="76396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9467BD"/>
                  </a:solidFill>
                  <a:latin typeface="P052" pitchFamily="2" charset="0"/>
                  <a:ea typeface="P052" pitchFamily="2" charset="0"/>
                </a:rPr>
                <a:t>Control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8911F7B-96B2-F170-3830-5909007189F2}"/>
                </a:ext>
              </a:extLst>
            </p:cNvPr>
            <p:cNvGrpSpPr/>
            <p:nvPr/>
          </p:nvGrpSpPr>
          <p:grpSpPr>
            <a:xfrm>
              <a:off x="1626782" y="28939693"/>
              <a:ext cx="8405479" cy="5999200"/>
              <a:chOff x="1961716" y="25995650"/>
              <a:chExt cx="8405479" cy="5999200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EC8990D-CBEB-77C9-4CA2-8527B9763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b="21795"/>
              <a:stretch/>
            </p:blipFill>
            <p:spPr>
              <a:xfrm>
                <a:off x="1971138" y="25995650"/>
                <a:ext cx="8396057" cy="2595562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1495309E-49A8-B9F2-CFCC-AF6C68D703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961716" y="28678758"/>
                <a:ext cx="8381950" cy="331609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00E1D6C-813F-A83D-5895-4E888342BF8E}"/>
                    </a:ext>
                  </a:extLst>
                </p:cNvPr>
                <p:cNvSpPr txBox="1"/>
                <p:nvPr/>
              </p:nvSpPr>
              <p:spPr>
                <a:xfrm>
                  <a:off x="3126480" y="20710811"/>
                  <a:ext cx="5197898" cy="7374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𝒞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00E1D6C-813F-A83D-5895-4E888342B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480" y="20710811"/>
                  <a:ext cx="5197898" cy="737446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5CE165D0-C822-25E5-07AE-94DB140AB914}"/>
                    </a:ext>
                  </a:extLst>
                </p:cNvPr>
                <p:cNvSpPr txBox="1"/>
                <p:nvPr/>
              </p:nvSpPr>
              <p:spPr>
                <a:xfrm>
                  <a:off x="1636204" y="21838282"/>
                  <a:ext cx="8429828" cy="67775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en-US" sz="4000" b="1" dirty="0">
                      <a:latin typeface="P052" pitchFamily="2" charset="0"/>
                      <a:ea typeface="P052" pitchFamily="2" charset="0"/>
                    </a:rPr>
                    <a:t>Goal: </a:t>
                  </a:r>
                  <a:r>
                    <a:rPr lang="en-US" sz="4000" dirty="0">
                      <a:latin typeface="P052" pitchFamily="2" charset="0"/>
                      <a:ea typeface="P052" pitchFamily="2" charset="0"/>
                    </a:rPr>
                    <a:t>model reference control</a:t>
                  </a:r>
                </a:p>
                <a:p>
                  <a:endParaRPr lang="en-US" sz="4000" dirty="0">
                    <a:latin typeface="P052" pitchFamily="2" charset="0"/>
                    <a:ea typeface="P052" pitchFamily="2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P052" pitchFamily="2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  <m:t>𝜙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  <m:t>𝑝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  <m:t>(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  <m:t>𝒟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  <m:t>)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P052" pitchFamily="2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P052" pitchFamily="2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P052" pitchFamily="2" charset="0"/>
                                      </a:rPr>
                                      <m:t>𝑘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P052" pitchFamily="2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P052" pitchFamily="2" charset="0"/>
                                      </a:rPr>
                                      <m:t>𝑁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P052" pitchFamily="2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  <a:ea typeface="P052" pitchFamily="2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  <a:ea typeface="P052" pitchFamily="2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3600" b="0" i="1" smtClean="0">
                                                    <a:latin typeface="Cambria Math" panose="02040503050406030204" pitchFamily="18" charset="0"/>
                                                    <a:ea typeface="P052" pitchFamily="2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3600" b="0" i="1" smtClean="0">
                                                    <a:latin typeface="Cambria Math" panose="02040503050406030204" pitchFamily="18" charset="0"/>
                                                    <a:ea typeface="P052" pitchFamily="2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600" b="0" i="1" smtClean="0">
                                                    <a:latin typeface="Cambria Math" panose="02040503050406030204" pitchFamily="18" charset="0"/>
                                                    <a:ea typeface="P052" pitchFamily="2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3600" b="0" i="1" smtClean="0">
                                                    <a:latin typeface="Cambria Math" panose="02040503050406030204" pitchFamily="18" charset="0"/>
                                                    <a:ea typeface="P052" pitchFamily="2" charset="0"/>
                                                  </a:rPr>
                                                  <m:t>⋆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  <a:ea typeface="P052" pitchFamily="2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  <a:ea typeface="P052" pitchFamily="2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600" b="0" i="1" smtClean="0">
                                                    <a:latin typeface="Cambria Math" panose="02040503050406030204" pitchFamily="18" charset="0"/>
                                                    <a:ea typeface="P052" pitchFamily="2" charset="0"/>
                                                  </a:rPr>
                                                  <m:t>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  <a:ea typeface="P052" pitchFamily="2" charset="0"/>
                                                  </a:rPr>
                                                  <m:t>𝜙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  <a:ea typeface="P052" pitchFamily="2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𝑒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1:</m:t>
                                                    </m:r>
                                                    <m:r>
                                                      <a:rPr lang="en-US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36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  <m:r>
                                                      <a:rPr lang="en-US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:</m:t>
                                                    </m:r>
                                                    <m:r>
                                                      <a:rPr lang="en-US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  <m:r>
                                                      <a:rPr lang="en-US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4000" dirty="0">
                    <a:latin typeface="P052" pitchFamily="2" charset="0"/>
                    <a:ea typeface="P052" pitchFamily="2" charset="0"/>
                  </a:endParaRP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en-US" sz="4000" b="1" dirty="0">
                    <a:latin typeface="P052" pitchFamily="2" charset="0"/>
                    <a:ea typeface="P052" pitchFamily="2" charset="0"/>
                  </a:endParaRP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en-US" sz="4000" b="1" dirty="0">
                      <a:latin typeface="P052" pitchFamily="2" charset="0"/>
                      <a:ea typeface="P052" pitchFamily="2" charset="0"/>
                    </a:rPr>
                    <a:t>Context</a:t>
                  </a:r>
                  <a:r>
                    <a:rPr lang="en-US" sz="4000" b="1" dirty="0"/>
                    <a:t> </a:t>
                  </a:r>
                  <a:r>
                    <a:rPr lang="en-US" sz="4000" dirty="0">
                      <a:latin typeface="P052" pitchFamily="2" charset="0"/>
                      <a:ea typeface="P052" pitchFamily="2" charset="0"/>
                    </a:rPr>
                    <a:t>is understood from errors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P052" pitchFamily="2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P052" pitchFamily="2" charset="0"/>
                            </a:rPr>
                            <m:t>𝑒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P052" pitchFamily="2" charset="0"/>
                            </a:rPr>
                            <m:t>1: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P052" pitchFamily="2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4000" b="1" dirty="0"/>
                    <a:t> </a:t>
                  </a:r>
                  <a:r>
                    <a:rPr lang="en-US" sz="4000" dirty="0">
                      <a:latin typeface="P052" pitchFamily="2" charset="0"/>
                      <a:ea typeface="P052" pitchFamily="2" charset="0"/>
                    </a:rPr>
                    <a:t>and inputs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P052" pitchFamily="2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P052" pitchFamily="2" charset="0"/>
                            </a:rPr>
                            <m:t>𝑢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P052" pitchFamily="2" charset="0"/>
                            </a:rPr>
                            <m:t>0: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P052" pitchFamily="2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P052" pitchFamily="2" charset="0"/>
                            </a:rPr>
                            <m:t>−1</m:t>
                          </m:r>
                        </m:sub>
                      </m:sSub>
                    </m:oMath>
                  </a14:m>
                  <a:endParaRPr lang="en-US" sz="4000" dirty="0">
                    <a:latin typeface="P052" pitchFamily="2" charset="0"/>
                    <a:ea typeface="P052" pitchFamily="2" charset="0"/>
                  </a:endParaRPr>
                </a:p>
                <a:p>
                  <a:endParaRPr lang="en-US" sz="4000" dirty="0">
                    <a:latin typeface="P052" pitchFamily="2" charset="0"/>
                    <a:ea typeface="P052" pitchFamily="2" charset="0"/>
                  </a:endParaRP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en-US" sz="4000" b="1" dirty="0">
                      <a:latin typeface="P052" pitchFamily="2" charset="0"/>
                      <a:ea typeface="P052" pitchFamily="2" charset="0"/>
                    </a:rPr>
                    <a:t>Matching error is reduced </a:t>
                  </a:r>
                  <a:r>
                    <a:rPr lang="en-US" sz="4000" dirty="0">
                      <a:latin typeface="P052" pitchFamily="2" charset="0"/>
                      <a:ea typeface="P052" pitchFamily="2" charset="0"/>
                    </a:rPr>
                    <a:t>with respect to NMPC</a:t>
                  </a: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5CE165D0-C822-25E5-07AE-94DB140AB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204" y="21838282"/>
                  <a:ext cx="8429828" cy="6777561"/>
                </a:xfrm>
                <a:prstGeom prst="rect">
                  <a:avLst/>
                </a:prstGeom>
                <a:blipFill>
                  <a:blip r:embed="rId32"/>
                  <a:stretch>
                    <a:fillRect l="-2314" t="-1709" b="-2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0C432B-25C4-5E34-30D0-36F8F51123F8}"/>
                </a:ext>
              </a:extLst>
            </p:cNvPr>
            <p:cNvSpPr txBox="1"/>
            <p:nvPr/>
          </p:nvSpPr>
          <p:spPr>
            <a:xfrm>
              <a:off x="1051283" y="18660329"/>
              <a:ext cx="71278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>
                  <a:solidFill>
                    <a:schemeClr val="accent1"/>
                  </a:solidFill>
                  <a:latin typeface="P052" pitchFamily="2" charset="0"/>
                  <a:ea typeface="P052" pitchFamily="2" charset="0"/>
                </a:rPr>
                <a:t>Paper in preparation.. stay tuned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302F7D2-76D0-FF6D-7B4C-C934B325F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547229" y="35107239"/>
              <a:ext cx="8447839" cy="3349281"/>
            </a:xfrm>
            <a:prstGeom prst="rect">
              <a:avLst/>
            </a:prstGeom>
          </p:spPr>
        </p:pic>
      </p:grp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53FF635-EC5C-D8AB-6F0A-FE2804EA9073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7458125" y="3378515"/>
            <a:ext cx="1765805" cy="17658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85B41-5CD1-EF57-E8D3-98C09A4AA11D}"/>
              </a:ext>
            </a:extLst>
          </p:cNvPr>
          <p:cNvSpPr txBox="1"/>
          <p:nvPr/>
        </p:nvSpPr>
        <p:spPr>
          <a:xfrm>
            <a:off x="26678858" y="2733579"/>
            <a:ext cx="2809949" cy="72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i="1" dirty="0">
                <a:solidFill>
                  <a:schemeClr val="tx2"/>
                </a:solidFill>
                <a:latin typeface="P052" pitchFamily="2" charset="0"/>
                <a:ea typeface="P052" pitchFamily="2" charset="0"/>
              </a:rPr>
              <a:t>C</a:t>
            </a:r>
            <a:r>
              <a:rPr lang="en-US" sz="4000" i="1" dirty="0" err="1">
                <a:solidFill>
                  <a:schemeClr val="tx2"/>
                </a:solidFill>
                <a:latin typeface="P052" pitchFamily="2" charset="0"/>
                <a:ea typeface="P052" pitchFamily="2" charset="0"/>
              </a:rPr>
              <a:t>ontact</a:t>
            </a:r>
            <a:r>
              <a:rPr lang="en-US" sz="4000" i="1" dirty="0">
                <a:solidFill>
                  <a:schemeClr val="tx2"/>
                </a:solidFill>
                <a:latin typeface="P052" pitchFamily="2" charset="0"/>
                <a:ea typeface="P052" pitchFamily="2" charset="0"/>
              </a:rPr>
              <a:t> 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6C4860-304A-95E6-B62E-208507128C62}"/>
              </a:ext>
            </a:extLst>
          </p:cNvPr>
          <p:cNvSpPr txBox="1"/>
          <p:nvPr/>
        </p:nvSpPr>
        <p:spPr>
          <a:xfrm>
            <a:off x="1657008" y="16710427"/>
            <a:ext cx="1704967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P052" pitchFamily="2" charset="0"/>
                <a:ea typeface="P052" pitchFamily="2" charset="0"/>
              </a:rPr>
              <a:t>Original work of</a:t>
            </a:r>
            <a:r>
              <a:rPr lang="en-US" sz="3600" dirty="0">
                <a:solidFill>
                  <a:schemeClr val="accent1"/>
                </a:solidFill>
                <a:latin typeface="P052" pitchFamily="2" charset="0"/>
                <a:ea typeface="P052" pitchFamily="2" charset="0"/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P052" pitchFamily="2" charset="0"/>
                <a:ea typeface="P052" pitchFamily="2" charset="0"/>
              </a:rPr>
              <a:t>Marco Forgione, Filippo Pura, and Dario Piga. "From system models to class models: An in-context learning paradigm." </a:t>
            </a:r>
            <a:r>
              <a:rPr lang="en-US" sz="3200" i="1" dirty="0">
                <a:solidFill>
                  <a:schemeClr val="accent1"/>
                </a:solidFill>
                <a:latin typeface="P052" pitchFamily="2" charset="0"/>
                <a:ea typeface="P052" pitchFamily="2" charset="0"/>
              </a:rPr>
              <a:t>IEEE Control Systems Letters</a:t>
            </a:r>
            <a:r>
              <a:rPr lang="en-US" sz="3200" dirty="0">
                <a:solidFill>
                  <a:schemeClr val="accent1"/>
                </a:solidFill>
                <a:latin typeface="P052" pitchFamily="2" charset="0"/>
                <a:ea typeface="P052" pitchFamily="2" charset="0"/>
              </a:rPr>
              <a:t> (2023).</a:t>
            </a:r>
            <a:endParaRPr lang="en-US" sz="3600" b="1" dirty="0">
              <a:solidFill>
                <a:schemeClr val="accent1"/>
              </a:solidFill>
              <a:latin typeface="P052" pitchFamily="2" charset="0"/>
              <a:ea typeface="P05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892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6107</TotalTime>
  <Words>317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P052</vt:lpstr>
      <vt:lpstr>Tema di Office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CCP_Poster_Pallante</dc:title>
  <dc:subject/>
  <dc:creator>lorenzo pallante</dc:creator>
  <cp:keywords/>
  <dc:description/>
  <cp:lastModifiedBy>Riccardo Busetto</cp:lastModifiedBy>
  <cp:revision>70</cp:revision>
  <cp:lastPrinted>2023-09-18T08:10:23Z</cp:lastPrinted>
  <dcterms:created xsi:type="dcterms:W3CDTF">2020-11-18T08:24:02Z</dcterms:created>
  <dcterms:modified xsi:type="dcterms:W3CDTF">2024-09-26T15:16:05Z</dcterms:modified>
  <cp:category/>
</cp:coreProperties>
</file>