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4010-B289-0560-66CC-81444BFAF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B61E3-FAD8-C888-3B03-0D9B89032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2859-100E-98D1-9CDD-5EE564D0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8E69-00DE-2745-B575-4F859FD4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B2BD-FCA0-E530-42F7-1D83ACE5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D4B8-C62A-E068-8C9C-D998B594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93DE4-D58F-D16D-CE7A-2613EA55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D0E3-3321-87AF-7CC3-72A793D4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56F3-4874-36C5-3734-520A8800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141B4-43FE-8221-0088-03514A70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51803-B200-B742-3137-18E6508C2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92D01-664C-6B6E-BE91-35C1B8896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14194-5BD3-2B4C-7CAC-7AD18FCD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FA0D-2420-DF3D-875B-FBD88D5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AC6D-64D7-4E7E-B873-B3A852EB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9480-553D-96A8-6EAF-70741B58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6E55-A123-FE71-A78E-17CEE94D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D930-7271-9ACD-5325-6FB48C3A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945A-ECBD-8D7F-00B5-C07E04FA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A7C10-0F43-DC14-514C-1299BCFD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948-B965-1B54-CCED-9B722A3A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958A-1A62-4425-F14D-C183882F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43F6-980D-02CC-7430-DAF58D1A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82CE-5B19-722F-881A-F92E9279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1906-4282-CA28-7CB5-0116C6A3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BA9D-3D61-E8B6-DCA1-FC8D0CA0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CE1E-487C-0109-7D8C-B0A82FFA8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CFEB-E0FA-E651-32D8-8B194A1E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90D5-A3F7-B612-D482-2F9C44A3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A4AA8-8836-D6FE-F701-020313FE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F64F6-F84B-B13E-1112-23F3AC3E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F4F-01A5-B981-C5B5-258C6272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5101-0543-0C90-6060-27B5A10B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A4ED7-9862-26F9-4DCF-10AB8E21E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2144-5FC8-AEE7-E50B-3C6FF074F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D3C7-9DE4-B71C-FDD6-978E889F6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3458E-A425-3588-7DEE-127146A6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CA27E-F83C-F15F-DEEC-24282595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B75E6-7B2E-68D6-1415-DF09F7B2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309B-65AB-806D-8C15-1A8FFE9E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7FF12-E6D8-B1A8-86FE-19EFDC45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D617-777C-48B7-7CAF-35B7D9E1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228E0-CD30-24B2-639D-DB75C212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1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4F018-BF6B-491B-5623-5FD2C6AF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87A2B-C6B9-9ED5-4446-8E9947EA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00FC8-0E93-6D27-49FD-092EDE43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2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17FD-A0F5-E007-35B0-7DC60FA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D4E7-86F2-9709-1053-93C0DAA2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DF089-35D7-0D72-74D2-B58216664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0A59E-DB14-70AD-9D0A-D449646D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F8BC7-C4D7-C594-D4FF-7382A34A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D43C0-3DB6-9324-12E5-F0B89EEF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2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7A7F-F14F-D2E7-72BA-5889A659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6C4F5-B36E-D7C1-64ED-DA8FEF0AF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47012-1E34-A81B-0765-A7E5B2320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3F20B-C6ED-2B6D-7B3E-D3457299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90D8C-CD05-25F2-E2D4-8A953450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7EC6-55DF-CB9C-1B52-9FCBF924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3F56A-BC1A-6AF3-9ED0-FEE6B75F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D735-BAB1-7F1D-C91E-85E09582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7A6A-E842-6F60-0AA6-23FB34DC5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443C3-488D-4FD2-8E46-91EC64D3362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D209-1314-60AC-AE55-AE98B7F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B954-7DE8-D0BA-2A91-5EACA00F8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9B05C-C58F-434B-818B-EC68FBDA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2DF3-04EA-0743-BA87-FD154182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65673"/>
            <a:ext cx="9144000" cy="584517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9467BD"/>
                </a:solidFill>
                <a:latin typeface="P052" pitchFamily="2" charset="0"/>
                <a:ea typeface="P052" pitchFamily="2" charset="0"/>
              </a:rPr>
              <a:t>An </a:t>
            </a:r>
            <a:r>
              <a:rPr lang="it-IT" sz="3200" i="1" dirty="0">
                <a:solidFill>
                  <a:srgbClr val="9467BD"/>
                </a:solidFill>
                <a:latin typeface="P052" pitchFamily="2" charset="0"/>
                <a:ea typeface="P052" pitchFamily="2" charset="0"/>
              </a:rPr>
              <a:t>in-</a:t>
            </a:r>
            <a:r>
              <a:rPr lang="it-IT" sz="3200" i="1" dirty="0" err="1">
                <a:solidFill>
                  <a:srgbClr val="9467BD"/>
                </a:solidFill>
                <a:latin typeface="P052" pitchFamily="2" charset="0"/>
                <a:ea typeface="P052" pitchFamily="2" charset="0"/>
              </a:rPr>
              <a:t>context</a:t>
            </a:r>
            <a:r>
              <a:rPr lang="it-IT" sz="3200" dirty="0">
                <a:solidFill>
                  <a:srgbClr val="9467BD"/>
                </a:solidFill>
                <a:latin typeface="P052" pitchFamily="2" charset="0"/>
                <a:ea typeface="P052" pitchFamily="2" charset="0"/>
              </a:rPr>
              <a:t> learning framework for control</a:t>
            </a:r>
            <a:endParaRPr lang="en-US" sz="3200" dirty="0">
              <a:solidFill>
                <a:srgbClr val="9467BD"/>
              </a:solidFill>
              <a:latin typeface="P052" pitchFamily="2" charset="0"/>
              <a:ea typeface="P052" pitchFamily="2" charset="0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0434DDC-5D8D-1783-7FDF-277B3744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6" y="294368"/>
            <a:ext cx="929447" cy="37282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23E2070-F38A-F4B9-2EF7-4DF4D931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4" t="63096" r="11761" b="13957"/>
          <a:stretch/>
        </p:blipFill>
        <p:spPr>
          <a:xfrm>
            <a:off x="10442206" y="294367"/>
            <a:ext cx="1310098" cy="3728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C9645B3-7F9B-DCEB-AB6B-66A121BF0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321" t="16278" r="49144" b="15680"/>
          <a:stretch/>
        </p:blipFill>
        <p:spPr>
          <a:xfrm>
            <a:off x="5653809" y="295868"/>
            <a:ext cx="929447" cy="371329"/>
          </a:xfrm>
          <a:prstGeom prst="rect">
            <a:avLst/>
          </a:prstGeom>
        </p:spPr>
      </p:pic>
      <p:sp>
        <p:nvSpPr>
          <p:cNvPr id="11" name="CasellaDiTesto 6">
            <a:extLst>
              <a:ext uri="{FF2B5EF4-FFF2-40B4-BE49-F238E27FC236}">
                <a16:creationId xmlns:a16="http://schemas.microsoft.com/office/drawing/2014/main" id="{8E561957-5ED9-0249-AA96-42997C4C2974}"/>
              </a:ext>
            </a:extLst>
          </p:cNvPr>
          <p:cNvSpPr txBox="1"/>
          <p:nvPr/>
        </p:nvSpPr>
        <p:spPr>
          <a:xfrm>
            <a:off x="1397731" y="1553531"/>
            <a:ext cx="944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spc="1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Riccardo Busetto, Valentina Breschi, Marco Forgione, Dario Piga, Simone Formentin</a:t>
            </a:r>
            <a:endParaRPr lang="it-IT" sz="1600" spc="100" baseline="30000" dirty="0">
              <a:latin typeface="P052" pitchFamily="2" charset="0"/>
              <a:ea typeface="P052" pitchFamily="2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8A23B9-3B70-1DFE-BB62-A1D20C7C0C03}"/>
              </a:ext>
            </a:extLst>
          </p:cNvPr>
          <p:cNvSpPr txBox="1"/>
          <p:nvPr/>
        </p:nvSpPr>
        <p:spPr>
          <a:xfrm>
            <a:off x="4480942" y="1633961"/>
            <a:ext cx="12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.</a:t>
            </a:r>
          </a:p>
          <a:p>
            <a:r>
              <a:rPr lang="it-IT" sz="1200" b="1" dirty="0"/>
              <a:t>.</a:t>
            </a:r>
          </a:p>
          <a:p>
            <a:r>
              <a:rPr lang="it-IT" sz="1200" b="1" dirty="0"/>
              <a:t>.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A2B15-A026-4D08-4B4A-A266CD50DA9C}"/>
              </a:ext>
            </a:extLst>
          </p:cNvPr>
          <p:cNvSpPr txBox="1"/>
          <p:nvPr/>
        </p:nvSpPr>
        <p:spPr>
          <a:xfrm>
            <a:off x="4963520" y="2213004"/>
            <a:ext cx="2443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467BD"/>
                </a:solidFill>
                <a:latin typeface="P052" pitchFamily="2" charset="0"/>
                <a:ea typeface="P052" pitchFamily="2" charset="0"/>
              </a:rPr>
              <a:t>Unique</a:t>
            </a:r>
            <a:r>
              <a:rPr lang="en-US" sz="1600" b="1" dirty="0">
                <a:latin typeface="P052" pitchFamily="2" charset="0"/>
                <a:ea typeface="P052" pitchFamily="2" charset="0"/>
              </a:rPr>
              <a:t> model, estimator </a:t>
            </a:r>
            <a:r>
              <a:rPr lang="en-US" sz="1600" dirty="0">
                <a:latin typeface="P052" pitchFamily="2" charset="0"/>
                <a:ea typeface="P052" pitchFamily="2" charset="0"/>
              </a:rPr>
              <a:t>or</a:t>
            </a:r>
            <a:r>
              <a:rPr lang="en-US" sz="1600" b="1" dirty="0">
                <a:latin typeface="P052" pitchFamily="2" charset="0"/>
                <a:ea typeface="P052" pitchFamily="2" charset="0"/>
              </a:rPr>
              <a:t> controller</a:t>
            </a:r>
            <a:endParaRPr lang="en-US" sz="1600" dirty="0">
              <a:latin typeface="P052" pitchFamily="2" charset="0"/>
              <a:ea typeface="P052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3D01F-29F2-BD5A-211F-D9EAAE607B73}"/>
              </a:ext>
            </a:extLst>
          </p:cNvPr>
          <p:cNvSpPr txBox="1"/>
          <p:nvPr/>
        </p:nvSpPr>
        <p:spPr>
          <a:xfrm>
            <a:off x="8320897" y="2219395"/>
            <a:ext cx="2443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9467BD"/>
                </a:solidFill>
                <a:latin typeface="P052" pitchFamily="2" charset="0"/>
                <a:ea typeface="P052" pitchFamily="2" charset="0"/>
              </a:rPr>
              <a:t>Context: </a:t>
            </a:r>
            <a:r>
              <a:rPr lang="en-US" sz="1600" b="1" dirty="0">
                <a:latin typeface="P052" pitchFamily="2" charset="0"/>
                <a:ea typeface="P052" pitchFamily="2" charset="0"/>
              </a:rPr>
              <a:t>adaptation </a:t>
            </a:r>
            <a:r>
              <a:rPr lang="en-US" sz="1600" dirty="0">
                <a:latin typeface="P052" pitchFamily="2" charset="0"/>
                <a:ea typeface="P052" pitchFamily="2" charset="0"/>
              </a:rPr>
              <a:t>to the </a:t>
            </a:r>
            <a:r>
              <a:rPr lang="en-US" sz="1600" b="1" dirty="0">
                <a:latin typeface="P052" pitchFamily="2" charset="0"/>
                <a:ea typeface="P052" pitchFamily="2" charset="0"/>
              </a:rPr>
              <a:t>specific system</a:t>
            </a:r>
            <a:endParaRPr lang="en-US" sz="1600" dirty="0">
              <a:latin typeface="P052" pitchFamily="2" charset="0"/>
              <a:ea typeface="P052" pitchFamily="2" charset="0"/>
            </a:endParaRPr>
          </a:p>
        </p:txBody>
      </p:sp>
      <p:pic>
        <p:nvPicPr>
          <p:cNvPr id="15" name="Picture 14" descr="A diagram of a machine&#10;&#10;Description automatically generated">
            <a:extLst>
              <a:ext uri="{FF2B5EF4-FFF2-40B4-BE49-F238E27FC236}">
                <a16:creationId xmlns:a16="http://schemas.microsoft.com/office/drawing/2014/main" id="{AB3ABD23-43A1-FC17-0345-B3526D736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145" y="2229155"/>
            <a:ext cx="2315309" cy="1230325"/>
          </a:xfrm>
          <a:prstGeom prst="rect">
            <a:avLst/>
          </a:prstGeom>
        </p:spPr>
      </p:pic>
      <p:pic>
        <p:nvPicPr>
          <p:cNvPr id="16" name="Picture 15" descr="A diagram of a machine&#10;&#10;Description automatically generated">
            <a:extLst>
              <a:ext uri="{FF2B5EF4-FFF2-40B4-BE49-F238E27FC236}">
                <a16:creationId xmlns:a16="http://schemas.microsoft.com/office/drawing/2014/main" id="{0D5C3070-E423-A928-4F18-057DF9540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145" y="5307643"/>
            <a:ext cx="2315309" cy="1230325"/>
          </a:xfrm>
          <a:prstGeom prst="rect">
            <a:avLst/>
          </a:prstGeom>
        </p:spPr>
      </p:pic>
      <p:pic>
        <p:nvPicPr>
          <p:cNvPr id="17" name="Picture 16" descr="A diagram of a machine&#10;&#10;Description automatically generated">
            <a:extLst>
              <a:ext uri="{FF2B5EF4-FFF2-40B4-BE49-F238E27FC236}">
                <a16:creationId xmlns:a16="http://schemas.microsoft.com/office/drawing/2014/main" id="{C6425EFA-2CB3-DF5A-1136-DF8336A17AA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1637135" y="2844317"/>
            <a:ext cx="2443328" cy="1298352"/>
          </a:xfrm>
          <a:prstGeom prst="rect">
            <a:avLst/>
          </a:prstGeom>
        </p:spPr>
      </p:pic>
      <p:pic>
        <p:nvPicPr>
          <p:cNvPr id="18" name="Picture 17" descr="A diagram of a machine&#10;&#10;Description automatically generated">
            <a:extLst>
              <a:ext uri="{FF2B5EF4-FFF2-40B4-BE49-F238E27FC236}">
                <a16:creationId xmlns:a16="http://schemas.microsoft.com/office/drawing/2014/main" id="{D7165E9D-B6E7-7AA0-8155-548EF1F2FAB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1637135" y="4571019"/>
            <a:ext cx="2443328" cy="12983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757AEF-6746-C5AA-4EDD-375E8790C1AF}"/>
              </a:ext>
            </a:extLst>
          </p:cNvPr>
          <p:cNvSpPr txBox="1"/>
          <p:nvPr/>
        </p:nvSpPr>
        <p:spPr>
          <a:xfrm>
            <a:off x="2715748" y="4102912"/>
            <a:ext cx="12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.</a:t>
            </a:r>
          </a:p>
          <a:p>
            <a:r>
              <a:rPr lang="it-IT" sz="1200" b="1" dirty="0"/>
              <a:t>.</a:t>
            </a:r>
          </a:p>
          <a:p>
            <a:r>
              <a:rPr lang="it-IT" sz="1200" b="1" dirty="0"/>
              <a:t>.</a:t>
            </a:r>
            <a:endParaRPr lang="en-U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5C5698-237B-4D00-BCC4-A4539D6FF561}"/>
                  </a:ext>
                </a:extLst>
              </p:cNvPr>
              <p:cNvSpPr txBox="1"/>
              <p:nvPr/>
            </p:nvSpPr>
            <p:spPr>
              <a:xfrm rot="16200000">
                <a:off x="37179" y="4052062"/>
                <a:ext cx="209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latin typeface="P052" pitchFamily="2" charset="0"/>
                    <a:ea typeface="P052" pitchFamily="2" charset="0"/>
                  </a:rPr>
                  <a:t>Class</a:t>
                </a:r>
                <a:r>
                  <a:rPr lang="it-IT" dirty="0">
                    <a:latin typeface="P052" pitchFamily="2" charset="0"/>
                    <a:ea typeface="P052" pitchFamily="2" charset="0"/>
                  </a:rPr>
                  <a:t> of systems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P052" pitchFamily="2" charset="0"/>
                      </a:rPr>
                      <m:t>𝒮</m:t>
                    </m:r>
                  </m:oMath>
                </a14:m>
                <a:endParaRPr lang="en-US" dirty="0">
                  <a:latin typeface="P052" pitchFamily="2" charset="0"/>
                  <a:ea typeface="P052" pitchFamily="2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5C5698-237B-4D00-BCC4-A4539D6FF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79" y="4052062"/>
                <a:ext cx="2092960" cy="369332"/>
              </a:xfrm>
              <a:prstGeom prst="rect">
                <a:avLst/>
              </a:prstGeom>
              <a:blipFill>
                <a:blip r:embed="rId7"/>
                <a:stretch>
                  <a:fillRect l="-8197" r="-26230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A1B0C43D-AFDA-9AC9-32D0-BA6842BB25B9}"/>
              </a:ext>
            </a:extLst>
          </p:cNvPr>
          <p:cNvSpPr/>
          <p:nvPr/>
        </p:nvSpPr>
        <p:spPr>
          <a:xfrm>
            <a:off x="1364340" y="2138688"/>
            <a:ext cx="240790" cy="4318000"/>
          </a:xfrm>
          <a:prstGeom prst="leftBrace">
            <a:avLst>
              <a:gd name="adj1" fmla="val 127321"/>
              <a:gd name="adj2" fmla="val 4929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C0ED8-BDE0-6AFE-CA0F-C7C18F46BA10}"/>
              </a:ext>
            </a:extLst>
          </p:cNvPr>
          <p:cNvCxnSpPr>
            <a:cxnSpLocks/>
          </p:cNvCxnSpPr>
          <p:nvPr/>
        </p:nvCxnSpPr>
        <p:spPr>
          <a:xfrm>
            <a:off x="4148854" y="3224561"/>
            <a:ext cx="731520" cy="3052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FF0878-B23E-8406-F588-0D9E927DB017}"/>
              </a:ext>
            </a:extLst>
          </p:cNvPr>
          <p:cNvCxnSpPr>
            <a:cxnSpLocks/>
          </p:cNvCxnSpPr>
          <p:nvPr/>
        </p:nvCxnSpPr>
        <p:spPr>
          <a:xfrm>
            <a:off x="4148854" y="4375016"/>
            <a:ext cx="73152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D81F7E-6D05-94B8-3527-E63F50805A24}"/>
                  </a:ext>
                </a:extLst>
              </p:cNvPr>
              <p:cNvSpPr txBox="1"/>
              <p:nvPr/>
            </p:nvSpPr>
            <p:spPr>
              <a:xfrm>
                <a:off x="4220316" y="5057760"/>
                <a:ext cx="51571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D81F7E-6D05-94B8-3527-E63F50805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16" y="5057760"/>
                <a:ext cx="515719" cy="288477"/>
              </a:xfrm>
              <a:prstGeom prst="rect">
                <a:avLst/>
              </a:prstGeom>
              <a:blipFill>
                <a:blip r:embed="rId8"/>
                <a:stretch>
                  <a:fillRect l="-10588" t="-8511" r="-1058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B31080-94A6-8C89-799F-A8DD8A66A6BA}"/>
                  </a:ext>
                </a:extLst>
              </p:cNvPr>
              <p:cNvSpPr txBox="1"/>
              <p:nvPr/>
            </p:nvSpPr>
            <p:spPr>
              <a:xfrm>
                <a:off x="4263565" y="4082658"/>
                <a:ext cx="42922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B31080-94A6-8C89-799F-A8DD8A66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565" y="4082658"/>
                <a:ext cx="429220" cy="288477"/>
              </a:xfrm>
              <a:prstGeom prst="rect">
                <a:avLst/>
              </a:prstGeom>
              <a:blipFill>
                <a:blip r:embed="rId9"/>
                <a:stretch>
                  <a:fillRect l="-12676" t="-8511" r="-1126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8F63CA9-5FAF-251C-A3EF-6A9323FEEF30}"/>
                  </a:ext>
                </a:extLst>
              </p:cNvPr>
              <p:cNvSpPr txBox="1"/>
              <p:nvPr/>
            </p:nvSpPr>
            <p:spPr>
              <a:xfrm>
                <a:off x="4283653" y="2936084"/>
                <a:ext cx="4619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8F63CA9-5FAF-251C-A3EF-6A9323FEE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53" y="2936084"/>
                <a:ext cx="461921" cy="288477"/>
              </a:xfrm>
              <a:prstGeom prst="rect">
                <a:avLst/>
              </a:prstGeom>
              <a:blipFill>
                <a:blip r:embed="rId10"/>
                <a:stretch>
                  <a:fillRect l="-13333" t="-8511" r="-1200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38C9B8-350B-B78E-E7BF-8011AF379CBD}"/>
              </a:ext>
            </a:extLst>
          </p:cNvPr>
          <p:cNvCxnSpPr>
            <a:cxnSpLocks/>
          </p:cNvCxnSpPr>
          <p:nvPr/>
        </p:nvCxnSpPr>
        <p:spPr>
          <a:xfrm flipV="1">
            <a:off x="4148854" y="5220195"/>
            <a:ext cx="731520" cy="3052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8554ED-B2E4-00F1-F0F8-08CD638B99B3}"/>
              </a:ext>
            </a:extLst>
          </p:cNvPr>
          <p:cNvCxnSpPr>
            <a:cxnSpLocks/>
          </p:cNvCxnSpPr>
          <p:nvPr/>
        </p:nvCxnSpPr>
        <p:spPr>
          <a:xfrm>
            <a:off x="4170029" y="3894349"/>
            <a:ext cx="710345" cy="1161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BCDDB7-8037-6C74-98A1-E87935C6A3E3}"/>
              </a:ext>
            </a:extLst>
          </p:cNvPr>
          <p:cNvCxnSpPr>
            <a:cxnSpLocks/>
          </p:cNvCxnSpPr>
          <p:nvPr/>
        </p:nvCxnSpPr>
        <p:spPr>
          <a:xfrm flipV="1">
            <a:off x="4170029" y="4739529"/>
            <a:ext cx="710345" cy="1161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19D140A-0668-6DA1-F5F3-9D7BA0F04856}"/>
              </a:ext>
            </a:extLst>
          </p:cNvPr>
          <p:cNvSpPr txBox="1"/>
          <p:nvPr/>
        </p:nvSpPr>
        <p:spPr>
          <a:xfrm>
            <a:off x="4464482" y="3426630"/>
            <a:ext cx="1272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b="1" dirty="0"/>
              <a:t>.</a:t>
            </a:r>
          </a:p>
          <a:p>
            <a:r>
              <a:rPr lang="it-IT" sz="700" b="1" dirty="0"/>
              <a:t>.</a:t>
            </a:r>
          </a:p>
          <a:p>
            <a:r>
              <a:rPr lang="it-IT" sz="700" b="1" dirty="0"/>
              <a:t>.</a:t>
            </a:r>
            <a:endParaRPr lang="en-US" sz="7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DFA01-3677-C3A8-2533-7EA60CA6FA4E}"/>
              </a:ext>
            </a:extLst>
          </p:cNvPr>
          <p:cNvSpPr txBox="1"/>
          <p:nvPr/>
        </p:nvSpPr>
        <p:spPr>
          <a:xfrm>
            <a:off x="4477323" y="4352547"/>
            <a:ext cx="1272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b="1" dirty="0"/>
              <a:t>.</a:t>
            </a:r>
          </a:p>
          <a:p>
            <a:r>
              <a:rPr lang="it-IT" sz="700" b="1" dirty="0"/>
              <a:t>.</a:t>
            </a:r>
          </a:p>
          <a:p>
            <a:r>
              <a:rPr lang="it-IT" sz="700" b="1" dirty="0"/>
              <a:t>.</a:t>
            </a:r>
            <a:endParaRPr lang="en-US" sz="7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65756F-4070-5704-C50A-026DAB6D1084}"/>
              </a:ext>
            </a:extLst>
          </p:cNvPr>
          <p:cNvCxnSpPr>
            <a:cxnSpLocks/>
          </p:cNvCxnSpPr>
          <p:nvPr/>
        </p:nvCxnSpPr>
        <p:spPr>
          <a:xfrm>
            <a:off x="7474487" y="4423941"/>
            <a:ext cx="73152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diagram of a machine&#10;&#10;Description automatically generated">
            <a:extLst>
              <a:ext uri="{FF2B5EF4-FFF2-40B4-BE49-F238E27FC236}">
                <a16:creationId xmlns:a16="http://schemas.microsoft.com/office/drawing/2014/main" id="{00947B0C-FC3A-6202-66B6-BC02F4C1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171" y="3674283"/>
            <a:ext cx="2315309" cy="1230325"/>
          </a:xfrm>
          <a:prstGeom prst="rect">
            <a:avLst/>
          </a:prstGeom>
        </p:spPr>
      </p:pic>
      <p:pic>
        <p:nvPicPr>
          <p:cNvPr id="61" name="Picture 60" descr="A diagram of a machine&#10;&#10;Description automatically generated">
            <a:extLst>
              <a:ext uri="{FF2B5EF4-FFF2-40B4-BE49-F238E27FC236}">
                <a16:creationId xmlns:a16="http://schemas.microsoft.com/office/drawing/2014/main" id="{202E0A0C-351F-EA40-F3E2-C91033645E3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8320897" y="3278441"/>
            <a:ext cx="2443328" cy="1298352"/>
          </a:xfrm>
          <a:prstGeom prst="rect">
            <a:avLst/>
          </a:prstGeom>
        </p:spPr>
      </p:pic>
      <p:pic>
        <p:nvPicPr>
          <p:cNvPr id="62" name="Picture 61" descr="A diagram of a machine&#10;&#10;Description automatically generated">
            <a:extLst>
              <a:ext uri="{FF2B5EF4-FFF2-40B4-BE49-F238E27FC236}">
                <a16:creationId xmlns:a16="http://schemas.microsoft.com/office/drawing/2014/main" id="{EA15B10A-8A71-2015-46D2-DD67D279A9C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8390171" y="4074146"/>
            <a:ext cx="2443328" cy="1298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0B921B-0B79-1053-5645-FF5636B47040}"/>
                  </a:ext>
                </a:extLst>
              </p:cNvPr>
              <p:cNvSpPr txBox="1"/>
              <p:nvPr/>
            </p:nvSpPr>
            <p:spPr>
              <a:xfrm>
                <a:off x="9176724" y="2952133"/>
                <a:ext cx="731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0B921B-0B79-1053-5645-FF5636B4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724" y="2952133"/>
                <a:ext cx="731674" cy="276999"/>
              </a:xfrm>
              <a:prstGeom prst="rect">
                <a:avLst/>
              </a:prstGeom>
              <a:blipFill>
                <a:blip r:embed="rId11"/>
                <a:stretch>
                  <a:fillRect l="-6667" r="-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DD7EDB5-364D-6F11-45C9-C9929312CAAC}"/>
              </a:ext>
            </a:extLst>
          </p:cNvPr>
          <p:cNvSpPr/>
          <p:nvPr/>
        </p:nvSpPr>
        <p:spPr>
          <a:xfrm>
            <a:off x="5068075" y="2856925"/>
            <a:ext cx="2218711" cy="3430885"/>
          </a:xfrm>
          <a:prstGeom prst="roundRect">
            <a:avLst>
              <a:gd name="adj" fmla="val 94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20DF734-1BDB-FB2F-CBF8-9D8E771445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2135" y="2964146"/>
            <a:ext cx="2008112" cy="21474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7AAFE1-95AA-D80B-F6C0-AAD8F38EB1B8}"/>
              </a:ext>
            </a:extLst>
          </p:cNvPr>
          <p:cNvGrpSpPr/>
          <p:nvPr/>
        </p:nvGrpSpPr>
        <p:grpSpPr>
          <a:xfrm>
            <a:off x="5127719" y="5148419"/>
            <a:ext cx="2133295" cy="1045822"/>
            <a:chOff x="10281826" y="6872738"/>
            <a:chExt cx="10537693" cy="51659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48734E-5E75-B821-782C-457CB94A7897}"/>
                </a:ext>
              </a:extLst>
            </p:cNvPr>
            <p:cNvSpPr txBox="1"/>
            <p:nvPr/>
          </p:nvSpPr>
          <p:spPr>
            <a:xfrm>
              <a:off x="10313538" y="7500921"/>
              <a:ext cx="3534742" cy="212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>
                  <a:latin typeface="P052" pitchFamily="2" charset="0"/>
                  <a:ea typeface="P052" pitchFamily="2" charset="0"/>
                </a:rPr>
                <a:t>One system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BDF849-570D-58DD-C14A-C4A715CEBAD3}"/>
                </a:ext>
              </a:extLst>
            </p:cNvPr>
            <p:cNvSpPr txBox="1"/>
            <p:nvPr/>
          </p:nvSpPr>
          <p:spPr>
            <a:xfrm>
              <a:off x="17237782" y="7500921"/>
              <a:ext cx="3562048" cy="212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>
                  <a:latin typeface="P052" pitchFamily="2" charset="0"/>
                  <a:ea typeface="P052" pitchFamily="2" charset="0"/>
                </a:rPr>
                <a:t>One model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EB4890-6685-C5FD-FEF7-E74D248BD4A6}"/>
                </a:ext>
              </a:extLst>
            </p:cNvPr>
            <p:cNvSpPr txBox="1"/>
            <p:nvPr/>
          </p:nvSpPr>
          <p:spPr>
            <a:xfrm>
              <a:off x="17257471" y="9948302"/>
              <a:ext cx="3562048" cy="20524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9467BD"/>
                  </a:solidFill>
                  <a:latin typeface="P052" pitchFamily="2" charset="0"/>
                  <a:ea typeface="P052" pitchFamily="2" charset="0"/>
                </a:rPr>
                <a:t>All systems!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188B64-A5F7-81D6-B360-750D94700AEA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13848280" y="8565135"/>
              <a:ext cx="33895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A collage of a person in a red coat&#10;&#10;Description automatically generated">
              <a:extLst>
                <a:ext uri="{FF2B5EF4-FFF2-40B4-BE49-F238E27FC236}">
                  <a16:creationId xmlns:a16="http://schemas.microsoft.com/office/drawing/2014/main" id="{ACE2A64D-13A5-56DC-26CC-C1A00BF0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22657" t="7741" r="13726" b="56818"/>
            <a:stretch/>
          </p:blipFill>
          <p:spPr>
            <a:xfrm>
              <a:off x="14400620" y="6872738"/>
              <a:ext cx="2197287" cy="1632168"/>
            </a:xfrm>
            <a:prstGeom prst="rect">
              <a:avLst/>
            </a:prstGeom>
          </p:spPr>
        </p:pic>
        <p:pic>
          <p:nvPicPr>
            <p:cNvPr id="28" name="Picture 27" descr="A collage of a person in a red coat&#10;&#10;Description automatically generated">
              <a:extLst>
                <a:ext uri="{FF2B5EF4-FFF2-40B4-BE49-F238E27FC236}">
                  <a16:creationId xmlns:a16="http://schemas.microsoft.com/office/drawing/2014/main" id="{470F085B-7B71-F40D-2396-76B7F7BF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20761" t="44917" r="9973" b="13777"/>
            <a:stretch/>
          </p:blipFill>
          <p:spPr>
            <a:xfrm>
              <a:off x="14355274" y="9071991"/>
              <a:ext cx="2330168" cy="185270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0B1ED3-8724-5DBE-DDFB-89738F54362E}"/>
                </a:ext>
              </a:extLst>
            </p:cNvPr>
            <p:cNvSpPr txBox="1"/>
            <p:nvPr/>
          </p:nvSpPr>
          <p:spPr>
            <a:xfrm>
              <a:off x="10281826" y="9910291"/>
              <a:ext cx="3562048" cy="212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9467BD"/>
                  </a:solidFill>
                  <a:latin typeface="P052" pitchFamily="2" charset="0"/>
                  <a:ea typeface="P052" pitchFamily="2" charset="0"/>
                </a:rPr>
                <a:t>One model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F121429-D549-A0F3-C52B-D41951991FE2}"/>
                </a:ext>
              </a:extLst>
            </p:cNvPr>
            <p:cNvCxnSpPr>
              <a:cxnSpLocks/>
              <a:stCxn id="29" idx="3"/>
              <a:endCxn id="23" idx="1"/>
            </p:cNvCxnSpPr>
            <p:nvPr/>
          </p:nvCxnSpPr>
          <p:spPr>
            <a:xfrm>
              <a:off x="13843874" y="10974506"/>
              <a:ext cx="34135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14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P052</vt:lpstr>
      <vt:lpstr>Office Theme</vt:lpstr>
      <vt:lpstr>An in-context learning framework for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Busetto</dc:creator>
  <cp:lastModifiedBy>Riccardo Busetto</cp:lastModifiedBy>
  <cp:revision>5</cp:revision>
  <dcterms:created xsi:type="dcterms:W3CDTF">2024-09-20T10:13:53Z</dcterms:created>
  <dcterms:modified xsi:type="dcterms:W3CDTF">2024-09-20T13:13:47Z</dcterms:modified>
</cp:coreProperties>
</file>