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Roboto"/>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schemas.openxmlformats.org/officeDocument/2006/relationships/font" Target="fonts/Lato-regular.fnt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46" Type="http://schemas.openxmlformats.org/officeDocument/2006/relationships/font" Target="fonts/Lato-italic.fntdata"/><Relationship Id="rId23" Type="http://schemas.openxmlformats.org/officeDocument/2006/relationships/slide" Target="slides/slide18.xml"/><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oodrepublic.com/2012/10/18/know-your-avocado-varieties-and-when-theyre-in-season/" TargetMode="External"/><Relationship Id="rId3" Type="http://schemas.openxmlformats.org/officeDocument/2006/relationships/hyperlink" Target="https://specialtyproduce.com/produce/Hass_Avocados_949.php"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vocado_toas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neuromusic/avocado-price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jacob</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1a09b377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1a09b377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 - got to j notebook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1c5847872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1c5847872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1c5847872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1c5847872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1a09b377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1a09b377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 - j notebook data analysis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1cf36cd9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1cf36cd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1cf36cd9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1cf36cd9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2576ef0c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2576ef0c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Sorts volume of avocado sales by month, each year starts with lowest selling month, ends with most (moves clockwise)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1cf36cd9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1cf36cd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a:p>
            <a:pPr indent="0" lvl="0" marL="0" rtl="0" algn="l">
              <a:spcBef>
                <a:spcPts val="0"/>
              </a:spcBef>
              <a:spcAft>
                <a:spcPts val="0"/>
              </a:spcAft>
              <a:buNone/>
            </a:pPr>
            <a:r>
              <a:rPr lang="en"/>
              <a:t>My question is </a:t>
            </a:r>
            <a:r>
              <a:rPr lang="en">
                <a:latin typeface="Lato"/>
                <a:ea typeface="Lato"/>
                <a:cs typeface="Lato"/>
                <a:sym typeface="Lato"/>
              </a:rPr>
              <a:t>What regions sold the most avocados?</a:t>
            </a:r>
            <a:r>
              <a:rPr lang="en"/>
              <a:t> </a:t>
            </a:r>
            <a:r>
              <a:rPr lang="en"/>
              <a:t>The dataset includes avocado prices by city and region. Some of the cities have unclear boundaries, so I use the regions for the analysis. Here are the regions use in the data.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1cf36cd9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1cf36cd9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a:p>
            <a:pPr indent="0" lvl="0" marL="0" rtl="0" algn="l">
              <a:spcBef>
                <a:spcPts val="0"/>
              </a:spcBef>
              <a:spcAft>
                <a:spcPts val="0"/>
              </a:spcAft>
              <a:buNone/>
            </a:pPr>
            <a:r>
              <a:rPr lang="en"/>
              <a:t>It’s obvious that West, CA, and southcentral are top 3 regions for selling avocados.  In the beginning, I wasn’t thinking of using cesus population data at all, but I did. It turned out it didn’t affect the top 3 regions, but it did change bottom few a lot, such as, plains and northeast.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1cf36cd9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1cf36cd9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a:p>
            <a:pPr indent="0" lvl="0" marL="0" rtl="0" algn="l">
              <a:spcBef>
                <a:spcPts val="0"/>
              </a:spcBef>
              <a:spcAft>
                <a:spcPts val="0"/>
              </a:spcAft>
              <a:buNone/>
            </a:pPr>
            <a:r>
              <a:rPr lang="en"/>
              <a:t>For this one, I just want to share everyone that many of the cities in the data isn’t really clearly defined, like…...Westtexnewmaxcio is listed as a single city. So here I can do it’s combined the all years data and compared which one place bought the most avocado.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1c58478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1c58478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jacob</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1c584787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1c584787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jacob</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1c5847872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1c5847872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jacob</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1cf36cd9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1cf36cd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1cf36cd9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1cf36cd9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1c5847872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1c5847872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Possible correlation for low xl avocado sales - higher price = less demand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1c584787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1c584787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1a09b37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1a09b37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1c584787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1c584787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1a09b377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1a09b377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a:p>
            <a:pPr indent="0" lvl="0" marL="0" rtl="0" algn="l">
              <a:spcBef>
                <a:spcPts val="0"/>
              </a:spcBef>
              <a:spcAft>
                <a:spcPts val="0"/>
              </a:spcAft>
              <a:buNone/>
            </a:pPr>
            <a:r>
              <a:rPr lang="en"/>
              <a:t>-1.</a:t>
            </a:r>
            <a:r>
              <a:rPr lang="en">
                <a:solidFill>
                  <a:schemeClr val="accent1"/>
                </a:solidFill>
                <a:highlight>
                  <a:schemeClr val="lt1"/>
                </a:highlight>
                <a:latin typeface="Lato"/>
                <a:ea typeface="Lato"/>
                <a:cs typeface="Lato"/>
                <a:sym typeface="Lato"/>
              </a:rPr>
              <a:t>We kept 2018, but ensured to highlight in YoY data</a:t>
            </a:r>
            <a:endParaRPr>
              <a:solidFill>
                <a:schemeClr val="accent1"/>
              </a:solidFill>
              <a:highlight>
                <a:schemeClr val="lt1"/>
              </a:highlight>
              <a:latin typeface="Lato"/>
              <a:ea typeface="Lato"/>
              <a:cs typeface="Lato"/>
              <a:sym typeface="Lato"/>
            </a:endParaRPr>
          </a:p>
          <a:p>
            <a:pPr indent="0" lvl="0" marL="0" rtl="0" algn="l">
              <a:spcBef>
                <a:spcPts val="0"/>
              </a:spcBef>
              <a:spcAft>
                <a:spcPts val="0"/>
              </a:spcAft>
              <a:buNone/>
            </a:pPr>
            <a:r>
              <a:rPr lang="en"/>
              <a:t>-2.</a:t>
            </a:r>
            <a:r>
              <a:rPr lang="en">
                <a:solidFill>
                  <a:schemeClr val="accent1"/>
                </a:solidFill>
                <a:highlight>
                  <a:schemeClr val="lt1"/>
                </a:highlight>
                <a:latin typeface="Lato"/>
                <a:ea typeface="Lato"/>
                <a:cs typeface="Lato"/>
                <a:sym typeface="Lato"/>
              </a:rPr>
              <a:t>We manually copy/pasted code into master</a:t>
            </a:r>
            <a:endParaRPr>
              <a:solidFill>
                <a:schemeClr val="accent1"/>
              </a:solidFill>
              <a:highlight>
                <a:schemeClr val="lt1"/>
              </a:highlight>
              <a:latin typeface="Lato"/>
              <a:ea typeface="Lato"/>
              <a:cs typeface="Lato"/>
              <a:sym typeface="Lato"/>
            </a:endParaRPr>
          </a:p>
          <a:p>
            <a:pPr indent="0" lvl="0" marL="0" rtl="0" algn="l">
              <a:spcBef>
                <a:spcPts val="0"/>
              </a:spcBef>
              <a:spcAft>
                <a:spcPts val="0"/>
              </a:spcAft>
              <a:buNone/>
            </a:pPr>
            <a:r>
              <a:rPr lang="en">
                <a:solidFill>
                  <a:schemeClr val="accent1"/>
                </a:solidFill>
                <a:highlight>
                  <a:schemeClr val="lt1"/>
                </a:highlight>
                <a:latin typeface="Lato"/>
                <a:ea typeface="Lato"/>
                <a:cs typeface="Lato"/>
                <a:sym typeface="Lato"/>
              </a:rPr>
              <a:t>-3.We ended up removing the row after digging deeper.</a:t>
            </a:r>
            <a:endParaRPr>
              <a:solidFill>
                <a:schemeClr val="accent1"/>
              </a:solidFill>
              <a:highlight>
                <a:schemeClr val="lt1"/>
              </a:highlight>
              <a:latin typeface="Lato"/>
              <a:ea typeface="Lato"/>
              <a:cs typeface="Lato"/>
              <a:sym typeface="Lato"/>
            </a:endParaRPr>
          </a:p>
          <a:p>
            <a:pPr indent="0" lvl="0" marL="0" rtl="0" algn="l">
              <a:spcBef>
                <a:spcPts val="0"/>
              </a:spcBef>
              <a:spcAft>
                <a:spcPts val="0"/>
              </a:spcAft>
              <a:buNone/>
            </a:pPr>
            <a:r>
              <a:rPr lang="en">
                <a:solidFill>
                  <a:schemeClr val="accent1"/>
                </a:solidFill>
                <a:highlight>
                  <a:schemeClr val="lt1"/>
                </a:highlight>
                <a:latin typeface="Lato"/>
                <a:ea typeface="Lato"/>
                <a:cs typeface="Lato"/>
                <a:sym typeface="Lato"/>
              </a:rPr>
              <a:t>-4.We didn’t find recent data.</a:t>
            </a:r>
            <a:endParaRPr>
              <a:solidFill>
                <a:schemeClr val="accent1"/>
              </a:solidFill>
              <a:highlight>
                <a:schemeClr val="lt1"/>
              </a:highlight>
              <a:latin typeface="Lato"/>
              <a:ea typeface="Lato"/>
              <a:cs typeface="Lato"/>
              <a:sym typeface="La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1a09b377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1a09b377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1c584787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1c584787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jacob</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00" u="sng">
                <a:solidFill>
                  <a:schemeClr val="hlink"/>
                </a:solidFill>
                <a:hlinkClick r:id="rId2"/>
              </a:rPr>
              <a:t>https://www.foodrepublic.com/2012/10/18/know-your-avocado-varieties-and-when-theyre-in-season/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https://specialtyproduce.com/produce/Hass_Avocados_949.php</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81c584787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1c584787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1a09b377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1a09b377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jacob</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https://en.wikipedia.org/wiki/Avocado_toast</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1a09b377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1a09b377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1a09b377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1a09b377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1c584787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1c584787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1a09b377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1a09b377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 </a:t>
            </a:r>
            <a:endParaRPr/>
          </a:p>
          <a:p>
            <a:pPr indent="0" lvl="0" marL="0" rtl="0" algn="l">
              <a:spcBef>
                <a:spcPts val="0"/>
              </a:spcBef>
              <a:spcAft>
                <a:spcPts val="0"/>
              </a:spcAft>
              <a:buNone/>
            </a:pPr>
            <a:r>
              <a:rPr lang="en"/>
              <a:t>Our data is from Kaggle and Census Bureau,which has a huge variety of datasets. For our avocado data, it originally came from the Hass Avocado Board website. We have the avocado sales from 2015 to the first quarter of 2018. The census bureau data is for population.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1cf36cd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1cf36cd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 </a:t>
            </a:r>
            <a:endParaRPr/>
          </a:p>
          <a:p>
            <a:pPr indent="0" lvl="0" marL="0" rtl="0" algn="l">
              <a:spcBef>
                <a:spcPts val="0"/>
              </a:spcBef>
              <a:spcAft>
                <a:spcPts val="0"/>
              </a:spcAft>
              <a:buNone/>
            </a:pPr>
            <a:r>
              <a:rPr lang="en"/>
              <a:t>The original columns are like this. There is a redundant col. As you can see from the slide. There is Date and Year. For the columns: 4046.4225 and 4770 represents the size of avocados, such as, small, large, and Extra large.  Later on, you will see how the data is organized thought out our jupyter notebook.</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https://www.kaggle.com/neuromusic/avocado-prices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1.png"/><Relationship Id="rId10" Type="http://schemas.openxmlformats.org/officeDocument/2006/relationships/image" Target="../media/image14.png"/><Relationship Id="rId9"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9.png"/><Relationship Id="rId7" Type="http://schemas.openxmlformats.org/officeDocument/2006/relationships/image" Target="../media/image17.png"/><Relationship Id="rId8"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hyperlink" Target="https://www.foodrepublic.com/2012/10/18/know-your-avocado-varieties-and-when-theyre-in-season/" TargetMode="External"/><Relationship Id="rId5" Type="http://schemas.openxmlformats.org/officeDocument/2006/relationships/hyperlink" Target="https://specialtyproduce.com/produce/Hass_Avocados_949.ph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en.wikipedia.org/wiki/Bon_App%C3%A9tit" TargetMode="External"/><Relationship Id="rId5" Type="http://schemas.openxmlformats.org/officeDocument/2006/relationships/hyperlink" Target="https://en.wikipedia.org/wiki/Avocado_toa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neuromusic/avocado-prices" TargetMode="External"/><Relationship Id="rId4" Type="http://schemas.openxmlformats.org/officeDocument/2006/relationships/hyperlink" Target="https://factfinder.census.gov/faces/nav/jsf/pages/index.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of Avocado Sales in the US (2015-2018)</a:t>
            </a:r>
            <a:endParaRPr/>
          </a:p>
        </p:txBody>
      </p:sp>
      <p:sp>
        <p:nvSpPr>
          <p:cNvPr id="87" name="Google Shape;87;p13"/>
          <p:cNvSpPr txBox="1"/>
          <p:nvPr>
            <p:ph idx="1" type="subTitle"/>
          </p:nvPr>
        </p:nvSpPr>
        <p:spPr>
          <a:xfrm>
            <a:off x="790377" y="312862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 Cameras, Abby Ko, Jacob Bellagio, Ray King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Data Exploration &amp; Cleanup</a:t>
            </a:r>
            <a:endParaRPr sz="2800"/>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Clean Up &amp; Exploration</a:t>
            </a:r>
            <a:endParaRPr/>
          </a:p>
        </p:txBody>
      </p:sp>
      <p:sp>
        <p:nvSpPr>
          <p:cNvPr id="149" name="Google Shape;149;p23"/>
          <p:cNvSpPr txBox="1"/>
          <p:nvPr>
            <p:ph idx="1" type="body"/>
          </p:nvPr>
        </p:nvSpPr>
        <p:spPr>
          <a:xfrm>
            <a:off x="729325" y="2078875"/>
            <a:ext cx="3774300" cy="25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Exploration</a:t>
            </a:r>
            <a:endParaRPr b="1" sz="1400">
              <a:solidFill>
                <a:schemeClr val="dk1"/>
              </a:solidFill>
            </a:endParaRPr>
          </a:p>
          <a:p>
            <a:pPr indent="-317500" lvl="0" marL="457200" rtl="0" algn="l">
              <a:spcBef>
                <a:spcPts val="1600"/>
              </a:spcBef>
              <a:spcAft>
                <a:spcPts val="0"/>
              </a:spcAft>
              <a:buSzPts val="1400"/>
              <a:buChar char="●"/>
            </a:pPr>
            <a:r>
              <a:rPr lang="en" sz="1400"/>
              <a:t>Reviewed data types</a:t>
            </a:r>
            <a:endParaRPr sz="1400"/>
          </a:p>
          <a:p>
            <a:pPr indent="-317500" lvl="0" marL="457200" rtl="0" algn="l">
              <a:spcBef>
                <a:spcPts val="0"/>
              </a:spcBef>
              <a:spcAft>
                <a:spcPts val="0"/>
              </a:spcAft>
              <a:buSzPts val="1400"/>
              <a:buChar char="●"/>
            </a:pPr>
            <a:r>
              <a:rPr lang="en" sz="1400"/>
              <a:t>Values counts for avocado types</a:t>
            </a:r>
            <a:endParaRPr sz="1400"/>
          </a:p>
          <a:p>
            <a:pPr indent="-317500" lvl="0" marL="457200" rtl="0" algn="l">
              <a:spcBef>
                <a:spcPts val="0"/>
              </a:spcBef>
              <a:spcAft>
                <a:spcPts val="0"/>
              </a:spcAft>
              <a:buSzPts val="1400"/>
              <a:buChar char="●"/>
            </a:pPr>
            <a:r>
              <a:rPr lang="en" sz="1400"/>
              <a:t>Values counts for years</a:t>
            </a:r>
            <a:endParaRPr sz="1400"/>
          </a:p>
          <a:p>
            <a:pPr indent="-317500" lvl="0" marL="457200" rtl="0" algn="l">
              <a:spcBef>
                <a:spcPts val="0"/>
              </a:spcBef>
              <a:spcAft>
                <a:spcPts val="0"/>
              </a:spcAft>
              <a:buSzPts val="1400"/>
              <a:buChar char="●"/>
            </a:pPr>
            <a:r>
              <a:rPr lang="en" sz="1400"/>
              <a:t>Values counts for region</a:t>
            </a:r>
            <a:endParaRPr sz="1400"/>
          </a:p>
          <a:p>
            <a:pPr indent="-317500" lvl="0" marL="457200" rtl="0" algn="l">
              <a:spcBef>
                <a:spcPts val="0"/>
              </a:spcBef>
              <a:spcAft>
                <a:spcPts val="0"/>
              </a:spcAft>
              <a:buSzPts val="1400"/>
              <a:buChar char="●"/>
            </a:pPr>
            <a:r>
              <a:rPr lang="en" sz="1400"/>
              <a:t>See high level stats data (.describe)</a:t>
            </a:r>
            <a:endParaRPr sz="1400"/>
          </a:p>
          <a:p>
            <a:pPr indent="-317500" lvl="0" marL="457200" rtl="0" algn="l">
              <a:spcBef>
                <a:spcPts val="0"/>
              </a:spcBef>
              <a:spcAft>
                <a:spcPts val="0"/>
              </a:spcAft>
              <a:buSzPts val="1400"/>
              <a:buChar char="●"/>
            </a:pPr>
            <a:r>
              <a:rPr lang="en" sz="1400"/>
              <a:t>Seaborn corr plots and coefficients to see relationships</a:t>
            </a:r>
            <a:endParaRPr sz="1400"/>
          </a:p>
        </p:txBody>
      </p:sp>
      <p:sp>
        <p:nvSpPr>
          <p:cNvPr id="150" name="Google Shape;150;p23"/>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Clean Up</a:t>
            </a:r>
            <a:endParaRPr b="1">
              <a:solidFill>
                <a:schemeClr val="dk1"/>
              </a:solidFill>
            </a:endParaRPr>
          </a:p>
          <a:p>
            <a:pPr indent="-311150" lvl="0" marL="457200" rtl="0" algn="l">
              <a:spcBef>
                <a:spcPts val="1600"/>
              </a:spcBef>
              <a:spcAft>
                <a:spcPts val="0"/>
              </a:spcAft>
              <a:buSzPts val="1300"/>
              <a:buChar char="●"/>
            </a:pPr>
            <a:r>
              <a:rPr lang="en"/>
              <a:t>Renamed columns</a:t>
            </a:r>
            <a:endParaRPr/>
          </a:p>
          <a:p>
            <a:pPr indent="-311150" lvl="1" marL="914400" rtl="0" algn="l">
              <a:spcBef>
                <a:spcPts val="0"/>
              </a:spcBef>
              <a:spcAft>
                <a:spcPts val="0"/>
              </a:spcAft>
              <a:buSzPts val="1300"/>
              <a:buChar char="○"/>
            </a:pPr>
            <a:r>
              <a:rPr lang="en" sz="1300"/>
              <a:t>PLUs: more descriptive</a:t>
            </a:r>
            <a:endParaRPr sz="1300"/>
          </a:p>
          <a:p>
            <a:pPr indent="-311150" lvl="0" marL="457200" rtl="0" algn="l">
              <a:spcBef>
                <a:spcPts val="0"/>
              </a:spcBef>
              <a:spcAft>
                <a:spcPts val="0"/>
              </a:spcAft>
              <a:buSzPts val="1300"/>
              <a:buChar char="●"/>
            </a:pPr>
            <a:r>
              <a:rPr lang="en"/>
              <a:t>Counted rows of data to ensure none was missing</a:t>
            </a:r>
            <a:endParaRPr/>
          </a:p>
          <a:p>
            <a:pPr indent="-311150" lvl="0" marL="457200" rtl="0" algn="l">
              <a:spcBef>
                <a:spcPts val="0"/>
              </a:spcBef>
              <a:spcAft>
                <a:spcPts val="0"/>
              </a:spcAft>
              <a:buSzPts val="1300"/>
              <a:buChar char="●"/>
            </a:pPr>
            <a:r>
              <a:rPr lang="en"/>
              <a:t>Removed USTotal row to avoid duplication in data</a:t>
            </a:r>
            <a:endParaRPr/>
          </a:p>
          <a:p>
            <a:pPr indent="-311150" lvl="0" marL="457200" rtl="0" algn="l">
              <a:spcBef>
                <a:spcPts val="0"/>
              </a:spcBef>
              <a:spcAft>
                <a:spcPts val="0"/>
              </a:spcAft>
              <a:buSzPts val="1300"/>
              <a:buChar char="●"/>
            </a:pPr>
            <a:r>
              <a:rPr lang="en"/>
              <a:t>Added total sales column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Gotchas</a:t>
            </a:r>
            <a:endParaRPr/>
          </a:p>
        </p:txBody>
      </p:sp>
      <p:sp>
        <p:nvSpPr>
          <p:cNvPr id="156" name="Google Shape;156;p24"/>
          <p:cNvSpPr txBox="1"/>
          <p:nvPr>
            <p:ph idx="1" type="body"/>
          </p:nvPr>
        </p:nvSpPr>
        <p:spPr>
          <a:xfrm>
            <a:off x="729450" y="2078875"/>
            <a:ext cx="6753000" cy="22611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SzPts val="1100"/>
              <a:buChar char="●"/>
            </a:pPr>
            <a:r>
              <a:rPr b="1" lang="en" sz="1100">
                <a:solidFill>
                  <a:schemeClr val="dk1"/>
                </a:solidFill>
              </a:rPr>
              <a:t>Total US column</a:t>
            </a:r>
            <a:r>
              <a:rPr lang="en" sz="1100"/>
              <a:t>: Was its own row under region column and had to decide to remove it or not.</a:t>
            </a:r>
            <a:endParaRPr sz="1100"/>
          </a:p>
          <a:p>
            <a:pPr indent="-298450" lvl="0" marL="457200" rtl="0" algn="l">
              <a:lnSpc>
                <a:spcPct val="200000"/>
              </a:lnSpc>
              <a:spcBef>
                <a:spcPts val="0"/>
              </a:spcBef>
              <a:spcAft>
                <a:spcPts val="0"/>
              </a:spcAft>
              <a:buSzPts val="1100"/>
              <a:buChar char="●"/>
            </a:pPr>
            <a:r>
              <a:rPr b="1" lang="en" sz="1100">
                <a:solidFill>
                  <a:schemeClr val="dk1"/>
                </a:solidFill>
              </a:rPr>
              <a:t>Regions</a:t>
            </a:r>
            <a:r>
              <a:rPr lang="en" sz="1100"/>
              <a:t>: Broken out in odd ways (cities, bulked regions, etc) causing perceived overlap in the data.</a:t>
            </a:r>
            <a:endParaRPr sz="1100"/>
          </a:p>
          <a:p>
            <a:pPr indent="-298450" lvl="0" marL="457200" rtl="0" algn="l">
              <a:lnSpc>
                <a:spcPct val="200000"/>
              </a:lnSpc>
              <a:spcBef>
                <a:spcPts val="0"/>
              </a:spcBef>
              <a:spcAft>
                <a:spcPts val="0"/>
              </a:spcAft>
              <a:buSzPts val="1100"/>
              <a:buChar char="●"/>
            </a:pPr>
            <a:r>
              <a:rPr b="1" lang="en" sz="1100">
                <a:solidFill>
                  <a:schemeClr val="dk1"/>
                </a:solidFill>
                <a:highlight>
                  <a:schemeClr val="lt1"/>
                </a:highlight>
              </a:rPr>
              <a:t>S</a:t>
            </a:r>
            <a:r>
              <a:rPr b="1" lang="en" sz="1100">
                <a:solidFill>
                  <a:schemeClr val="dk1"/>
                </a:solidFill>
                <a:highlight>
                  <a:schemeClr val="lt1"/>
                </a:highlight>
              </a:rPr>
              <a:t>ize of Avocados</a:t>
            </a:r>
            <a:r>
              <a:rPr lang="en" sz="1100">
                <a:highlight>
                  <a:schemeClr val="lt1"/>
                </a:highlight>
              </a:rPr>
              <a:t>: are represented twice in the data</a:t>
            </a:r>
            <a:endParaRPr sz="1100">
              <a:highlight>
                <a:schemeClr val="lt1"/>
              </a:highlight>
            </a:endParaRPr>
          </a:p>
          <a:p>
            <a:pPr indent="-298450" lvl="1" marL="914400" rtl="0" algn="l">
              <a:lnSpc>
                <a:spcPct val="200000"/>
              </a:lnSpc>
              <a:spcBef>
                <a:spcPts val="0"/>
              </a:spcBef>
              <a:spcAft>
                <a:spcPts val="0"/>
              </a:spcAft>
              <a:buSzPts val="1100"/>
              <a:buChar char="○"/>
            </a:pPr>
            <a:r>
              <a:rPr lang="en">
                <a:highlight>
                  <a:schemeClr val="lt1"/>
                </a:highlight>
              </a:rPr>
              <a:t>The bag size is based on the size of the avocado inside</a:t>
            </a:r>
            <a:endParaRPr>
              <a:highlight>
                <a:schemeClr val="lt1"/>
              </a:highlight>
            </a:endParaRPr>
          </a:p>
          <a:p>
            <a:pPr indent="-298450" lvl="1" marL="914400" rtl="0" algn="l">
              <a:lnSpc>
                <a:spcPct val="200000"/>
              </a:lnSpc>
              <a:spcBef>
                <a:spcPts val="0"/>
              </a:spcBef>
              <a:spcAft>
                <a:spcPts val="0"/>
              </a:spcAft>
              <a:buSzPts val="1100"/>
              <a:buChar char="○"/>
            </a:pPr>
            <a:r>
              <a:rPr lang="en">
                <a:highlight>
                  <a:schemeClr val="lt1"/>
                </a:highlight>
              </a:rPr>
              <a:t>Ex. small bags only include  small avocados</a:t>
            </a:r>
            <a:endParaRPr/>
          </a:p>
        </p:txBody>
      </p:sp>
      <p:pic>
        <p:nvPicPr>
          <p:cNvPr id="157" name="Google Shape;157;p24"/>
          <p:cNvPicPr preferRelativeResize="0"/>
          <p:nvPr/>
        </p:nvPicPr>
        <p:blipFill>
          <a:blip r:embed="rId3">
            <a:alphaModFix/>
          </a:blip>
          <a:stretch>
            <a:fillRect/>
          </a:stretch>
        </p:blipFill>
        <p:spPr>
          <a:xfrm>
            <a:off x="5133375" y="3398600"/>
            <a:ext cx="4010628" cy="1744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idx="1" type="body"/>
          </p:nvPr>
        </p:nvSpPr>
        <p:spPr>
          <a:xfrm>
            <a:off x="1700550" y="4372550"/>
            <a:ext cx="57429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Year over year from 2015 to 2018, avocado sales have grown in total volume.</a:t>
            </a:r>
            <a:endParaRPr/>
          </a:p>
        </p:txBody>
      </p:sp>
      <p:pic>
        <p:nvPicPr>
          <p:cNvPr id="168" name="Google Shape;168;p26"/>
          <p:cNvPicPr preferRelativeResize="0"/>
          <p:nvPr/>
        </p:nvPicPr>
        <p:blipFill>
          <a:blip r:embed="rId3">
            <a:alphaModFix/>
          </a:blip>
          <a:stretch>
            <a:fillRect/>
          </a:stretch>
        </p:blipFill>
        <p:spPr>
          <a:xfrm>
            <a:off x="2121825" y="725187"/>
            <a:ext cx="4900350" cy="3647375"/>
          </a:xfrm>
          <a:prstGeom prst="rect">
            <a:avLst/>
          </a:prstGeom>
          <a:noFill/>
          <a:ln>
            <a:noFill/>
          </a:ln>
        </p:spPr>
      </p:pic>
      <p:sp>
        <p:nvSpPr>
          <p:cNvPr id="169" name="Google Shape;169;p26"/>
          <p:cNvSpPr txBox="1"/>
          <p:nvPr/>
        </p:nvSpPr>
        <p:spPr>
          <a:xfrm>
            <a:off x="2206075" y="180375"/>
            <a:ext cx="4900500" cy="5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Are the sales of avocados increasing each year?</a:t>
            </a:r>
            <a:endParaRPr sz="1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idx="1" type="body"/>
          </p:nvPr>
        </p:nvSpPr>
        <p:spPr>
          <a:xfrm>
            <a:off x="724938" y="45291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There's a general decline in avocado sales throughout the the calendar year with the first quarter of the year showing the most volume.</a:t>
            </a:r>
            <a:endParaRPr/>
          </a:p>
        </p:txBody>
      </p:sp>
      <p:pic>
        <p:nvPicPr>
          <p:cNvPr id="175" name="Google Shape;175;p27"/>
          <p:cNvPicPr preferRelativeResize="0"/>
          <p:nvPr/>
        </p:nvPicPr>
        <p:blipFill>
          <a:blip r:embed="rId3">
            <a:alphaModFix/>
          </a:blip>
          <a:stretch>
            <a:fillRect/>
          </a:stretch>
        </p:blipFill>
        <p:spPr>
          <a:xfrm>
            <a:off x="1946375" y="722688"/>
            <a:ext cx="5254550" cy="3698125"/>
          </a:xfrm>
          <a:prstGeom prst="rect">
            <a:avLst/>
          </a:prstGeom>
          <a:noFill/>
          <a:ln>
            <a:noFill/>
          </a:ln>
        </p:spPr>
      </p:pic>
      <p:sp>
        <p:nvSpPr>
          <p:cNvPr id="176" name="Google Shape;176;p27"/>
          <p:cNvSpPr txBox="1"/>
          <p:nvPr/>
        </p:nvSpPr>
        <p:spPr>
          <a:xfrm>
            <a:off x="2228850" y="192600"/>
            <a:ext cx="46863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latin typeface="Lato"/>
                <a:ea typeface="Lato"/>
                <a:cs typeface="Lato"/>
                <a:sym typeface="Lato"/>
              </a:rPr>
              <a:t>Is there seasonality for avocado sales MoM?</a:t>
            </a:r>
            <a:endParaRPr sz="18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idx="1" type="body"/>
          </p:nvPr>
        </p:nvSpPr>
        <p:spPr>
          <a:xfrm>
            <a:off x="1080886" y="4540200"/>
            <a:ext cx="69855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May was the highest selling month for 2015 &amp; 2016, while January was the highest for 2017.</a:t>
            </a:r>
            <a:endParaRPr/>
          </a:p>
        </p:txBody>
      </p:sp>
      <p:pic>
        <p:nvPicPr>
          <p:cNvPr id="182" name="Google Shape;182;p28"/>
          <p:cNvPicPr preferRelativeResize="0"/>
          <p:nvPr/>
        </p:nvPicPr>
        <p:blipFill>
          <a:blip r:embed="rId3">
            <a:alphaModFix/>
          </a:blip>
          <a:stretch>
            <a:fillRect/>
          </a:stretch>
        </p:blipFill>
        <p:spPr>
          <a:xfrm>
            <a:off x="2537425" y="603300"/>
            <a:ext cx="4072426" cy="3936900"/>
          </a:xfrm>
          <a:prstGeom prst="rect">
            <a:avLst/>
          </a:prstGeom>
          <a:noFill/>
          <a:ln>
            <a:noFill/>
          </a:ln>
        </p:spPr>
      </p:pic>
      <p:sp>
        <p:nvSpPr>
          <p:cNvPr id="183" name="Google Shape;183;p28"/>
          <p:cNvSpPr txBox="1"/>
          <p:nvPr/>
        </p:nvSpPr>
        <p:spPr>
          <a:xfrm>
            <a:off x="2017950" y="199825"/>
            <a:ext cx="5108100" cy="5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latin typeface="Lato"/>
                <a:ea typeface="Lato"/>
                <a:cs typeface="Lato"/>
                <a:sym typeface="Lato"/>
              </a:rPr>
              <a:t>What’s the seasonality of avocado consumption?</a:t>
            </a:r>
            <a:endParaRPr sz="18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9"/>
          <p:cNvPicPr preferRelativeResize="0"/>
          <p:nvPr/>
        </p:nvPicPr>
        <p:blipFill>
          <a:blip r:embed="rId3">
            <a:alphaModFix/>
          </a:blip>
          <a:stretch>
            <a:fillRect/>
          </a:stretch>
        </p:blipFill>
        <p:spPr>
          <a:xfrm>
            <a:off x="0" y="442775"/>
            <a:ext cx="2219725" cy="1558975"/>
          </a:xfrm>
          <a:prstGeom prst="rect">
            <a:avLst/>
          </a:prstGeom>
          <a:noFill/>
          <a:ln>
            <a:noFill/>
          </a:ln>
        </p:spPr>
      </p:pic>
      <p:pic>
        <p:nvPicPr>
          <p:cNvPr id="189" name="Google Shape;189;p29"/>
          <p:cNvPicPr preferRelativeResize="0"/>
          <p:nvPr/>
        </p:nvPicPr>
        <p:blipFill>
          <a:blip r:embed="rId4">
            <a:alphaModFix/>
          </a:blip>
          <a:stretch>
            <a:fillRect/>
          </a:stretch>
        </p:blipFill>
        <p:spPr>
          <a:xfrm>
            <a:off x="-12" y="2129863"/>
            <a:ext cx="2428651" cy="1671801"/>
          </a:xfrm>
          <a:prstGeom prst="rect">
            <a:avLst/>
          </a:prstGeom>
          <a:noFill/>
          <a:ln>
            <a:noFill/>
          </a:ln>
        </p:spPr>
      </p:pic>
      <p:pic>
        <p:nvPicPr>
          <p:cNvPr id="190" name="Google Shape;190;p29"/>
          <p:cNvPicPr preferRelativeResize="0"/>
          <p:nvPr/>
        </p:nvPicPr>
        <p:blipFill rotWithShape="1">
          <a:blip r:embed="rId5">
            <a:alphaModFix/>
          </a:blip>
          <a:srcRect b="-4318" l="0" r="-4318" t="0"/>
          <a:stretch/>
        </p:blipFill>
        <p:spPr>
          <a:xfrm>
            <a:off x="2265700" y="418158"/>
            <a:ext cx="2353349" cy="1608218"/>
          </a:xfrm>
          <a:prstGeom prst="rect">
            <a:avLst/>
          </a:prstGeom>
          <a:noFill/>
          <a:ln>
            <a:noFill/>
          </a:ln>
        </p:spPr>
      </p:pic>
      <p:pic>
        <p:nvPicPr>
          <p:cNvPr id="191" name="Google Shape;191;p29"/>
          <p:cNvPicPr preferRelativeResize="0"/>
          <p:nvPr/>
        </p:nvPicPr>
        <p:blipFill>
          <a:blip r:embed="rId6">
            <a:alphaModFix/>
          </a:blip>
          <a:stretch>
            <a:fillRect/>
          </a:stretch>
        </p:blipFill>
        <p:spPr>
          <a:xfrm>
            <a:off x="4535350" y="418150"/>
            <a:ext cx="2255303" cy="1558976"/>
          </a:xfrm>
          <a:prstGeom prst="rect">
            <a:avLst/>
          </a:prstGeom>
          <a:noFill/>
          <a:ln>
            <a:noFill/>
          </a:ln>
        </p:spPr>
      </p:pic>
      <p:pic>
        <p:nvPicPr>
          <p:cNvPr id="192" name="Google Shape;192;p29"/>
          <p:cNvPicPr preferRelativeResize="0"/>
          <p:nvPr/>
        </p:nvPicPr>
        <p:blipFill>
          <a:blip r:embed="rId7">
            <a:alphaModFix/>
          </a:blip>
          <a:stretch>
            <a:fillRect/>
          </a:stretch>
        </p:blipFill>
        <p:spPr>
          <a:xfrm>
            <a:off x="6790650" y="417784"/>
            <a:ext cx="2255301" cy="1559716"/>
          </a:xfrm>
          <a:prstGeom prst="rect">
            <a:avLst/>
          </a:prstGeom>
          <a:noFill/>
          <a:ln>
            <a:noFill/>
          </a:ln>
        </p:spPr>
      </p:pic>
      <p:pic>
        <p:nvPicPr>
          <p:cNvPr id="193" name="Google Shape;193;p29"/>
          <p:cNvPicPr preferRelativeResize="0"/>
          <p:nvPr/>
        </p:nvPicPr>
        <p:blipFill>
          <a:blip r:embed="rId8">
            <a:alphaModFix/>
          </a:blip>
          <a:stretch>
            <a:fillRect/>
          </a:stretch>
        </p:blipFill>
        <p:spPr>
          <a:xfrm>
            <a:off x="2363750" y="2145075"/>
            <a:ext cx="2255300" cy="1572988"/>
          </a:xfrm>
          <a:prstGeom prst="rect">
            <a:avLst/>
          </a:prstGeom>
          <a:noFill/>
          <a:ln>
            <a:noFill/>
          </a:ln>
        </p:spPr>
      </p:pic>
      <p:pic>
        <p:nvPicPr>
          <p:cNvPr id="194" name="Google Shape;194;p29"/>
          <p:cNvPicPr preferRelativeResize="0"/>
          <p:nvPr/>
        </p:nvPicPr>
        <p:blipFill rotWithShape="1">
          <a:blip r:embed="rId9">
            <a:alphaModFix/>
          </a:blip>
          <a:srcRect b="-3199" l="0" r="-3199" t="0"/>
          <a:stretch/>
        </p:blipFill>
        <p:spPr>
          <a:xfrm>
            <a:off x="4619050" y="2130913"/>
            <a:ext cx="2428650" cy="1669703"/>
          </a:xfrm>
          <a:prstGeom prst="rect">
            <a:avLst/>
          </a:prstGeom>
          <a:noFill/>
          <a:ln>
            <a:noFill/>
          </a:ln>
        </p:spPr>
      </p:pic>
      <p:pic>
        <p:nvPicPr>
          <p:cNvPr id="195" name="Google Shape;195;p29"/>
          <p:cNvPicPr preferRelativeResize="0"/>
          <p:nvPr/>
        </p:nvPicPr>
        <p:blipFill>
          <a:blip r:embed="rId10">
            <a:alphaModFix/>
          </a:blip>
          <a:stretch>
            <a:fillRect/>
          </a:stretch>
        </p:blipFill>
        <p:spPr>
          <a:xfrm>
            <a:off x="6839675" y="2133713"/>
            <a:ext cx="2255301" cy="1595725"/>
          </a:xfrm>
          <a:prstGeom prst="rect">
            <a:avLst/>
          </a:prstGeom>
          <a:noFill/>
          <a:ln>
            <a:noFill/>
          </a:ln>
        </p:spPr>
      </p:pic>
      <p:sp>
        <p:nvSpPr>
          <p:cNvPr id="196" name="Google Shape;196;p29"/>
          <p:cNvSpPr txBox="1"/>
          <p:nvPr/>
        </p:nvSpPr>
        <p:spPr>
          <a:xfrm>
            <a:off x="3479150" y="3836775"/>
            <a:ext cx="31140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ato"/>
                <a:ea typeface="Lato"/>
                <a:cs typeface="Lato"/>
                <a:sym typeface="Lato"/>
              </a:rPr>
              <a:t>The 8 </a:t>
            </a:r>
            <a:r>
              <a:rPr b="1" lang="en" sz="2400">
                <a:latin typeface="Lato"/>
                <a:ea typeface="Lato"/>
                <a:cs typeface="Lato"/>
                <a:sym typeface="Lato"/>
              </a:rPr>
              <a:t>Regions</a:t>
            </a:r>
            <a:endParaRPr b="1" sz="24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0"/>
          <p:cNvSpPr txBox="1"/>
          <p:nvPr>
            <p:ph idx="1" type="body"/>
          </p:nvPr>
        </p:nvSpPr>
        <p:spPr>
          <a:xfrm>
            <a:off x="951400" y="4158650"/>
            <a:ext cx="7522500" cy="79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highlight>
                  <a:schemeClr val="lt1"/>
                </a:highlight>
              </a:rPr>
              <a:t>Comparing total volume to sales volume per capita in the U.S regions. The region that sold most avocados is West.</a:t>
            </a:r>
            <a:endParaRPr/>
          </a:p>
        </p:txBody>
      </p:sp>
      <p:pic>
        <p:nvPicPr>
          <p:cNvPr id="202" name="Google Shape;202;p30"/>
          <p:cNvPicPr preferRelativeResize="0"/>
          <p:nvPr/>
        </p:nvPicPr>
        <p:blipFill>
          <a:blip r:embed="rId3">
            <a:alphaModFix/>
          </a:blip>
          <a:stretch>
            <a:fillRect/>
          </a:stretch>
        </p:blipFill>
        <p:spPr>
          <a:xfrm>
            <a:off x="108550" y="866675"/>
            <a:ext cx="4526350" cy="2979900"/>
          </a:xfrm>
          <a:prstGeom prst="rect">
            <a:avLst/>
          </a:prstGeom>
          <a:noFill/>
          <a:ln>
            <a:noFill/>
          </a:ln>
        </p:spPr>
      </p:pic>
      <p:sp>
        <p:nvSpPr>
          <p:cNvPr id="203" name="Google Shape;203;p30"/>
          <p:cNvSpPr txBox="1"/>
          <p:nvPr/>
        </p:nvSpPr>
        <p:spPr>
          <a:xfrm>
            <a:off x="2477400" y="235675"/>
            <a:ext cx="41925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What regions sold the most avocados?</a:t>
            </a:r>
            <a:endParaRPr sz="1800">
              <a:latin typeface="Lato"/>
              <a:ea typeface="Lato"/>
              <a:cs typeface="Lato"/>
              <a:sym typeface="Lato"/>
            </a:endParaRPr>
          </a:p>
        </p:txBody>
      </p:sp>
      <p:pic>
        <p:nvPicPr>
          <p:cNvPr id="204" name="Google Shape;204;p30"/>
          <p:cNvPicPr preferRelativeResize="0"/>
          <p:nvPr/>
        </p:nvPicPr>
        <p:blipFill>
          <a:blip r:embed="rId4">
            <a:alphaModFix/>
          </a:blip>
          <a:stretch>
            <a:fillRect/>
          </a:stretch>
        </p:blipFill>
        <p:spPr>
          <a:xfrm>
            <a:off x="4728925" y="721775"/>
            <a:ext cx="4025375" cy="3152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idx="1" type="body"/>
          </p:nvPr>
        </p:nvSpPr>
        <p:spPr>
          <a:xfrm>
            <a:off x="723300" y="449330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 The most popular places  for avocados are LA, NY, Houston, and Dallas.</a:t>
            </a:r>
            <a:endParaRPr/>
          </a:p>
        </p:txBody>
      </p:sp>
      <p:pic>
        <p:nvPicPr>
          <p:cNvPr id="210" name="Google Shape;210;p31"/>
          <p:cNvPicPr preferRelativeResize="0"/>
          <p:nvPr/>
        </p:nvPicPr>
        <p:blipFill>
          <a:blip r:embed="rId3">
            <a:alphaModFix/>
          </a:blip>
          <a:stretch>
            <a:fillRect/>
          </a:stretch>
        </p:blipFill>
        <p:spPr>
          <a:xfrm>
            <a:off x="2148889" y="651463"/>
            <a:ext cx="4846225" cy="3840576"/>
          </a:xfrm>
          <a:prstGeom prst="rect">
            <a:avLst/>
          </a:prstGeom>
          <a:noFill/>
          <a:ln>
            <a:noFill/>
          </a:ln>
        </p:spPr>
      </p:pic>
      <p:sp>
        <p:nvSpPr>
          <p:cNvPr id="211" name="Google Shape;211;p31"/>
          <p:cNvSpPr txBox="1"/>
          <p:nvPr/>
        </p:nvSpPr>
        <p:spPr>
          <a:xfrm>
            <a:off x="2337300" y="132525"/>
            <a:ext cx="4469400" cy="4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latin typeface="Lato"/>
                <a:ea typeface="Lato"/>
                <a:cs typeface="Lato"/>
                <a:sym typeface="Lato"/>
              </a:rPr>
              <a:t>What are the regional sales of avocados?</a:t>
            </a:r>
            <a:endParaRPr sz="1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 &amp; Summary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Conventional avocado sales are the vast majority of the market, with only 3% of the avocados sold from 2015 - 2018 in the US have been grown organically. </a:t>
            </a:r>
            <a:endParaRPr/>
          </a:p>
        </p:txBody>
      </p:sp>
      <p:pic>
        <p:nvPicPr>
          <p:cNvPr id="217" name="Google Shape;217;p32"/>
          <p:cNvPicPr preferRelativeResize="0"/>
          <p:nvPr/>
        </p:nvPicPr>
        <p:blipFill>
          <a:blip r:embed="rId3">
            <a:alphaModFix/>
          </a:blip>
          <a:stretch>
            <a:fillRect/>
          </a:stretch>
        </p:blipFill>
        <p:spPr>
          <a:xfrm>
            <a:off x="2663537" y="677187"/>
            <a:ext cx="3638325" cy="3469750"/>
          </a:xfrm>
          <a:prstGeom prst="rect">
            <a:avLst/>
          </a:prstGeom>
          <a:noFill/>
          <a:ln>
            <a:noFill/>
          </a:ln>
        </p:spPr>
      </p:pic>
      <p:sp>
        <p:nvSpPr>
          <p:cNvPr id="218" name="Google Shape;218;p32"/>
          <p:cNvSpPr txBox="1"/>
          <p:nvPr/>
        </p:nvSpPr>
        <p:spPr>
          <a:xfrm>
            <a:off x="652500" y="160825"/>
            <a:ext cx="7839000" cy="46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24292E"/>
                </a:solidFill>
                <a:latin typeface="Lato"/>
                <a:ea typeface="Lato"/>
                <a:cs typeface="Lato"/>
                <a:sym typeface="Lato"/>
              </a:rPr>
              <a:t>What’s the breakout of avocado sales:  Conventional versus Organic?</a:t>
            </a:r>
            <a:endParaRPr sz="18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Each year organic sales have stayed relatively low, however it has been increasing steadily since the first recorded year.</a:t>
            </a:r>
            <a:endParaRPr/>
          </a:p>
        </p:txBody>
      </p:sp>
      <p:pic>
        <p:nvPicPr>
          <p:cNvPr id="224" name="Google Shape;224;p33"/>
          <p:cNvPicPr preferRelativeResize="0"/>
          <p:nvPr/>
        </p:nvPicPr>
        <p:blipFill>
          <a:blip r:embed="rId3">
            <a:alphaModFix/>
          </a:blip>
          <a:stretch>
            <a:fillRect/>
          </a:stretch>
        </p:blipFill>
        <p:spPr>
          <a:xfrm>
            <a:off x="1358600" y="762263"/>
            <a:ext cx="6426775" cy="3618975"/>
          </a:xfrm>
          <a:prstGeom prst="rect">
            <a:avLst/>
          </a:prstGeom>
          <a:noFill/>
          <a:ln>
            <a:noFill/>
          </a:ln>
        </p:spPr>
      </p:pic>
      <p:sp>
        <p:nvSpPr>
          <p:cNvPr id="225" name="Google Shape;225;p33"/>
          <p:cNvSpPr txBox="1"/>
          <p:nvPr/>
        </p:nvSpPr>
        <p:spPr>
          <a:xfrm>
            <a:off x="655938" y="180700"/>
            <a:ext cx="7832100" cy="46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24292E"/>
                </a:solidFill>
                <a:latin typeface="Lato"/>
                <a:ea typeface="Lato"/>
                <a:cs typeface="Lato"/>
                <a:sym typeface="Lato"/>
              </a:rPr>
              <a:t>What’s the breakout of avocado sales:  Conventional versus Organic?</a:t>
            </a:r>
            <a:endParaRPr sz="1800">
              <a:latin typeface="Lato"/>
              <a:ea typeface="Lato"/>
              <a:cs typeface="Lato"/>
              <a:sym typeface="Lato"/>
            </a:endParaRPr>
          </a:p>
          <a:p>
            <a:pPr indent="0" lvl="0" marL="0" rtl="0" algn="l">
              <a:lnSpc>
                <a:spcPct val="115000"/>
              </a:lnSpc>
              <a:spcBef>
                <a:spcPts val="1600"/>
              </a:spcBef>
              <a:spcAft>
                <a:spcPts val="0"/>
              </a:spcAft>
              <a:buNone/>
            </a:pPr>
            <a:r>
              <a:t/>
            </a:r>
            <a:endParaRPr sz="1800">
              <a:solidFill>
                <a:srgbClr val="24292E"/>
              </a:solidFill>
              <a:latin typeface="Lato"/>
              <a:ea typeface="Lato"/>
              <a:cs typeface="Lato"/>
              <a:sym typeface="Lato"/>
            </a:endParaRPr>
          </a:p>
          <a:p>
            <a:pPr indent="0" lvl="0" marL="0" rtl="0" algn="l">
              <a:lnSpc>
                <a:spcPct val="115000"/>
              </a:lnSpc>
              <a:spcBef>
                <a:spcPts val="1600"/>
              </a:spcBef>
              <a:spcAft>
                <a:spcPts val="1600"/>
              </a:spcAft>
              <a:buNone/>
            </a:pPr>
            <a:r>
              <a:t/>
            </a:r>
            <a:endParaRPr sz="1800">
              <a:solidFill>
                <a:srgbClr val="24292E"/>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idx="1" type="body"/>
          </p:nvPr>
        </p:nvSpPr>
        <p:spPr>
          <a:xfrm>
            <a:off x="846000" y="4385475"/>
            <a:ext cx="74553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Year by year assessment of sales of bags of Hass avocados. Small bags were by far the most popular.</a:t>
            </a:r>
            <a:endParaRPr/>
          </a:p>
        </p:txBody>
      </p:sp>
      <p:pic>
        <p:nvPicPr>
          <p:cNvPr id="231" name="Google Shape;231;p34"/>
          <p:cNvPicPr preferRelativeResize="0"/>
          <p:nvPr/>
        </p:nvPicPr>
        <p:blipFill>
          <a:blip r:embed="rId3">
            <a:alphaModFix/>
          </a:blip>
          <a:stretch>
            <a:fillRect/>
          </a:stretch>
        </p:blipFill>
        <p:spPr>
          <a:xfrm>
            <a:off x="2173875" y="758025"/>
            <a:ext cx="4799550" cy="3627450"/>
          </a:xfrm>
          <a:prstGeom prst="rect">
            <a:avLst/>
          </a:prstGeom>
          <a:noFill/>
          <a:ln>
            <a:noFill/>
          </a:ln>
        </p:spPr>
      </p:pic>
      <p:sp>
        <p:nvSpPr>
          <p:cNvPr id="232" name="Google Shape;232;p34"/>
          <p:cNvSpPr txBox="1"/>
          <p:nvPr/>
        </p:nvSpPr>
        <p:spPr>
          <a:xfrm>
            <a:off x="2427300" y="116275"/>
            <a:ext cx="4292700" cy="4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chemeClr val="lt1"/>
                </a:highlight>
                <a:latin typeface="Lato"/>
                <a:ea typeface="Lato"/>
                <a:cs typeface="Lato"/>
                <a:sym typeface="Lato"/>
              </a:rPr>
              <a:t>Bag</a:t>
            </a:r>
            <a:r>
              <a:rPr lang="en" sz="1800">
                <a:highlight>
                  <a:schemeClr val="lt1"/>
                </a:highlight>
                <a:latin typeface="Lato"/>
                <a:ea typeface="Lato"/>
                <a:cs typeface="Lato"/>
                <a:sym typeface="Lato"/>
              </a:rPr>
              <a:t>: What size avocado is most popular?</a:t>
            </a:r>
            <a:endParaRPr sz="1800">
              <a:latin typeface="Lato"/>
              <a:ea typeface="Lato"/>
              <a:cs typeface="Lato"/>
              <a:sym typeface="Lato"/>
            </a:endParaRPr>
          </a:p>
          <a:p>
            <a:pPr indent="0" lvl="0" marL="0" rtl="0" algn="l">
              <a:spcBef>
                <a:spcPts val="0"/>
              </a:spcBef>
              <a:spcAft>
                <a:spcPts val="0"/>
              </a:spcAft>
              <a:buNone/>
            </a:pPr>
            <a:r>
              <a:t/>
            </a:r>
            <a:endParaRPr sz="1800">
              <a:highlight>
                <a:srgbClr val="FFFFFF"/>
              </a:highlight>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Year by year assessment of sales of individual Hass avocado sizes. Small and large avocados were significantly more popular. Extra large avocados were a rarity.</a:t>
            </a:r>
            <a:endParaRPr/>
          </a:p>
        </p:txBody>
      </p:sp>
      <p:pic>
        <p:nvPicPr>
          <p:cNvPr id="238" name="Google Shape;238;p35"/>
          <p:cNvPicPr preferRelativeResize="0"/>
          <p:nvPr/>
        </p:nvPicPr>
        <p:blipFill>
          <a:blip r:embed="rId3">
            <a:alphaModFix/>
          </a:blip>
          <a:stretch>
            <a:fillRect/>
          </a:stretch>
        </p:blipFill>
        <p:spPr>
          <a:xfrm>
            <a:off x="2117975" y="743975"/>
            <a:ext cx="4911350" cy="3655550"/>
          </a:xfrm>
          <a:prstGeom prst="rect">
            <a:avLst/>
          </a:prstGeom>
          <a:noFill/>
          <a:ln>
            <a:noFill/>
          </a:ln>
        </p:spPr>
      </p:pic>
      <p:sp>
        <p:nvSpPr>
          <p:cNvPr id="239" name="Google Shape;239;p35"/>
          <p:cNvSpPr txBox="1"/>
          <p:nvPr/>
        </p:nvSpPr>
        <p:spPr>
          <a:xfrm>
            <a:off x="2118000" y="180575"/>
            <a:ext cx="4911300" cy="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latin typeface="Lato"/>
                <a:ea typeface="Lato"/>
                <a:cs typeface="Lato"/>
                <a:sym typeface="Lato"/>
              </a:rPr>
              <a:t>Individual: </a:t>
            </a:r>
            <a:r>
              <a:rPr lang="en" sz="1800">
                <a:highlight>
                  <a:srgbClr val="FFFFFF"/>
                </a:highlight>
                <a:latin typeface="Lato"/>
                <a:ea typeface="Lato"/>
                <a:cs typeface="Lato"/>
                <a:sym typeface="Lato"/>
              </a:rPr>
              <a:t>What size avocado is most popular?</a:t>
            </a:r>
            <a:endParaRPr sz="18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6"/>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visual representation of how price impacts sales, using linear regression we see at roughly $2 the sales drop off significantly.</a:t>
            </a:r>
            <a:endParaRPr/>
          </a:p>
        </p:txBody>
      </p:sp>
      <p:pic>
        <p:nvPicPr>
          <p:cNvPr id="245" name="Google Shape;245;p36"/>
          <p:cNvPicPr preferRelativeResize="0"/>
          <p:nvPr/>
        </p:nvPicPr>
        <p:blipFill>
          <a:blip r:embed="rId3">
            <a:alphaModFix/>
          </a:blip>
          <a:stretch>
            <a:fillRect/>
          </a:stretch>
        </p:blipFill>
        <p:spPr>
          <a:xfrm>
            <a:off x="1687450" y="907100"/>
            <a:ext cx="5772375" cy="3329300"/>
          </a:xfrm>
          <a:prstGeom prst="rect">
            <a:avLst/>
          </a:prstGeom>
          <a:noFill/>
          <a:ln>
            <a:noFill/>
          </a:ln>
        </p:spPr>
      </p:pic>
      <p:sp>
        <p:nvSpPr>
          <p:cNvPr id="246" name="Google Shape;246;p36"/>
          <p:cNvSpPr txBox="1"/>
          <p:nvPr/>
        </p:nvSpPr>
        <p:spPr>
          <a:xfrm>
            <a:off x="1798650" y="218950"/>
            <a:ext cx="5546700" cy="4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Extra: How does the price of an avocado impact sales?</a:t>
            </a:r>
            <a:endParaRPr sz="18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Discussion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7" name="Google Shape;257;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YoY, avocados have increased in sales volume across the US in line with our hypothesis</a:t>
            </a:r>
            <a:endParaRPr sz="1400">
              <a:solidFill>
                <a:schemeClr val="dk1"/>
              </a:solidFill>
              <a:highlight>
                <a:schemeClr val="lt1"/>
              </a:highlight>
              <a:latin typeface="Roboto"/>
              <a:ea typeface="Roboto"/>
              <a:cs typeface="Roboto"/>
              <a:sym typeface="Roboto"/>
            </a:endParaRPr>
          </a:p>
          <a:p>
            <a:pPr indent="-317500" lvl="0" marL="457200" rtl="0" algn="l">
              <a:lnSpc>
                <a:spcPct val="200000"/>
              </a:lnSpc>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Conventional avocados drive most of the sales volume versus organic avocados.</a:t>
            </a:r>
            <a:endParaRPr sz="1400">
              <a:solidFill>
                <a:schemeClr val="dk1"/>
              </a:solidFill>
              <a:highlight>
                <a:schemeClr val="lt1"/>
              </a:highlight>
              <a:latin typeface="Roboto"/>
              <a:ea typeface="Roboto"/>
              <a:cs typeface="Roboto"/>
              <a:sym typeface="Roboto"/>
            </a:endParaRPr>
          </a:p>
          <a:p>
            <a:pPr indent="-317500" lvl="0" marL="457200" rtl="0" algn="l">
              <a:lnSpc>
                <a:spcPct val="200000"/>
              </a:lnSpc>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8 regions in the US drive most of the sales volume (accounting for 61% of total volume)</a:t>
            </a:r>
            <a:endParaRPr sz="1400">
              <a:solidFill>
                <a:schemeClr val="dk1"/>
              </a:solidFill>
              <a:highlight>
                <a:schemeClr val="lt1"/>
              </a:highlight>
              <a:latin typeface="Roboto"/>
              <a:ea typeface="Roboto"/>
              <a:cs typeface="Roboto"/>
              <a:sym typeface="Roboto"/>
            </a:endParaRPr>
          </a:p>
          <a:p>
            <a:pPr indent="-317500" lvl="0" marL="457200" rtl="0" algn="l">
              <a:lnSpc>
                <a:spcPct val="200000"/>
              </a:lnSpc>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US consumers are are primarily buying small and large sizes, in addition to small bags.</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Post Mortem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Difficulties</a:t>
            </a:r>
            <a:endParaRPr/>
          </a:p>
        </p:txBody>
      </p:sp>
      <p:sp>
        <p:nvSpPr>
          <p:cNvPr id="268" name="Google Shape;268;p40"/>
          <p:cNvSpPr txBox="1"/>
          <p:nvPr>
            <p:ph idx="1" type="body"/>
          </p:nvPr>
        </p:nvSpPr>
        <p:spPr>
          <a:xfrm>
            <a:off x="729450" y="1994250"/>
            <a:ext cx="8316300" cy="2879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sz="1800">
                <a:solidFill>
                  <a:schemeClr val="dk1"/>
                </a:solidFill>
                <a:highlight>
                  <a:srgbClr val="FFFFFF"/>
                </a:highlight>
              </a:rPr>
              <a:t>Working with a partial year of data (2018)</a:t>
            </a:r>
            <a:endParaRPr sz="1800">
              <a:highlight>
                <a:srgbClr val="FFFFFF"/>
              </a:highlight>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highlight>
                  <a:srgbClr val="FFFFFF"/>
                </a:highlight>
              </a:rPr>
              <a:t>Merging our branches using github</a:t>
            </a:r>
            <a:endParaRPr sz="1800">
              <a:highlight>
                <a:srgbClr val="FFFFFF"/>
              </a:highlight>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highlight>
                  <a:srgbClr val="FFFFFF"/>
                </a:highlight>
              </a:rPr>
              <a:t>Deciding to remove ‘totalUS’ row and working with </a:t>
            </a:r>
            <a:r>
              <a:rPr lang="en" sz="1800">
                <a:solidFill>
                  <a:schemeClr val="dk1"/>
                </a:solidFill>
                <a:highlight>
                  <a:srgbClr val="FFFFFF"/>
                </a:highlight>
              </a:rPr>
              <a:t>overlapping</a:t>
            </a:r>
            <a:r>
              <a:rPr lang="en" sz="1800">
                <a:solidFill>
                  <a:schemeClr val="dk1"/>
                </a:solidFill>
                <a:highlight>
                  <a:srgbClr val="FFFFFF"/>
                </a:highlight>
              </a:rPr>
              <a:t> regional data.</a:t>
            </a:r>
            <a:endParaRPr sz="1800">
              <a:highlight>
                <a:srgbClr val="FFFFFF"/>
              </a:highlight>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highlight>
                  <a:srgbClr val="FFFFFF"/>
                </a:highlight>
              </a:rPr>
              <a:t>We had limited data ending in May 2018 so couldn’t see the growth since then.</a:t>
            </a:r>
            <a:endParaRPr sz="1800">
              <a:solidFill>
                <a:schemeClr val="dk1"/>
              </a:solidFill>
              <a:highlight>
                <a:srgbClr val="FFFFFF"/>
              </a:highlight>
            </a:endParaRPr>
          </a:p>
          <a:p>
            <a:pPr indent="0" lvl="0" marL="0" rtl="0" algn="l">
              <a:lnSpc>
                <a:spcPct val="150000"/>
              </a:lnSpc>
              <a:spcBef>
                <a:spcPts val="1600"/>
              </a:spcBef>
              <a:spcAft>
                <a:spcPts val="1600"/>
              </a:spcAft>
              <a:buNone/>
            </a:pPr>
            <a:r>
              <a:t/>
            </a:r>
            <a:endParaRPr>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had more time….</a:t>
            </a:r>
            <a:endParaRPr/>
          </a:p>
        </p:txBody>
      </p:sp>
      <p:sp>
        <p:nvSpPr>
          <p:cNvPr id="274" name="Google Shape;274;p41"/>
          <p:cNvSpPr txBox="1"/>
          <p:nvPr>
            <p:ph idx="1" type="body"/>
          </p:nvPr>
        </p:nvSpPr>
        <p:spPr>
          <a:xfrm>
            <a:off x="729450" y="2078875"/>
            <a:ext cx="7688700" cy="2937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Find recent data post May 2018</a:t>
            </a:r>
            <a:endParaRPr sz="1800"/>
          </a:p>
          <a:p>
            <a:pPr indent="-342900" lvl="0" marL="457200" rtl="0" algn="l">
              <a:lnSpc>
                <a:spcPct val="150000"/>
              </a:lnSpc>
              <a:spcBef>
                <a:spcPts val="0"/>
              </a:spcBef>
              <a:spcAft>
                <a:spcPts val="0"/>
              </a:spcAft>
              <a:buSzPts val="1800"/>
              <a:buChar char="●"/>
            </a:pPr>
            <a:r>
              <a:rPr lang="en" sz="1800"/>
              <a:t>Figure out lat,longs to use Google places to heatmap avocado sales</a:t>
            </a:r>
            <a:endParaRPr sz="1800"/>
          </a:p>
          <a:p>
            <a:pPr indent="-342900" lvl="0" marL="457200" rtl="0" algn="l">
              <a:lnSpc>
                <a:spcPct val="150000"/>
              </a:lnSpc>
              <a:spcBef>
                <a:spcPts val="0"/>
              </a:spcBef>
              <a:spcAft>
                <a:spcPts val="0"/>
              </a:spcAft>
              <a:buSzPts val="1800"/>
              <a:buChar char="●"/>
            </a:pPr>
            <a:r>
              <a:rPr lang="en" sz="1800"/>
              <a:t>Find millenial home sales and correlated the relationship</a:t>
            </a:r>
            <a:endParaRPr sz="1800"/>
          </a:p>
          <a:p>
            <a:pPr indent="-342900" lvl="0" marL="457200" rtl="0" algn="l">
              <a:lnSpc>
                <a:spcPct val="150000"/>
              </a:lnSpc>
              <a:spcBef>
                <a:spcPts val="0"/>
              </a:spcBef>
              <a:spcAft>
                <a:spcPts val="0"/>
              </a:spcAft>
              <a:buSzPts val="1800"/>
              <a:buChar char="●"/>
            </a:pPr>
            <a:r>
              <a:rPr lang="en" sz="1800"/>
              <a:t>Figure out how they define the regions and if they already removed the overlapping data</a:t>
            </a:r>
            <a:endParaRPr sz="1800"/>
          </a:p>
          <a:p>
            <a:pPr indent="-342900" lvl="0" marL="457200" rtl="0" algn="l">
              <a:lnSpc>
                <a:spcPct val="150000"/>
              </a:lnSpc>
              <a:spcBef>
                <a:spcPts val="0"/>
              </a:spcBef>
              <a:spcAft>
                <a:spcPts val="0"/>
              </a:spcAft>
              <a:buSzPts val="1800"/>
              <a:buChar char="●"/>
            </a:pPr>
            <a:r>
              <a:rPr lang="en" sz="1800"/>
              <a:t>Adding population data to determine how this affects growth in sales versus popularity of the product (US census data)</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 Avocado Information</a:t>
            </a:r>
            <a:endParaRPr/>
          </a:p>
        </p:txBody>
      </p:sp>
      <p:sp>
        <p:nvSpPr>
          <p:cNvPr id="98" name="Google Shape;98;p15"/>
          <p:cNvSpPr txBox="1"/>
          <p:nvPr>
            <p:ph idx="1" type="body"/>
          </p:nvPr>
        </p:nvSpPr>
        <p:spPr>
          <a:xfrm>
            <a:off x="729450" y="2078875"/>
            <a:ext cx="4100100" cy="22944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Availability</a:t>
            </a:r>
            <a:r>
              <a:rPr lang="en"/>
              <a:t>: Year-round</a:t>
            </a:r>
            <a:r>
              <a:rPr lang="en"/>
              <a:t> harvesting</a:t>
            </a:r>
            <a:endParaRPr/>
          </a:p>
          <a:p>
            <a:pPr indent="-311150" lvl="0" marL="457200" rtl="0" algn="l">
              <a:lnSpc>
                <a:spcPct val="150000"/>
              </a:lnSpc>
              <a:spcBef>
                <a:spcPts val="0"/>
              </a:spcBef>
              <a:spcAft>
                <a:spcPts val="0"/>
              </a:spcAft>
              <a:buSzPts val="1300"/>
              <a:buChar char="●"/>
            </a:pPr>
            <a:r>
              <a:rPr lang="en"/>
              <a:t>The Hass brand is the  standard for </a:t>
            </a:r>
            <a:r>
              <a:rPr lang="en"/>
              <a:t>commercial</a:t>
            </a:r>
            <a:r>
              <a:rPr lang="en"/>
              <a:t> use (</a:t>
            </a:r>
            <a:r>
              <a:rPr lang="en"/>
              <a:t>restaurants</a:t>
            </a:r>
            <a:r>
              <a:rPr lang="en"/>
              <a:t>, guacamole production, etc.)</a:t>
            </a:r>
            <a:endParaRPr/>
          </a:p>
          <a:p>
            <a:pPr indent="-311150" lvl="0" marL="457200" rtl="0" algn="l">
              <a:lnSpc>
                <a:spcPct val="150000"/>
              </a:lnSpc>
              <a:spcBef>
                <a:spcPts val="0"/>
              </a:spcBef>
              <a:spcAft>
                <a:spcPts val="0"/>
              </a:spcAft>
              <a:buSzPts val="1300"/>
              <a:buChar char="●"/>
            </a:pPr>
            <a:r>
              <a:rPr lang="en"/>
              <a:t>Counts for around 80% of avocados consumed worldwide</a:t>
            </a:r>
            <a:endParaRPr/>
          </a:p>
          <a:p>
            <a:pPr indent="-311150" lvl="0" marL="457200" rtl="0" algn="l">
              <a:lnSpc>
                <a:spcPct val="150000"/>
              </a:lnSpc>
              <a:spcBef>
                <a:spcPts val="0"/>
              </a:spcBef>
              <a:spcAft>
                <a:spcPts val="0"/>
              </a:spcAft>
              <a:buSzPts val="1300"/>
              <a:buChar char="●"/>
            </a:pPr>
            <a:r>
              <a:rPr lang="en"/>
              <a:t>When discovered  in 1935, they were granted the 1st US patent on a tree</a:t>
            </a:r>
            <a:endParaRPr/>
          </a:p>
        </p:txBody>
      </p:sp>
      <p:pic>
        <p:nvPicPr>
          <p:cNvPr id="99" name="Google Shape;99;p15"/>
          <p:cNvPicPr preferRelativeResize="0"/>
          <p:nvPr/>
        </p:nvPicPr>
        <p:blipFill>
          <a:blip r:embed="rId3">
            <a:alphaModFix/>
          </a:blip>
          <a:stretch>
            <a:fillRect/>
          </a:stretch>
        </p:blipFill>
        <p:spPr>
          <a:xfrm flipH="1">
            <a:off x="5856626" y="1620000"/>
            <a:ext cx="2561526" cy="2835574"/>
          </a:xfrm>
          <a:prstGeom prst="rect">
            <a:avLst/>
          </a:prstGeom>
          <a:noFill/>
          <a:ln>
            <a:noFill/>
          </a:ln>
        </p:spPr>
      </p:pic>
      <p:sp>
        <p:nvSpPr>
          <p:cNvPr id="100" name="Google Shape;100;p15"/>
          <p:cNvSpPr txBox="1"/>
          <p:nvPr/>
        </p:nvSpPr>
        <p:spPr>
          <a:xfrm>
            <a:off x="152500" y="4455575"/>
            <a:ext cx="7042800" cy="6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latin typeface="Lato"/>
                <a:ea typeface="Lato"/>
                <a:cs typeface="Lato"/>
                <a:sym typeface="Lato"/>
              </a:rPr>
              <a:t>References</a:t>
            </a:r>
            <a:r>
              <a:rPr i="1" lang="en" sz="1000">
                <a:latin typeface="Lato"/>
                <a:ea typeface="Lato"/>
                <a:cs typeface="Lato"/>
                <a:sym typeface="Lato"/>
              </a:rPr>
              <a:t>: 1) </a:t>
            </a:r>
            <a:r>
              <a:rPr i="1" lang="en" sz="1000" u="sng">
                <a:solidFill>
                  <a:schemeClr val="accent5"/>
                </a:solidFill>
                <a:latin typeface="Lato"/>
                <a:ea typeface="Lato"/>
                <a:cs typeface="Lato"/>
                <a:sym typeface="Lato"/>
                <a:hlinkClick r:id="rId4"/>
              </a:rPr>
              <a:t>https://www.foodrepublic.com/2012/10/18/know-your-avocado-varieties-and-when-theyre-in-season/</a:t>
            </a:r>
            <a:r>
              <a:rPr lang="en" sz="1000">
                <a:latin typeface="Lato"/>
                <a:ea typeface="Lato"/>
                <a:cs typeface="Lato"/>
                <a:sym typeface="Lato"/>
              </a:rPr>
              <a:t>   2) </a:t>
            </a:r>
            <a:r>
              <a:rPr i="1" lang="en" sz="1000" u="sng">
                <a:solidFill>
                  <a:schemeClr val="accent5"/>
                </a:solidFill>
                <a:latin typeface="Lato"/>
                <a:ea typeface="Lato"/>
                <a:cs typeface="Lato"/>
                <a:sym typeface="Lato"/>
                <a:hlinkClick r:id="rId5"/>
              </a:rPr>
              <a:t>https://specialtyproduce.com/produce/Hass_Avocados_949.php</a:t>
            </a:r>
            <a:endParaRPr i="1" sz="1000">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Hypothesis:</a:t>
            </a:r>
            <a:endParaRPr sz="3000"/>
          </a:p>
        </p:txBody>
      </p:sp>
      <p:sp>
        <p:nvSpPr>
          <p:cNvPr id="106" name="Google Shape;106;p16"/>
          <p:cNvSpPr txBox="1"/>
          <p:nvPr>
            <p:ph idx="1" type="body"/>
          </p:nvPr>
        </p:nvSpPr>
        <p:spPr>
          <a:xfrm>
            <a:off x="729450" y="2078875"/>
            <a:ext cx="3117900" cy="2359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highlight>
                  <a:srgbClr val="FFFFFF"/>
                </a:highlight>
              </a:rPr>
              <a:t>Avocado sales went up as avocados became more popular in the USA.</a:t>
            </a:r>
            <a:endParaRPr sz="2400"/>
          </a:p>
        </p:txBody>
      </p:sp>
      <p:pic>
        <p:nvPicPr>
          <p:cNvPr id="107" name="Google Shape;107;p16"/>
          <p:cNvPicPr preferRelativeResize="0"/>
          <p:nvPr/>
        </p:nvPicPr>
        <p:blipFill>
          <a:blip r:embed="rId3">
            <a:alphaModFix/>
          </a:blip>
          <a:stretch>
            <a:fillRect/>
          </a:stretch>
        </p:blipFill>
        <p:spPr>
          <a:xfrm>
            <a:off x="5326100" y="1180250"/>
            <a:ext cx="2927750" cy="2499050"/>
          </a:xfrm>
          <a:prstGeom prst="rect">
            <a:avLst/>
          </a:prstGeom>
          <a:noFill/>
          <a:ln>
            <a:noFill/>
          </a:ln>
        </p:spPr>
      </p:pic>
      <p:sp>
        <p:nvSpPr>
          <p:cNvPr id="108" name="Google Shape;108;p16"/>
          <p:cNvSpPr txBox="1"/>
          <p:nvPr/>
        </p:nvSpPr>
        <p:spPr>
          <a:xfrm>
            <a:off x="5721775" y="3679300"/>
            <a:ext cx="2629500" cy="9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a:t>
            </a:r>
            <a:r>
              <a:rPr lang="en" sz="700">
                <a:solidFill>
                  <a:srgbClr val="222222"/>
                </a:solidFill>
                <a:highlight>
                  <a:srgbClr val="FFFFFF"/>
                </a:highlight>
              </a:rPr>
              <a:t>With social media, the popularization of the food grew and after Paltrow's book food bloggers recreated the dish and merchandise being created. - wikipedia</a:t>
            </a:r>
            <a:endParaRPr sz="700">
              <a:solidFill>
                <a:srgbClr val="222222"/>
              </a:solidFill>
              <a:highlight>
                <a:srgbClr val="FFFFFF"/>
              </a:highlight>
            </a:endParaRPr>
          </a:p>
          <a:p>
            <a:pPr indent="0" lvl="0" marL="0" rtl="0" algn="l">
              <a:spcBef>
                <a:spcPts val="0"/>
              </a:spcBef>
              <a:spcAft>
                <a:spcPts val="0"/>
              </a:spcAft>
              <a:buNone/>
            </a:pPr>
            <a:r>
              <a:t/>
            </a:r>
            <a:endParaRPr sz="700">
              <a:solidFill>
                <a:srgbClr val="222222"/>
              </a:solidFill>
              <a:highlight>
                <a:srgbClr val="FFFFFF"/>
              </a:highlight>
            </a:endParaRPr>
          </a:p>
          <a:p>
            <a:pPr indent="0" lvl="0" marL="0" rtl="0" algn="l">
              <a:spcBef>
                <a:spcPts val="0"/>
              </a:spcBef>
              <a:spcAft>
                <a:spcPts val="0"/>
              </a:spcAft>
              <a:buNone/>
            </a:pPr>
            <a:r>
              <a:t/>
            </a:r>
            <a:endParaRPr sz="700">
              <a:solidFill>
                <a:srgbClr val="222222"/>
              </a:solidFill>
              <a:highlight>
                <a:srgbClr val="FFFFFF"/>
              </a:highlight>
            </a:endParaRPr>
          </a:p>
          <a:p>
            <a:pPr indent="0" lvl="0" marL="0" rtl="0" algn="l">
              <a:spcBef>
                <a:spcPts val="0"/>
              </a:spcBef>
              <a:spcAft>
                <a:spcPts val="0"/>
              </a:spcAft>
              <a:buNone/>
            </a:pPr>
            <a:r>
              <a:rPr lang="en" sz="700">
                <a:solidFill>
                  <a:srgbClr val="0B0080"/>
                </a:solidFill>
                <a:highlight>
                  <a:srgbClr val="FFFFFF"/>
                </a:highlight>
                <a:uFill>
                  <a:noFill/>
                </a:uFill>
                <a:hlinkClick r:id="rId4"/>
              </a:rPr>
              <a:t>Bon Appétit</a:t>
            </a:r>
            <a:r>
              <a:rPr lang="en" sz="700">
                <a:solidFill>
                  <a:srgbClr val="222222"/>
                </a:solidFill>
                <a:highlight>
                  <a:srgbClr val="FFFFFF"/>
                </a:highlight>
              </a:rPr>
              <a:t> magazine published a recipe for “Your New Avocado Toast” in its January 2015 issue.”  - wikipedia</a:t>
            </a:r>
            <a:endParaRPr sz="700">
              <a:latin typeface="Lato"/>
              <a:ea typeface="Lato"/>
              <a:cs typeface="Lato"/>
              <a:sym typeface="Lato"/>
            </a:endParaRPr>
          </a:p>
        </p:txBody>
      </p:sp>
      <p:sp>
        <p:nvSpPr>
          <p:cNvPr id="109" name="Google Shape;109;p16"/>
          <p:cNvSpPr txBox="1"/>
          <p:nvPr/>
        </p:nvSpPr>
        <p:spPr>
          <a:xfrm>
            <a:off x="193575" y="4746450"/>
            <a:ext cx="56550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latin typeface="Lato"/>
                <a:ea typeface="Lato"/>
                <a:cs typeface="Lato"/>
                <a:sym typeface="Lato"/>
              </a:rPr>
              <a:t>References</a:t>
            </a:r>
            <a:r>
              <a:rPr i="1" lang="en" sz="1000">
                <a:latin typeface="Lato"/>
                <a:ea typeface="Lato"/>
                <a:cs typeface="Lato"/>
                <a:sym typeface="Lato"/>
              </a:rPr>
              <a:t>: 1) </a:t>
            </a:r>
            <a:r>
              <a:rPr i="1" lang="en" sz="1000" u="sng">
                <a:solidFill>
                  <a:schemeClr val="accent5"/>
                </a:solidFill>
                <a:latin typeface="Lato"/>
                <a:ea typeface="Lato"/>
                <a:cs typeface="Lato"/>
                <a:sym typeface="Lato"/>
                <a:hlinkClick r:id="rId5"/>
              </a:rPr>
              <a:t>https://en.wikipedia.org/wiki/Avocado_toast</a:t>
            </a:r>
            <a:endParaRPr i="1" sz="10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r>
              <a:rPr lang="en"/>
              <a:t> Asked &amp; </a:t>
            </a:r>
            <a:r>
              <a:rPr lang="en"/>
              <a:t>Why</a:t>
            </a:r>
            <a:endParaRPr/>
          </a:p>
        </p:txBody>
      </p:sp>
      <p:sp>
        <p:nvSpPr>
          <p:cNvPr id="115" name="Google Shape;115;p17"/>
          <p:cNvSpPr txBox="1"/>
          <p:nvPr>
            <p:ph idx="1" type="body"/>
          </p:nvPr>
        </p:nvSpPr>
        <p:spPr>
          <a:xfrm>
            <a:off x="729450" y="2078875"/>
            <a:ext cx="7688700" cy="2502000"/>
          </a:xfrm>
          <a:prstGeom prst="rect">
            <a:avLst/>
          </a:prstGeom>
        </p:spPr>
        <p:txBody>
          <a:bodyPr anchorCtr="0" anchor="t" bIns="91425" lIns="91425" spcFirstLastPara="1" rIns="91425" wrap="square" tIns="91425">
            <a:noAutofit/>
          </a:bodyPr>
          <a:lstStyle/>
          <a:p>
            <a:pPr indent="-304800" lvl="0" marL="457200" marR="152400" rtl="0" algn="l">
              <a:lnSpc>
                <a:spcPct val="115000"/>
              </a:lnSpc>
              <a:spcBef>
                <a:spcPts val="0"/>
              </a:spcBef>
              <a:spcAft>
                <a:spcPts val="0"/>
              </a:spcAft>
              <a:buSzPts val="1200"/>
              <a:buChar char="●"/>
            </a:pPr>
            <a:r>
              <a:rPr lang="en" sz="1200">
                <a:solidFill>
                  <a:srgbClr val="24292E"/>
                </a:solidFill>
              </a:rPr>
              <a:t>Is there seasonality for avocado sales (MoM, YoY)?</a:t>
            </a:r>
            <a:endParaRPr sz="1200">
              <a:solidFill>
                <a:srgbClr val="24292E"/>
              </a:solidFill>
            </a:endParaRPr>
          </a:p>
          <a:p>
            <a:pPr indent="-304800" lvl="1" marL="914400" rtl="0" algn="l">
              <a:lnSpc>
                <a:spcPct val="115000"/>
              </a:lnSpc>
              <a:spcBef>
                <a:spcPts val="0"/>
              </a:spcBef>
              <a:spcAft>
                <a:spcPts val="0"/>
              </a:spcAft>
              <a:buClr>
                <a:srgbClr val="24292E"/>
              </a:buClr>
              <a:buSzPts val="1200"/>
              <a:buChar char="○"/>
            </a:pPr>
            <a:r>
              <a:rPr lang="en" sz="1200">
                <a:solidFill>
                  <a:schemeClr val="dk1"/>
                </a:solidFill>
              </a:rPr>
              <a:t>Understand when people are buying and if the consumption is related to the time of year.</a:t>
            </a:r>
            <a:endParaRPr sz="1200">
              <a:solidFill>
                <a:schemeClr val="dk1"/>
              </a:solidFill>
            </a:endParaRPr>
          </a:p>
          <a:p>
            <a:pPr indent="-304800" lvl="0" marL="457200" rtl="0" algn="l">
              <a:spcBef>
                <a:spcPts val="0"/>
              </a:spcBef>
              <a:spcAft>
                <a:spcPts val="0"/>
              </a:spcAft>
              <a:buSzPts val="1200"/>
              <a:buChar char="●"/>
            </a:pPr>
            <a:r>
              <a:rPr lang="en" sz="1200">
                <a:solidFill>
                  <a:srgbClr val="24292E"/>
                </a:solidFill>
              </a:rPr>
              <a:t>What regions sold the most avocados?</a:t>
            </a:r>
            <a:endParaRPr sz="1200">
              <a:solidFill>
                <a:srgbClr val="24292E"/>
              </a:solidFill>
            </a:endParaRPr>
          </a:p>
          <a:p>
            <a:pPr indent="-304800" lvl="1" marL="914400" rtl="0" algn="l">
              <a:spcBef>
                <a:spcPts val="0"/>
              </a:spcBef>
              <a:spcAft>
                <a:spcPts val="0"/>
              </a:spcAft>
              <a:buSzPts val="1200"/>
              <a:buChar char="○"/>
            </a:pPr>
            <a:r>
              <a:rPr lang="en" sz="1200">
                <a:solidFill>
                  <a:schemeClr val="dk1"/>
                </a:solidFill>
              </a:rPr>
              <a:t>Understand where in the USA people are buying and if the consumption is concentrated in particular areas.</a:t>
            </a:r>
            <a:endParaRPr sz="1200">
              <a:solidFill>
                <a:schemeClr val="dk1"/>
              </a:solidFill>
            </a:endParaRPr>
          </a:p>
          <a:p>
            <a:pPr indent="-304800" lvl="0" marL="457200" rtl="0" algn="l">
              <a:lnSpc>
                <a:spcPct val="115000"/>
              </a:lnSpc>
              <a:spcBef>
                <a:spcPts val="0"/>
              </a:spcBef>
              <a:spcAft>
                <a:spcPts val="0"/>
              </a:spcAft>
              <a:buSzPts val="1200"/>
              <a:buChar char="●"/>
            </a:pPr>
            <a:r>
              <a:rPr lang="en" sz="1200">
                <a:solidFill>
                  <a:srgbClr val="24292E"/>
                </a:solidFill>
              </a:rPr>
              <a:t>What’s the breakout of avocado sales are conventional compared to organic?</a:t>
            </a:r>
            <a:endParaRPr sz="1200">
              <a:solidFill>
                <a:srgbClr val="24292E"/>
              </a:solidFill>
            </a:endParaRPr>
          </a:p>
          <a:p>
            <a:pPr indent="-304800" lvl="1" marL="914400" rtl="0" algn="l">
              <a:lnSpc>
                <a:spcPct val="115000"/>
              </a:lnSpc>
              <a:spcBef>
                <a:spcPts val="0"/>
              </a:spcBef>
              <a:spcAft>
                <a:spcPts val="0"/>
              </a:spcAft>
              <a:buSzPts val="1200"/>
              <a:buChar char="○"/>
            </a:pPr>
            <a:r>
              <a:rPr lang="en" sz="1200">
                <a:solidFill>
                  <a:schemeClr val="dk1"/>
                </a:solidFill>
              </a:rPr>
              <a:t>Understand what type is being consumed  in the USA and if there’s a preference.</a:t>
            </a:r>
            <a:endParaRPr sz="1200">
              <a:solidFill>
                <a:schemeClr val="dk1"/>
              </a:solidFill>
            </a:endParaRPr>
          </a:p>
          <a:p>
            <a:pPr indent="-304800" lvl="0" marL="457200" rtl="0" algn="l">
              <a:lnSpc>
                <a:spcPct val="115000"/>
              </a:lnSpc>
              <a:spcBef>
                <a:spcPts val="0"/>
              </a:spcBef>
              <a:spcAft>
                <a:spcPts val="0"/>
              </a:spcAft>
              <a:buSzPts val="1200"/>
              <a:buChar char="●"/>
            </a:pPr>
            <a:r>
              <a:rPr lang="en" sz="1200">
                <a:solidFill>
                  <a:srgbClr val="24292E"/>
                </a:solidFill>
              </a:rPr>
              <a:t>What size avocado is the most popular (by bag, by PLU)?</a:t>
            </a:r>
            <a:endParaRPr sz="1200">
              <a:solidFill>
                <a:srgbClr val="24292E"/>
              </a:solidFill>
            </a:endParaRPr>
          </a:p>
          <a:p>
            <a:pPr indent="-304800" lvl="1" marL="914400" rtl="0" algn="l">
              <a:lnSpc>
                <a:spcPct val="115000"/>
              </a:lnSpc>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Understand if people are buying multiple or single avocados.</a:t>
            </a:r>
            <a:endParaRPr sz="1200">
              <a:solidFill>
                <a:schemeClr val="dk1"/>
              </a:solidFill>
            </a:endParaRPr>
          </a:p>
          <a:p>
            <a:pPr indent="0" lvl="0" marL="0" rtl="0" algn="l">
              <a:spcBef>
                <a:spcPts val="1600"/>
              </a:spcBef>
              <a:spcAft>
                <a:spcPts val="1600"/>
              </a:spcAft>
              <a:buNone/>
            </a:pPr>
            <a:r>
              <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Findings</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Roboto"/>
              <a:buChar char="●"/>
            </a:pPr>
            <a:r>
              <a:rPr lang="en" sz="2400">
                <a:solidFill>
                  <a:schemeClr val="dk1"/>
                </a:solidFill>
                <a:highlight>
                  <a:srgbClr val="FFFFFF"/>
                </a:highlight>
                <a:latin typeface="Roboto"/>
                <a:ea typeface="Roboto"/>
                <a:cs typeface="Roboto"/>
                <a:sym typeface="Roboto"/>
              </a:rPr>
              <a:t>Overall, we found that avocado sales growth did increase YOY and that certain regions account for most of the consumption.</a:t>
            </a:r>
            <a:endParaRPr sz="2400">
              <a:solidFill>
                <a:schemeClr val="dk1"/>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 &amp;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our data</a:t>
            </a:r>
            <a:endParaRPr/>
          </a:p>
        </p:txBody>
      </p:sp>
      <p:sp>
        <p:nvSpPr>
          <p:cNvPr id="132" name="Google Shape;132;p20"/>
          <p:cNvSpPr txBox="1"/>
          <p:nvPr>
            <p:ph idx="1" type="body"/>
          </p:nvPr>
        </p:nvSpPr>
        <p:spPr>
          <a:xfrm>
            <a:off x="729450" y="2078875"/>
            <a:ext cx="7688700" cy="2456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Source of</a:t>
            </a:r>
            <a:r>
              <a:rPr lang="en"/>
              <a:t> data is </a:t>
            </a:r>
            <a:r>
              <a:rPr b="1" i="1" lang="en">
                <a:solidFill>
                  <a:schemeClr val="dk1"/>
                </a:solidFill>
              </a:rPr>
              <a:t>Kaggle </a:t>
            </a:r>
            <a:r>
              <a:rPr lang="en"/>
              <a:t>for Hass avocados and </a:t>
            </a:r>
            <a:r>
              <a:rPr b="1" i="1" lang="en">
                <a:solidFill>
                  <a:schemeClr val="dk1"/>
                </a:solidFill>
              </a:rPr>
              <a:t>the Census Bureau</a:t>
            </a:r>
            <a:r>
              <a:rPr lang="en">
                <a:solidFill>
                  <a:srgbClr val="000000"/>
                </a:solidFill>
              </a:rPr>
              <a:t> </a:t>
            </a:r>
            <a:r>
              <a:rPr lang="en">
                <a:solidFill>
                  <a:srgbClr val="666666"/>
                </a:solidFill>
              </a:rPr>
              <a:t>for population:</a:t>
            </a:r>
            <a:endParaRPr>
              <a:solidFill>
                <a:srgbClr val="666666"/>
              </a:solidFill>
            </a:endParaRPr>
          </a:p>
          <a:p>
            <a:pPr indent="-311150" lvl="1" marL="914400" rtl="0" algn="l">
              <a:lnSpc>
                <a:spcPct val="150000"/>
              </a:lnSpc>
              <a:spcBef>
                <a:spcPts val="1600"/>
              </a:spcBef>
              <a:spcAft>
                <a:spcPts val="0"/>
              </a:spcAft>
              <a:buSzPts val="1300"/>
              <a:buChar char="○"/>
            </a:pPr>
            <a:r>
              <a:rPr lang="en" sz="1300"/>
              <a:t>Link: </a:t>
            </a:r>
            <a:endParaRPr sz="1300"/>
          </a:p>
          <a:p>
            <a:pPr indent="-298450" lvl="2" marL="1371600" rtl="0" algn="l">
              <a:lnSpc>
                <a:spcPct val="150000"/>
              </a:lnSpc>
              <a:spcBef>
                <a:spcPts val="0"/>
              </a:spcBef>
              <a:spcAft>
                <a:spcPts val="0"/>
              </a:spcAft>
              <a:buSzPts val="1100"/>
              <a:buChar char="■"/>
            </a:pPr>
            <a:r>
              <a:rPr lang="en" u="sng">
                <a:solidFill>
                  <a:schemeClr val="hlink"/>
                </a:solidFill>
                <a:hlinkClick r:id="rId3"/>
              </a:rPr>
              <a:t>https://www.kaggle.com/neuromusic/avocado-prices</a:t>
            </a:r>
            <a:endParaRPr/>
          </a:p>
          <a:p>
            <a:pPr indent="-311150" lvl="2" marL="1371600" rtl="0" algn="l">
              <a:lnSpc>
                <a:spcPct val="150000"/>
              </a:lnSpc>
              <a:spcBef>
                <a:spcPts val="0"/>
              </a:spcBef>
              <a:spcAft>
                <a:spcPts val="0"/>
              </a:spcAft>
              <a:buSzPts val="1300"/>
              <a:buChar char="■"/>
            </a:pPr>
            <a:r>
              <a:rPr lang="en" u="sng">
                <a:solidFill>
                  <a:schemeClr val="hlink"/>
                </a:solidFill>
                <a:latin typeface="Arial"/>
                <a:ea typeface="Arial"/>
                <a:cs typeface="Arial"/>
                <a:sym typeface="Arial"/>
                <a:hlinkClick r:id="rId4"/>
              </a:rPr>
              <a:t>https://factfinder.census.gov/faces/nav/jsf/pages/index.xhtml</a:t>
            </a:r>
            <a:endParaRPr sz="1300"/>
          </a:p>
          <a:p>
            <a:pPr indent="-311150" lvl="1" marL="914400" rtl="0" algn="l">
              <a:lnSpc>
                <a:spcPct val="150000"/>
              </a:lnSpc>
              <a:spcBef>
                <a:spcPts val="0"/>
              </a:spcBef>
              <a:spcAft>
                <a:spcPts val="0"/>
              </a:spcAft>
              <a:buSzPts val="1300"/>
              <a:buChar char="○"/>
            </a:pPr>
            <a:r>
              <a:rPr lang="en" sz="1300"/>
              <a:t>Historical data (weekly)  on avocado prices and sales volume in multiple US markets</a:t>
            </a:r>
            <a:endParaRPr sz="1300"/>
          </a:p>
          <a:p>
            <a:pPr indent="-311150" lvl="1" marL="914400" rtl="0" algn="l">
              <a:lnSpc>
                <a:spcPct val="150000"/>
              </a:lnSpc>
              <a:spcBef>
                <a:spcPts val="0"/>
              </a:spcBef>
              <a:spcAft>
                <a:spcPts val="0"/>
              </a:spcAft>
              <a:buSzPts val="1300"/>
              <a:buChar char="○"/>
            </a:pPr>
            <a:r>
              <a:rPr lang="en" sz="1300">
                <a:highlight>
                  <a:srgbClr val="FFFFFF"/>
                </a:highlight>
              </a:rPr>
              <a:t>This data was downloaded from the Hass Avocado Board website in May of 2018</a:t>
            </a:r>
            <a:endParaRPr>
              <a:highlight>
                <a:srgbClr val="FFFFFF"/>
              </a:highlight>
            </a:endParaRPr>
          </a:p>
          <a:p>
            <a:pPr indent="0" lvl="0" marL="0" rtl="0" algn="l">
              <a:spcBef>
                <a:spcPts val="1600"/>
              </a:spcBef>
              <a:spcAft>
                <a:spcPts val="1600"/>
              </a:spcAft>
              <a:buNone/>
            </a:pPr>
            <a:r>
              <a:t/>
            </a:r>
            <a:endParaRPr sz="1300">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a:t>
            </a:r>
            <a:endParaRPr/>
          </a:p>
        </p:txBody>
      </p:sp>
      <p:sp>
        <p:nvSpPr>
          <p:cNvPr id="138" name="Google Shape;138;p21"/>
          <p:cNvSpPr txBox="1"/>
          <p:nvPr>
            <p:ph idx="1" type="body"/>
          </p:nvPr>
        </p:nvSpPr>
        <p:spPr>
          <a:xfrm>
            <a:off x="729450" y="1948025"/>
            <a:ext cx="7688700" cy="27162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a:solidFill>
                  <a:srgbClr val="000000"/>
                </a:solidFill>
                <a:highlight>
                  <a:srgbClr val="FFFFFF"/>
                </a:highlight>
              </a:rPr>
              <a:t>Relevant columns in the dataset:</a:t>
            </a:r>
            <a:endParaRPr>
              <a:solidFill>
                <a:srgbClr val="000000"/>
              </a:solidFill>
              <a:highlight>
                <a:srgbClr val="FFFFFF"/>
              </a:highlight>
            </a:endParaRPr>
          </a:p>
          <a:p>
            <a:pPr indent="-311150" lvl="0" marL="457200" rtl="0" algn="l">
              <a:spcBef>
                <a:spcPts val="800"/>
              </a:spcBef>
              <a:spcAft>
                <a:spcPts val="0"/>
              </a:spcAft>
              <a:buClr>
                <a:srgbClr val="000000"/>
              </a:buClr>
              <a:buSzPts val="1300"/>
              <a:buFont typeface="Arial"/>
              <a:buChar char="●"/>
            </a:pPr>
            <a:r>
              <a:rPr lang="en">
                <a:solidFill>
                  <a:srgbClr val="000000"/>
                </a:solidFill>
                <a:highlight>
                  <a:srgbClr val="F4F4F4"/>
                </a:highlight>
              </a:rPr>
              <a:t>Date</a:t>
            </a:r>
            <a:r>
              <a:rPr lang="en">
                <a:solidFill>
                  <a:srgbClr val="000000"/>
                </a:solidFill>
                <a:highlight>
                  <a:srgbClr val="FFFFFF"/>
                </a:highlight>
              </a:rPr>
              <a:t> - The date of the observation</a:t>
            </a:r>
            <a:endParaRPr>
              <a:solidFill>
                <a:srgbClr val="000000"/>
              </a:solidFill>
              <a:highlight>
                <a:srgbClr val="FFFFFF"/>
              </a:highlight>
            </a:endParaRPr>
          </a:p>
          <a:p>
            <a:pPr indent="-311150" lvl="0" marL="457200" rtl="0" algn="l">
              <a:spcBef>
                <a:spcPts val="0"/>
              </a:spcBef>
              <a:spcAft>
                <a:spcPts val="0"/>
              </a:spcAft>
              <a:buClr>
                <a:srgbClr val="000000"/>
              </a:buClr>
              <a:buSzPts val="1300"/>
              <a:buFont typeface="Arial"/>
              <a:buChar char="●"/>
            </a:pPr>
            <a:r>
              <a:rPr lang="en">
                <a:solidFill>
                  <a:srgbClr val="000000"/>
                </a:solidFill>
                <a:highlight>
                  <a:srgbClr val="F4F4F4"/>
                </a:highlight>
              </a:rPr>
              <a:t>AveragePrice</a:t>
            </a:r>
            <a:r>
              <a:rPr lang="en">
                <a:solidFill>
                  <a:srgbClr val="000000"/>
                </a:solidFill>
                <a:highlight>
                  <a:srgbClr val="FFFFFF"/>
                </a:highlight>
              </a:rPr>
              <a:t> - the average price of a single avocado</a:t>
            </a:r>
            <a:endParaRPr>
              <a:solidFill>
                <a:srgbClr val="000000"/>
              </a:solidFill>
              <a:highlight>
                <a:srgbClr val="FFFFFF"/>
              </a:highlight>
            </a:endParaRPr>
          </a:p>
          <a:p>
            <a:pPr indent="-311150" lvl="0" marL="457200" rtl="0" algn="l">
              <a:spcBef>
                <a:spcPts val="0"/>
              </a:spcBef>
              <a:spcAft>
                <a:spcPts val="0"/>
              </a:spcAft>
              <a:buClr>
                <a:srgbClr val="000000"/>
              </a:buClr>
              <a:buSzPts val="1300"/>
              <a:buFont typeface="Arial"/>
              <a:buChar char="●"/>
            </a:pPr>
            <a:r>
              <a:rPr lang="en">
                <a:solidFill>
                  <a:srgbClr val="000000"/>
                </a:solidFill>
                <a:highlight>
                  <a:srgbClr val="F4F4F4"/>
                </a:highlight>
              </a:rPr>
              <a:t>type</a:t>
            </a:r>
            <a:r>
              <a:rPr lang="en">
                <a:solidFill>
                  <a:srgbClr val="000000"/>
                </a:solidFill>
                <a:highlight>
                  <a:srgbClr val="FFFFFF"/>
                </a:highlight>
              </a:rPr>
              <a:t> - conventional or organic</a:t>
            </a:r>
            <a:endParaRPr>
              <a:solidFill>
                <a:srgbClr val="000000"/>
              </a:solidFill>
              <a:highlight>
                <a:srgbClr val="FFFFFF"/>
              </a:highlight>
            </a:endParaRPr>
          </a:p>
          <a:p>
            <a:pPr indent="-311150" lvl="0" marL="457200" rtl="0" algn="l">
              <a:spcBef>
                <a:spcPts val="0"/>
              </a:spcBef>
              <a:spcAft>
                <a:spcPts val="0"/>
              </a:spcAft>
              <a:buClr>
                <a:srgbClr val="000000"/>
              </a:buClr>
              <a:buSzPts val="1300"/>
              <a:buFont typeface="Arial"/>
              <a:buChar char="●"/>
            </a:pPr>
            <a:r>
              <a:rPr lang="en">
                <a:solidFill>
                  <a:srgbClr val="000000"/>
                </a:solidFill>
                <a:highlight>
                  <a:srgbClr val="F4F4F4"/>
                </a:highlight>
              </a:rPr>
              <a:t>year</a:t>
            </a:r>
            <a:r>
              <a:rPr lang="en">
                <a:solidFill>
                  <a:srgbClr val="000000"/>
                </a:solidFill>
                <a:highlight>
                  <a:srgbClr val="FFFFFF"/>
                </a:highlight>
              </a:rPr>
              <a:t> - the year</a:t>
            </a:r>
            <a:endParaRPr>
              <a:solidFill>
                <a:srgbClr val="000000"/>
              </a:solidFill>
              <a:highlight>
                <a:srgbClr val="FFFFFF"/>
              </a:highlight>
            </a:endParaRPr>
          </a:p>
          <a:p>
            <a:pPr indent="-311150" lvl="0" marL="457200" rtl="0" algn="l">
              <a:spcBef>
                <a:spcPts val="0"/>
              </a:spcBef>
              <a:spcAft>
                <a:spcPts val="0"/>
              </a:spcAft>
              <a:buClr>
                <a:srgbClr val="000000"/>
              </a:buClr>
              <a:buSzPts val="1300"/>
              <a:buFont typeface="Arial"/>
              <a:buChar char="●"/>
            </a:pPr>
            <a:r>
              <a:rPr lang="en">
                <a:solidFill>
                  <a:srgbClr val="000000"/>
                </a:solidFill>
                <a:highlight>
                  <a:srgbClr val="F4F4F4"/>
                </a:highlight>
              </a:rPr>
              <a:t>Region</a:t>
            </a:r>
            <a:r>
              <a:rPr lang="en">
                <a:solidFill>
                  <a:srgbClr val="000000"/>
                </a:solidFill>
                <a:highlight>
                  <a:srgbClr val="FFFFFF"/>
                </a:highlight>
              </a:rPr>
              <a:t> - the city or region of the observation</a:t>
            </a:r>
            <a:endParaRPr>
              <a:solidFill>
                <a:srgbClr val="000000"/>
              </a:solidFill>
              <a:highlight>
                <a:srgbClr val="FFFFFF"/>
              </a:highlight>
            </a:endParaRPr>
          </a:p>
          <a:p>
            <a:pPr indent="-311150" lvl="0" marL="457200" rtl="0" algn="l">
              <a:spcBef>
                <a:spcPts val="0"/>
              </a:spcBef>
              <a:spcAft>
                <a:spcPts val="0"/>
              </a:spcAft>
              <a:buClr>
                <a:srgbClr val="000000"/>
              </a:buClr>
              <a:buSzPts val="1300"/>
              <a:buFont typeface="Arial"/>
              <a:buChar char="●"/>
            </a:pPr>
            <a:r>
              <a:rPr lang="en">
                <a:solidFill>
                  <a:srgbClr val="000000"/>
                </a:solidFill>
                <a:highlight>
                  <a:srgbClr val="F4F4F4"/>
                </a:highlight>
              </a:rPr>
              <a:t>Total Volume</a:t>
            </a:r>
            <a:r>
              <a:rPr lang="en">
                <a:solidFill>
                  <a:srgbClr val="000000"/>
                </a:solidFill>
                <a:highlight>
                  <a:srgbClr val="FFFFFF"/>
                </a:highlight>
              </a:rPr>
              <a:t> - Total number of avocados sold</a:t>
            </a:r>
            <a:endParaRPr>
              <a:solidFill>
                <a:srgbClr val="000000"/>
              </a:solidFill>
              <a:highlight>
                <a:srgbClr val="FFFFFF"/>
              </a:highlight>
            </a:endParaRPr>
          </a:p>
          <a:p>
            <a:pPr indent="-311150" lvl="0" marL="457200" rtl="0" algn="l">
              <a:spcBef>
                <a:spcPts val="0"/>
              </a:spcBef>
              <a:spcAft>
                <a:spcPts val="0"/>
              </a:spcAft>
              <a:buClr>
                <a:srgbClr val="000000"/>
              </a:buClr>
              <a:buSzPts val="1300"/>
              <a:buFont typeface="Arial"/>
              <a:buChar char="●"/>
            </a:pPr>
            <a:r>
              <a:rPr lang="en">
                <a:solidFill>
                  <a:srgbClr val="000000"/>
                </a:solidFill>
                <a:highlight>
                  <a:srgbClr val="F4F4F4"/>
                </a:highlight>
              </a:rPr>
              <a:t>4046</a:t>
            </a:r>
            <a:r>
              <a:rPr lang="en">
                <a:solidFill>
                  <a:srgbClr val="000000"/>
                </a:solidFill>
                <a:highlight>
                  <a:srgbClr val="FFFFFF"/>
                </a:highlight>
              </a:rPr>
              <a:t> - Total number of avocados with PLU 4046 sold</a:t>
            </a:r>
            <a:endParaRPr>
              <a:solidFill>
                <a:srgbClr val="000000"/>
              </a:solidFill>
              <a:highlight>
                <a:srgbClr val="FFFFFF"/>
              </a:highlight>
            </a:endParaRPr>
          </a:p>
          <a:p>
            <a:pPr indent="-311150" lvl="0" marL="457200" rtl="0" algn="l">
              <a:spcBef>
                <a:spcPts val="0"/>
              </a:spcBef>
              <a:spcAft>
                <a:spcPts val="0"/>
              </a:spcAft>
              <a:buClr>
                <a:srgbClr val="000000"/>
              </a:buClr>
              <a:buSzPts val="1300"/>
              <a:buFont typeface="Arial"/>
              <a:buChar char="●"/>
            </a:pPr>
            <a:r>
              <a:rPr lang="en">
                <a:solidFill>
                  <a:srgbClr val="000000"/>
                </a:solidFill>
                <a:highlight>
                  <a:srgbClr val="F4F4F4"/>
                </a:highlight>
              </a:rPr>
              <a:t>4225</a:t>
            </a:r>
            <a:r>
              <a:rPr lang="en">
                <a:solidFill>
                  <a:srgbClr val="000000"/>
                </a:solidFill>
                <a:highlight>
                  <a:srgbClr val="FFFFFF"/>
                </a:highlight>
              </a:rPr>
              <a:t> - Total number of avocados with PLU 4225 sold</a:t>
            </a:r>
            <a:endParaRPr>
              <a:solidFill>
                <a:srgbClr val="000000"/>
              </a:solidFill>
              <a:highlight>
                <a:srgbClr val="FFFFFF"/>
              </a:highlight>
            </a:endParaRPr>
          </a:p>
          <a:p>
            <a:pPr indent="-311150" lvl="0" marL="457200" rtl="0" algn="l">
              <a:spcBef>
                <a:spcPts val="0"/>
              </a:spcBef>
              <a:spcAft>
                <a:spcPts val="0"/>
              </a:spcAft>
              <a:buClr>
                <a:srgbClr val="000000"/>
              </a:buClr>
              <a:buSzPts val="1300"/>
              <a:buFont typeface="Arial"/>
              <a:buChar char="●"/>
            </a:pPr>
            <a:r>
              <a:rPr lang="en">
                <a:solidFill>
                  <a:srgbClr val="000000"/>
                </a:solidFill>
                <a:highlight>
                  <a:srgbClr val="F4F4F4"/>
                </a:highlight>
              </a:rPr>
              <a:t>4770</a:t>
            </a:r>
            <a:r>
              <a:rPr lang="en">
                <a:solidFill>
                  <a:srgbClr val="000000"/>
                </a:solidFill>
                <a:highlight>
                  <a:srgbClr val="FFFFFF"/>
                </a:highlight>
              </a:rPr>
              <a:t> - Total number of avocados with PLU 4770 sold</a:t>
            </a:r>
            <a:endParaRPr>
              <a:solidFill>
                <a:srgbClr val="000000"/>
              </a:solidFill>
              <a:highlight>
                <a:srgbClr val="FFFFFF"/>
              </a:highlight>
            </a:endParaRPr>
          </a:p>
          <a:p>
            <a:pPr indent="0" lvl="0" marL="0" rtl="0" algn="l">
              <a:spcBef>
                <a:spcPts val="27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