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embeddedFontLst>
    <p:embeddedFont>
      <p:font typeface="Lato" panose="020F0502020204030203" pitchFamily="34" charset="77"/>
      <p:regular r:id="rId33"/>
      <p:bold r:id="rId34"/>
      <p:italic r:id="rId35"/>
      <p:boldItalic r:id="rId36"/>
    </p:embeddedFont>
    <p:embeddedFont>
      <p:font typeface="Raleway" panose="020B0503030101060003" pitchFamily="34" charset="77"/>
      <p:regular r:id="rId37"/>
      <p:bold r:id="rId38"/>
      <p:italic r:id="rId39"/>
      <p:boldItalic r:id="rId40"/>
    </p:embeddedFont>
    <p:embeddedFont>
      <p:font typeface="Roboto" panose="02000000000000000000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ina Camera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8"/>
  </p:normalViewPr>
  <p:slideViewPr>
    <p:cSldViewPr snapToGrid="0">
      <p:cViewPr varScale="1">
        <p:scale>
          <a:sx n="120" d="100"/>
          <a:sy n="120" d="100"/>
        </p:scale>
        <p:origin x="200" y="5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odrepublic.com/2012/10/18/know-your-avocado-varieties-and-when-theyre-in-seas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pecialtyproduce.com/produce/Hass_Avocados_949.php" TargetMode="Externa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vocado_toast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neuromusic/avocado-prices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1a09b377c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1a09b377c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Gina - got to j notebook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1c5847872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1c5847872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gina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1c5847872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1c5847872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gina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1a09b377c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1a09b377c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Gina - j notebook data analysis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1cf36cd9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1cf36cd9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gina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1cf36cd9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1cf36cd9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gina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2576ef0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2576ef0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gina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Sorts volume of avocado sales by month, each year starts with lowest selling month, ends with most (moves clockwise)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1cf36cd9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1cf36cd9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Abby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1cf36cd94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1cf36cd94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Abby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1cf36cd94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1cf36cd94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Abby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1c584787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1c584787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1c5847872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1c5847872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1c5847872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1c5847872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1cf36cd9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1cf36cd9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1cf36cd94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1cf36cd94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1c5847872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1c5847872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Possible correlation for low xl avocado sales - higher price = less demand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81c5847872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81c5847872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1a09b37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1a09b37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1c5847872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81c5847872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abby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1a09b377c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81a09b377c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Abby</a:t>
            </a: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1a09b377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81a09b377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gina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1c5847872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1c5847872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https://www.foodrepublic.com/2012/10/18/know-your-avocado-varieties-and-when-theyre-in-season/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https://specialtyproduce.com/produce/Hass_Avocados_949.php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1c5847872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1c5847872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gina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1a09b377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1a09b377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https://en.wikipedia.org/wiki/Avocado_toast</a:t>
            </a:r>
            <a:endParaRPr b="1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1a09b377c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1a09b377c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1a09b377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1a09b377c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1c5847872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1c5847872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abby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1a09b377c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1a09b377c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Abby. 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1cf36cd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1cf36cd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Abby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https://www.kaggle.com/neuromusic/avocado-prices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pecialtyproduce.com/produce/Hass_Avocados_949.php" TargetMode="External"/><Relationship Id="rId4" Type="http://schemas.openxmlformats.org/officeDocument/2006/relationships/hyperlink" Target="https://www.foodrepublic.com/2012/10/18/know-your-avocado-varieties-and-when-theyre-in-season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n.wikipedia.org/wiki/Avocado_toast" TargetMode="External"/><Relationship Id="rId4" Type="http://schemas.openxmlformats.org/officeDocument/2006/relationships/hyperlink" Target="https://en.wikipedia.org/wiki/Bon_App%C3%A9ti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neuromusic/avocado-pric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of Avocado Sales in the US (2015-2018)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90377" y="3128625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Gina Cameras, Abby Ko, Jacob Bellagio, Ray King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Data Exploration &amp; Cleanup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Exploration: Clean Up &amp; Exploration</a:t>
            </a:r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5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</a:rPr>
              <a:t>Exploration</a:t>
            </a:r>
            <a:endParaRPr sz="1400" b="1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Reviewed data types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Values counts for avocado types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Values counts for years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Values counts for region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See high level stats data (.describe)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Seaborn corr plots and coefficients to see relationships</a:t>
            </a:r>
            <a:endParaRPr sz="1400"/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Clean Up</a:t>
            </a:r>
            <a:endParaRPr b="1">
              <a:solidFill>
                <a:schemeClr val="dk1"/>
              </a:solidFill>
            </a:endParaRPr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Renamed columns</a:t>
            </a:r>
            <a:endParaRPr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PLUs: more descriptive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Counted rows of data to ensure none was missing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Removed USTotal row to avoid duplication in data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Added total sales column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Exploration: Gotchas</a:t>
            </a:r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67530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Total US column</a:t>
            </a:r>
            <a:r>
              <a:rPr lang="en" sz="1100"/>
              <a:t>: Was its own row under region column and had to decide to remove it or not.</a:t>
            </a:r>
            <a:endParaRPr sz="1100"/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Regions</a:t>
            </a:r>
            <a:r>
              <a:rPr lang="en" sz="1100"/>
              <a:t>: Broken out in odd ways (cities, bulked regions, etc) causing perceived overlap in the data.</a:t>
            </a:r>
            <a:endParaRPr sz="1100"/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  <a:highlight>
                  <a:schemeClr val="lt1"/>
                </a:highlight>
              </a:rPr>
              <a:t>Size of Avocados</a:t>
            </a:r>
            <a:r>
              <a:rPr lang="en" sz="1100">
                <a:highlight>
                  <a:schemeClr val="lt1"/>
                </a:highlight>
              </a:rPr>
              <a:t>: are represented twice in the data</a:t>
            </a:r>
            <a:endParaRPr sz="1100">
              <a:highlight>
                <a:schemeClr val="lt1"/>
              </a:highlight>
            </a:endParaRPr>
          </a:p>
          <a:p>
            <a:pPr marL="914400" lvl="1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highlight>
                  <a:schemeClr val="lt1"/>
                </a:highlight>
              </a:rPr>
              <a:t>The bag size is based on the size of the avocado inside</a:t>
            </a:r>
            <a:endParaRPr>
              <a:highlight>
                <a:schemeClr val="lt1"/>
              </a:highlight>
            </a:endParaRPr>
          </a:p>
          <a:p>
            <a:pPr marL="914400" lvl="1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highlight>
                  <a:schemeClr val="lt1"/>
                </a:highlight>
              </a:rPr>
              <a:t>Ex. small bags only include  small avocados</a:t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3375" y="3398600"/>
            <a:ext cx="4010628" cy="17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body" idx="1"/>
          </p:nvPr>
        </p:nvSpPr>
        <p:spPr>
          <a:xfrm>
            <a:off x="1700550" y="4372550"/>
            <a:ext cx="57429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Year over year from 2015 to 2018, avocado sales have grown in total volume.</a:t>
            </a: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1825" y="725187"/>
            <a:ext cx="4900350" cy="364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6"/>
          <p:cNvSpPr txBox="1"/>
          <p:nvPr/>
        </p:nvSpPr>
        <p:spPr>
          <a:xfrm>
            <a:off x="2206075" y="180375"/>
            <a:ext cx="49005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Are the sales of avocados increasing each year?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>
            <a:spLocks noGrp="1"/>
          </p:cNvSpPr>
          <p:nvPr>
            <p:ph type="body" idx="1"/>
          </p:nvPr>
        </p:nvSpPr>
        <p:spPr>
          <a:xfrm>
            <a:off x="724938" y="45291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There's a general decline in avocado sales throughout the the calendar year with the first quarter of the year showing the most volume.</a:t>
            </a:r>
            <a:endParaRPr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375" y="722688"/>
            <a:ext cx="5254550" cy="369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7"/>
          <p:cNvSpPr txBox="1"/>
          <p:nvPr/>
        </p:nvSpPr>
        <p:spPr>
          <a:xfrm>
            <a:off x="2228850" y="192600"/>
            <a:ext cx="46863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Is there seasonality for avocado sales MoM?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>
            <a:spLocks noGrp="1"/>
          </p:cNvSpPr>
          <p:nvPr>
            <p:ph type="body" idx="1"/>
          </p:nvPr>
        </p:nvSpPr>
        <p:spPr>
          <a:xfrm>
            <a:off x="1080886" y="4540200"/>
            <a:ext cx="69855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 was the highest selling month for 2015 &amp; 2016, while January was the highest for 2017.</a:t>
            </a:r>
            <a:endParaRPr/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7425" y="603300"/>
            <a:ext cx="4072426" cy="393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8"/>
          <p:cNvSpPr txBox="1"/>
          <p:nvPr/>
        </p:nvSpPr>
        <p:spPr>
          <a:xfrm>
            <a:off x="2017950" y="199825"/>
            <a:ext cx="51081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What’s the seasonality of avocado consumption?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2775"/>
            <a:ext cx="2219725" cy="155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" y="2129863"/>
            <a:ext cx="2428651" cy="1671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9"/>
          <p:cNvPicPr preferRelativeResize="0"/>
          <p:nvPr/>
        </p:nvPicPr>
        <p:blipFill rotWithShape="1">
          <a:blip r:embed="rId5">
            <a:alphaModFix/>
          </a:blip>
          <a:srcRect r="-4318" b="-4318"/>
          <a:stretch/>
        </p:blipFill>
        <p:spPr>
          <a:xfrm>
            <a:off x="2265700" y="418158"/>
            <a:ext cx="2353349" cy="1608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35350" y="418150"/>
            <a:ext cx="2255303" cy="1558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90650" y="417784"/>
            <a:ext cx="2255301" cy="1559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63750" y="2145075"/>
            <a:ext cx="2255300" cy="1572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9"/>
          <p:cNvPicPr preferRelativeResize="0"/>
          <p:nvPr/>
        </p:nvPicPr>
        <p:blipFill rotWithShape="1">
          <a:blip r:embed="rId9">
            <a:alphaModFix/>
          </a:blip>
          <a:srcRect r="-3199" b="-3199"/>
          <a:stretch/>
        </p:blipFill>
        <p:spPr>
          <a:xfrm>
            <a:off x="4619050" y="2130913"/>
            <a:ext cx="2428650" cy="1669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839675" y="2133713"/>
            <a:ext cx="2255301" cy="159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9"/>
          <p:cNvSpPr txBox="1"/>
          <p:nvPr/>
        </p:nvSpPr>
        <p:spPr>
          <a:xfrm>
            <a:off x="3479150" y="3836775"/>
            <a:ext cx="3114000" cy="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Lato"/>
                <a:ea typeface="Lato"/>
                <a:cs typeface="Lato"/>
                <a:sym typeface="Lato"/>
              </a:rPr>
              <a:t>The 8 Regions</a:t>
            </a:r>
            <a:endParaRPr sz="2400"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>
            <a:spLocks noGrp="1"/>
          </p:cNvSpPr>
          <p:nvPr>
            <p:ph type="body" idx="1"/>
          </p:nvPr>
        </p:nvSpPr>
        <p:spPr>
          <a:xfrm>
            <a:off x="951400" y="4158650"/>
            <a:ext cx="7522500" cy="7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lt1"/>
                </a:highlight>
              </a:rPr>
              <a:t>Comparing total volume to sales volume per capita in the U.S regions. The region that sold most avocados is West.</a:t>
            </a:r>
            <a:endParaRPr/>
          </a:p>
        </p:txBody>
      </p:sp>
      <p:pic>
        <p:nvPicPr>
          <p:cNvPr id="202" name="Google Shape;2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50" y="866675"/>
            <a:ext cx="4526350" cy="297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0"/>
          <p:cNvSpPr txBox="1"/>
          <p:nvPr/>
        </p:nvSpPr>
        <p:spPr>
          <a:xfrm>
            <a:off x="2477400" y="235675"/>
            <a:ext cx="41925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What regions sold the most avocados?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4" name="Google Shape;20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8925" y="721775"/>
            <a:ext cx="4025375" cy="315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type="body" idx="1"/>
          </p:nvPr>
        </p:nvSpPr>
        <p:spPr>
          <a:xfrm>
            <a:off x="723300" y="449330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The most popular places  for avocados are LA, NY, Houston, and Dallas.</a:t>
            </a:r>
            <a:endParaRPr/>
          </a:p>
        </p:txBody>
      </p:sp>
      <p:pic>
        <p:nvPicPr>
          <p:cNvPr id="210" name="Google Shape;21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8889" y="651463"/>
            <a:ext cx="4846225" cy="384057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1"/>
          <p:cNvSpPr txBox="1"/>
          <p:nvPr/>
        </p:nvSpPr>
        <p:spPr>
          <a:xfrm>
            <a:off x="2337300" y="132525"/>
            <a:ext cx="4469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What are the regional sales of avocados?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&amp; Summary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Conventional avocado sales are the vast majority of the market, with only 3% of the avocados sold from 2015 - 2018 in the US have been grown organically. </a:t>
            </a:r>
            <a:endParaRPr/>
          </a:p>
        </p:txBody>
      </p:sp>
      <p:pic>
        <p:nvPicPr>
          <p:cNvPr id="217" name="Google Shape;2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3537" y="677187"/>
            <a:ext cx="3638325" cy="3469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2"/>
          <p:cNvSpPr txBox="1"/>
          <p:nvPr/>
        </p:nvSpPr>
        <p:spPr>
          <a:xfrm>
            <a:off x="652500" y="160825"/>
            <a:ext cx="78390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24292E"/>
                </a:solidFill>
                <a:latin typeface="Lato"/>
                <a:ea typeface="Lato"/>
                <a:cs typeface="Lato"/>
                <a:sym typeface="Lato"/>
              </a:rPr>
              <a:t>What’s the breakout of avocado sales are conventional compared to organic?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Each year organic sales have stayed relatively low, however it has been increasing steadily since the first recorded year.</a:t>
            </a:r>
            <a:endParaRPr/>
          </a:p>
        </p:txBody>
      </p:sp>
      <p:pic>
        <p:nvPicPr>
          <p:cNvPr id="224" name="Google Shape;22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600" y="762263"/>
            <a:ext cx="6426775" cy="3618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3"/>
          <p:cNvSpPr txBox="1"/>
          <p:nvPr/>
        </p:nvSpPr>
        <p:spPr>
          <a:xfrm>
            <a:off x="655938" y="180700"/>
            <a:ext cx="78321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24292E"/>
                </a:solidFill>
                <a:latin typeface="Lato"/>
                <a:ea typeface="Lato"/>
                <a:cs typeface="Lato"/>
                <a:sym typeface="Lato"/>
              </a:rPr>
              <a:t>What’s the breakout of avocado sales are conventional compared to organic?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>
            <a:spLocks noGrp="1"/>
          </p:cNvSpPr>
          <p:nvPr>
            <p:ph type="body" idx="1"/>
          </p:nvPr>
        </p:nvSpPr>
        <p:spPr>
          <a:xfrm>
            <a:off x="846000" y="4385475"/>
            <a:ext cx="74553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Year by year assessment of sales of bags of Hass avocados. Small bags were by far the most popular.</a:t>
            </a:r>
            <a:endParaRPr/>
          </a:p>
        </p:txBody>
      </p:sp>
      <p:pic>
        <p:nvPicPr>
          <p:cNvPr id="231" name="Google Shape;23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3875" y="758025"/>
            <a:ext cx="4799550" cy="3627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4"/>
          <p:cNvSpPr txBox="1"/>
          <p:nvPr/>
        </p:nvSpPr>
        <p:spPr>
          <a:xfrm>
            <a:off x="2427300" y="116275"/>
            <a:ext cx="42927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Bag: What size avocado is most popular?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Year by year assessment of sales of individual Hass avocado sizes. Small and large avocados were significantly more popular. Extra large avocados were a rarity.</a:t>
            </a:r>
            <a:endParaRPr/>
          </a:p>
        </p:txBody>
      </p:sp>
      <p:pic>
        <p:nvPicPr>
          <p:cNvPr id="238" name="Google Shape;23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7975" y="743975"/>
            <a:ext cx="4911350" cy="36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5"/>
          <p:cNvSpPr txBox="1"/>
          <p:nvPr/>
        </p:nvSpPr>
        <p:spPr>
          <a:xfrm>
            <a:off x="2118000" y="180575"/>
            <a:ext cx="49113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Individual: What size avocado is most popular?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visual representation of how price impacts sales, using linear regression we see at roughly $2 the sales drop off significantly.</a:t>
            </a:r>
            <a:endParaRPr/>
          </a:p>
        </p:txBody>
      </p:sp>
      <p:pic>
        <p:nvPicPr>
          <p:cNvPr id="245" name="Google Shape;24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450" y="907100"/>
            <a:ext cx="5772375" cy="332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6"/>
          <p:cNvSpPr txBox="1"/>
          <p:nvPr/>
        </p:nvSpPr>
        <p:spPr>
          <a:xfrm>
            <a:off x="1798650" y="218950"/>
            <a:ext cx="55467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Extra: How does the price of an avocado impact sales?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57" name="Google Shape;257;p3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YoY, avocados have increased in sales volume across the US in line with our hypothesis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Conventional avocados drive most of the sales volume versus organic avocados.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8 regions in the US drive most of the sales volume (accounting for 61% of total volume)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US consumers are are primarily buying small and large sizes, in addition to small bags.</a:t>
            </a:r>
            <a:endParaRPr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Mortem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</a:t>
            </a:r>
            <a:endParaRPr/>
          </a:p>
        </p:txBody>
      </p:sp>
      <p:sp>
        <p:nvSpPr>
          <p:cNvPr id="268" name="Google Shape;268;p40"/>
          <p:cNvSpPr txBox="1">
            <a:spLocks noGrp="1"/>
          </p:cNvSpPr>
          <p:nvPr>
            <p:ph type="body" idx="1"/>
          </p:nvPr>
        </p:nvSpPr>
        <p:spPr>
          <a:xfrm>
            <a:off x="729450" y="1994250"/>
            <a:ext cx="8316300" cy="28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Working with a partial year of data (2018)</a:t>
            </a:r>
            <a:endParaRPr sz="1800"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Merging our branches using github</a:t>
            </a:r>
            <a:endParaRPr sz="1800"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Deciding to remove ‘totalUS’ row and working with overlapping regional data.</a:t>
            </a:r>
            <a:endParaRPr sz="1800"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We had limited data ending in May 2018 so couldn’t see the growth since then.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had more time….</a:t>
            </a:r>
            <a:endParaRPr/>
          </a:p>
        </p:txBody>
      </p:sp>
      <p:sp>
        <p:nvSpPr>
          <p:cNvPr id="274" name="Google Shape;274;p4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9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Find recent data post May 2018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Figure out lat,longs to use Google places to heatmap avocado sales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Find millenial home sales and correlated the relationship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Figure out how they define the regions and if they already removed the overlapping data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Adding population data to determine how this affects growth in sales versus popularity of the product (US census data)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Hass Avocado Information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4100100" cy="22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Availability: Year-round harvesting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Hass brand is the  standard for commercial use (restaurants, guacamole production, etc.)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Counts for around 80% of avocados consumed worldwide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discovered  in 1935, they were granted the 1st US patent on a tree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856626" y="1620000"/>
            <a:ext cx="2561526" cy="283557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152500" y="4455575"/>
            <a:ext cx="70428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latin typeface="Lato"/>
                <a:ea typeface="Lato"/>
                <a:cs typeface="Lato"/>
                <a:sym typeface="Lato"/>
              </a:rPr>
              <a:t>References</a:t>
            </a:r>
            <a:r>
              <a:rPr lang="en" sz="1000" i="1">
                <a:latin typeface="Lato"/>
                <a:ea typeface="Lato"/>
                <a:cs typeface="Lato"/>
                <a:sym typeface="Lato"/>
              </a:rPr>
              <a:t>: 1) </a:t>
            </a:r>
            <a:r>
              <a:rPr lang="en" sz="1000" i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https://www.foodrepublic.com/2012/10/18/know-your-avocado-varieties-and-when-theyre-in-season/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   2) </a:t>
            </a:r>
            <a:r>
              <a:rPr lang="en" sz="1000" i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https://specialtyproduce.com/produce/Hass_Avocados_949.php</a:t>
            </a:r>
            <a:endParaRPr sz="1000" i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Hypothesis:</a:t>
            </a:r>
            <a:endParaRPr sz="3000"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3117900" cy="23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Avocado sales went up as avocados became more popular in the USA.</a:t>
            </a:r>
            <a:endParaRPr sz="2400"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6100" y="1180250"/>
            <a:ext cx="2927750" cy="249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5721775" y="3679300"/>
            <a:ext cx="2629500" cy="9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“</a:t>
            </a:r>
            <a:r>
              <a:rPr lang="en" sz="700">
                <a:solidFill>
                  <a:srgbClr val="222222"/>
                </a:solidFill>
                <a:highlight>
                  <a:srgbClr val="FFFFFF"/>
                </a:highlight>
              </a:rPr>
              <a:t>With social media, the popularization of the food grew and after Paltrow's book food bloggers recreated the dish and merchandise being created. - wikipedia</a:t>
            </a:r>
            <a:endParaRPr sz="7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Bon Appétit</a:t>
            </a:r>
            <a:r>
              <a:rPr lang="en" sz="700">
                <a:solidFill>
                  <a:srgbClr val="222222"/>
                </a:solidFill>
                <a:highlight>
                  <a:srgbClr val="FFFFFF"/>
                </a:highlight>
              </a:rPr>
              <a:t> magazine published a recipe for “Your New Avocado Toast” in its January 2015 issue.”  - wikipedia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193575" y="4746450"/>
            <a:ext cx="56550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latin typeface="Lato"/>
                <a:ea typeface="Lato"/>
                <a:cs typeface="Lato"/>
                <a:sym typeface="Lato"/>
              </a:rPr>
              <a:t>References</a:t>
            </a:r>
            <a:r>
              <a:rPr lang="en" sz="1000" i="1">
                <a:latin typeface="Lato"/>
                <a:ea typeface="Lato"/>
                <a:cs typeface="Lato"/>
                <a:sym typeface="Lato"/>
              </a:rPr>
              <a:t>: 1) </a:t>
            </a:r>
            <a:r>
              <a:rPr lang="en" sz="1000" i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https://en.wikipedia.org/wiki/Avocado_toast</a:t>
            </a:r>
            <a:endParaRPr sz="1000" i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Asked &amp; Why</a:t>
            </a:r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152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24292E"/>
                </a:solidFill>
              </a:rPr>
              <a:t>Is there seasonality for avocado sales (MoM, YoY)?</a:t>
            </a:r>
            <a:endParaRPr sz="1200">
              <a:solidFill>
                <a:srgbClr val="24292E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Understand when people are buying and if the consumption is related to the time of year.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24292E"/>
                </a:solidFill>
              </a:rPr>
              <a:t>What regions sold the most avocados?</a:t>
            </a:r>
            <a:endParaRPr sz="1200">
              <a:solidFill>
                <a:srgbClr val="24292E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Understand where in the USA people are buying and if the consumption is concentrated in particular areas.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24292E"/>
                </a:solidFill>
              </a:rPr>
              <a:t>What’s the breakout of avocado sales are conventional compared to organic?</a:t>
            </a:r>
            <a:endParaRPr sz="1200">
              <a:solidFill>
                <a:srgbClr val="24292E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Understand what type is being consumed  in the USA and if there’s a preference.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24292E"/>
                </a:solidFill>
              </a:rPr>
              <a:t>What size avocado is the most popular (by bag, by PLU)?</a:t>
            </a:r>
            <a:endParaRPr sz="1200">
              <a:solidFill>
                <a:srgbClr val="24292E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Understand if people are buying multiple or single avocados.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Findings</a:t>
            </a: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Overall, we found that avocado sales growth did increase YOY and that certain regions account for most of the consumption.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&amp; Data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our data</a:t>
            </a: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of data is </a:t>
            </a:r>
            <a:r>
              <a:rPr lang="en" b="1" i="1">
                <a:solidFill>
                  <a:schemeClr val="dk1"/>
                </a:solidFill>
              </a:rPr>
              <a:t>Kaggle </a:t>
            </a:r>
            <a:r>
              <a:rPr lang="en"/>
              <a:t>for Hass avocados and </a:t>
            </a:r>
            <a:r>
              <a:rPr lang="en" b="1" i="1">
                <a:solidFill>
                  <a:schemeClr val="dk1"/>
                </a:solidFill>
              </a:rPr>
              <a:t>the Census Bureau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666666"/>
                </a:solidFill>
              </a:rPr>
              <a:t>for population:</a:t>
            </a:r>
            <a:endParaRPr>
              <a:solidFill>
                <a:srgbClr val="666666"/>
              </a:solidFill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Link: 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https://www.kaggle.com/neuromusic/avocado-prices</a:t>
            </a:r>
            <a:endParaRPr sz="1300"/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Historical data (weekly)  on avocado prices and sales volume in multiple US markets</a:t>
            </a:r>
            <a:endParaRPr sz="1300"/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>
                <a:highlight>
                  <a:srgbClr val="FFFFFF"/>
                </a:highlight>
              </a:rPr>
              <a:t>This data was downloaded from the Hass Avocado Board website in May of 2018</a:t>
            </a:r>
            <a:endParaRPr sz="13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3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</a:t>
            </a:r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729450" y="1948025"/>
            <a:ext cx="7688700" cy="27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Relevant columns in the dataset: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111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4F4F4"/>
                </a:highlight>
              </a:rPr>
              <a:t>Date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- The date of the observation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4F4F4"/>
                </a:highlight>
              </a:rPr>
              <a:t>AveragePrice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- the average price of a single avocado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4F4F4"/>
                </a:highlight>
              </a:rPr>
              <a:t>type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- conventional or organic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4F4F4"/>
                </a:highlight>
              </a:rPr>
              <a:t>year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- the year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4F4F4"/>
                </a:highlight>
              </a:rPr>
              <a:t>Region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- the city or region of the observation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4F4F4"/>
                </a:highlight>
              </a:rPr>
              <a:t>Total Volume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- Total number of avocados sold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4F4F4"/>
                </a:highlight>
              </a:rPr>
              <a:t>4046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- Total number of avocados with PLU 4046 sold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4F4F4"/>
                </a:highlight>
              </a:rPr>
              <a:t>4225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- Total number of avocados with PLU 4225 sold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4F4F4"/>
                </a:highlight>
              </a:rPr>
              <a:t>4770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- Total number of avocados with PLU 4770 sold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27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1249</Words>
  <Application>Microsoft Macintosh PowerPoint</Application>
  <PresentationFormat>On-screen Show (16:9)</PresentationFormat>
  <Paragraphs>147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Raleway</vt:lpstr>
      <vt:lpstr>Roboto</vt:lpstr>
      <vt:lpstr>Lato</vt:lpstr>
      <vt:lpstr>Streamline</vt:lpstr>
      <vt:lpstr>Data Analysis of Avocado Sales in the US (2015-2018)</vt:lpstr>
      <vt:lpstr>Motivation &amp; Summary</vt:lpstr>
      <vt:lpstr>Hass Avocado Information</vt:lpstr>
      <vt:lpstr>Hypothesis:</vt:lpstr>
      <vt:lpstr>Questions Asked &amp; Why</vt:lpstr>
      <vt:lpstr>Summary of Findings</vt:lpstr>
      <vt:lpstr>Questions &amp; Data</vt:lpstr>
      <vt:lpstr>About our data</vt:lpstr>
      <vt:lpstr>Data structure</vt:lpstr>
      <vt:lpstr>Data Exploration &amp; Cleanup </vt:lpstr>
      <vt:lpstr>Data Exploration: Clean Up &amp; Exploration</vt:lpstr>
      <vt:lpstr>Data Exploration: Gotchas</vt:lpstr>
      <vt:lpstr>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Discussion</vt:lpstr>
      <vt:lpstr>Conclusion</vt:lpstr>
      <vt:lpstr>Post Mortem</vt:lpstr>
      <vt:lpstr>Difficulties</vt:lpstr>
      <vt:lpstr>If we had more time….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of Avocado Sales in the US (2015-2018)</dc:title>
  <cp:lastModifiedBy>CHIA CHUN KO</cp:lastModifiedBy>
  <cp:revision>1</cp:revision>
  <dcterms:modified xsi:type="dcterms:W3CDTF">2020-03-24T19:44:48Z</dcterms:modified>
</cp:coreProperties>
</file>