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sldIdLst>
    <p:sldId id="257" r:id="rId4"/>
    <p:sldId id="286" r:id="rId6"/>
    <p:sldId id="319" r:id="rId7"/>
    <p:sldId id="320" r:id="rId8"/>
    <p:sldId id="322" r:id="rId9"/>
    <p:sldId id="323" r:id="rId10"/>
    <p:sldId id="324" r:id="rId11"/>
    <p:sldId id="325" r:id="rId12"/>
    <p:sldId id="276" r:id="rId13"/>
    <p:sldId id="281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sz="3200">
                <a:solidFill>
                  <a:schemeClr val="tx1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大家好，我来介绍一下METAPO。一个Web3社交网络，通过公平的曝光量算法，建立SocialFI。</a:t>
            </a:r>
            <a:endParaRPr lang="zh-CN" altLang="en-US" sz="3200">
              <a:solidFill>
                <a:schemeClr val="tx1"/>
              </a:solidFill>
              <a:uFillTx/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  <a:p>
            <a:r>
              <a:rPr lang="zh-CN" altLang="en-US" sz="3200">
                <a:solidFill>
                  <a:schemeClr val="tx1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Hello everyone, let me introduce METAPO. A Web3 social network, </a:t>
            </a:r>
            <a:r>
              <a:rPr lang="en-US" altLang="zh-CN" sz="3200">
                <a:solidFill>
                  <a:schemeClr val="tx1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with </a:t>
            </a:r>
            <a:r>
              <a:rPr lang="zh-CN" altLang="en-US" sz="3200">
                <a:solidFill>
                  <a:schemeClr val="tx1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a fair exposure algorithm, to build SocialFI.</a:t>
            </a:r>
            <a:endParaRPr lang="zh-CN" altLang="en-US" sz="3200">
              <a:solidFill>
                <a:schemeClr val="tx1"/>
              </a:solidFill>
              <a:uFillTx/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就这样，谢谢大家！</a:t>
            </a:r>
            <a:endParaRPr lang="zh-CN" altLang="en-US"/>
          </a:p>
          <a:p>
            <a:r>
              <a:rPr lang="zh-CN" altLang="en-US"/>
              <a:t>That's it, thank you!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这是</a:t>
            </a:r>
            <a:r>
              <a:rPr lang="en-US" altLang="zh-CN"/>
              <a:t>Metapo</a:t>
            </a:r>
            <a:r>
              <a:rPr lang="zh-CN" altLang="en-US"/>
              <a:t>的预览，首页有点像</a:t>
            </a:r>
            <a:r>
              <a:rPr lang="en-US" altLang="zh-CN"/>
              <a:t>google</a:t>
            </a:r>
            <a:r>
              <a:rPr lang="zh-CN" altLang="en-US"/>
              <a:t>，用来搜索帖子。每个帖子是一个</a:t>
            </a:r>
            <a:r>
              <a:rPr lang="en-US" altLang="zh-CN"/>
              <a:t>NFT</a:t>
            </a:r>
            <a:r>
              <a:rPr lang="zh-CN" altLang="en-US"/>
              <a:t>，由用户铸造，</a:t>
            </a:r>
            <a:r>
              <a:rPr lang="en-US" altLang="zh-CN"/>
              <a:t>Mirror</a:t>
            </a:r>
            <a:r>
              <a:rPr lang="zh-CN" altLang="en-US"/>
              <a:t>把这样的帖子叫做</a:t>
            </a:r>
            <a:r>
              <a:rPr lang="en-US" altLang="zh-CN"/>
              <a:t>Entry</a:t>
            </a:r>
            <a:r>
              <a:rPr lang="zh-CN" altLang="en-US"/>
              <a:t>，好吧，那我们也这么叫。排名是按照热度值排的，热度即曝光量。由于热度值是在智能合约里计算出来的，所以唯一能改变热度值的办法就是用户点击喜欢按钮，下面我将详细介绍这种算法。</a:t>
            </a:r>
            <a:endParaRPr lang="zh-CN" altLang="en-US"/>
          </a:p>
          <a:p>
            <a:r>
              <a:rPr lang="zh-CN" altLang="en-US"/>
              <a:t>This is a preview of Metapo, </a:t>
            </a:r>
            <a:endParaRPr lang="zh-CN" altLang="en-US"/>
          </a:p>
          <a:p>
            <a:r>
              <a:rPr lang="zh-CN" altLang="en-US"/>
              <a:t>the homepage </a:t>
            </a:r>
            <a:r>
              <a:rPr lang="en-US" altLang="zh-CN"/>
              <a:t>looks</a:t>
            </a:r>
            <a:r>
              <a:rPr lang="zh-CN" altLang="en-US"/>
              <a:t> like google for searching posts. </a:t>
            </a:r>
            <a:endParaRPr lang="zh-CN" altLang="en-US"/>
          </a:p>
          <a:p>
            <a:r>
              <a:rPr lang="zh-CN" altLang="en-US"/>
              <a:t>Each post is an NFT, minted by user, Mirror calls such a post an Entry, well, then we call it that too. </a:t>
            </a:r>
            <a:endParaRPr lang="zh-CN" altLang="en-US"/>
          </a:p>
          <a:p>
            <a:r>
              <a:rPr lang="zh-CN" altLang="en-US"/>
              <a:t>The ranking </a:t>
            </a:r>
            <a:r>
              <a:rPr lang="en-US" altLang="zh-CN"/>
              <a:t>sorts by</a:t>
            </a:r>
            <a:r>
              <a:rPr lang="zh-CN" altLang="en-US"/>
              <a:t> the </a:t>
            </a:r>
            <a:r>
              <a:rPr lang="en-US" altLang="zh-CN"/>
              <a:t>Hot</a:t>
            </a:r>
            <a:r>
              <a:rPr lang="zh-CN" altLang="en-US"/>
              <a:t> value, </a:t>
            </a:r>
            <a:endParaRPr lang="zh-CN" altLang="en-US"/>
          </a:p>
          <a:p>
            <a:r>
              <a:rPr lang="en-US" altLang="zh-CN"/>
              <a:t>Hot</a:t>
            </a:r>
            <a:r>
              <a:rPr lang="zh-CN" altLang="en-US"/>
              <a:t> is </a:t>
            </a:r>
            <a:r>
              <a:rPr lang="en-US" altLang="zh-CN"/>
              <a:t>e</a:t>
            </a:r>
            <a:r>
              <a:rPr lang="zh-CN" altLang="en-US"/>
              <a:t>xposure</a:t>
            </a:r>
            <a:r>
              <a:rPr lang="en-US" altLang="zh-CN"/>
              <a:t>,</a:t>
            </a:r>
            <a:r>
              <a:rPr lang="zh-CN" altLang="en-US"/>
              <a:t> </a:t>
            </a:r>
            <a:r>
              <a:rPr lang="en-US"/>
              <a:t>which</a:t>
            </a:r>
            <a:r>
              <a:rPr lang="zh-CN" altLang="en-US"/>
              <a:t> is calculated in the smart contract, </a:t>
            </a:r>
            <a:endParaRPr lang="zh-CN" altLang="en-US"/>
          </a:p>
          <a:p>
            <a:r>
              <a:rPr lang="en-US" altLang="zh-CN"/>
              <a:t>so </a:t>
            </a:r>
            <a:r>
              <a:rPr lang="zh-CN" altLang="en-US"/>
              <a:t>the only way to change the </a:t>
            </a:r>
            <a:r>
              <a:rPr lang="en-US" altLang="zh-CN"/>
              <a:t>Hot </a:t>
            </a:r>
            <a:r>
              <a:rPr lang="zh-CN" altLang="en-US"/>
              <a:t>is </a:t>
            </a:r>
            <a:r>
              <a:rPr lang="en-US" altLang="zh-CN"/>
              <a:t>pressing</a:t>
            </a:r>
            <a:r>
              <a:rPr lang="zh-CN" altLang="en-US"/>
              <a:t> the </a:t>
            </a:r>
            <a:r>
              <a:rPr lang="en-US" altLang="zh-CN"/>
              <a:t>L</a:t>
            </a:r>
            <a:r>
              <a:rPr lang="zh-CN" altLang="en-US"/>
              <a:t>ike button. </a:t>
            </a:r>
            <a:endParaRPr lang="zh-CN" altLang="en-US"/>
          </a:p>
          <a:p>
            <a:r>
              <a:rPr lang="zh-CN" altLang="en-US"/>
              <a:t>I will introduce this algorithm in detail below.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这是</a:t>
            </a:r>
            <a:r>
              <a:rPr lang="en-US" altLang="zh-CN"/>
              <a:t>Metapo</a:t>
            </a:r>
            <a:r>
              <a:rPr lang="zh-CN" altLang="en-US"/>
              <a:t>的预览，首页有点像</a:t>
            </a:r>
            <a:r>
              <a:rPr lang="en-US" altLang="zh-CN"/>
              <a:t>google</a:t>
            </a:r>
            <a:r>
              <a:rPr lang="zh-CN" altLang="en-US"/>
              <a:t>，用来搜索帖子。每个帖子是一个</a:t>
            </a:r>
            <a:r>
              <a:rPr lang="en-US" altLang="zh-CN"/>
              <a:t>NFT</a:t>
            </a:r>
            <a:r>
              <a:rPr lang="zh-CN" altLang="en-US"/>
              <a:t>，由用户铸造，</a:t>
            </a:r>
            <a:r>
              <a:rPr lang="en-US" altLang="zh-CN"/>
              <a:t>Mirror</a:t>
            </a:r>
            <a:r>
              <a:rPr lang="zh-CN" altLang="en-US"/>
              <a:t>把这样的帖子叫做</a:t>
            </a:r>
            <a:r>
              <a:rPr lang="en-US" altLang="zh-CN"/>
              <a:t>Entry</a:t>
            </a:r>
            <a:r>
              <a:rPr lang="zh-CN" altLang="en-US"/>
              <a:t>，好吧，那我们也这么叫。排名是按照热度值排的，热度即曝光量。由于热度值是在智能合约里计算出来的，所以唯一能改变热度值的办法就是用户点击喜欢按钮，下面我将详细介绍这种算法。</a:t>
            </a:r>
            <a:endParaRPr lang="zh-CN" altLang="en-US"/>
          </a:p>
          <a:p>
            <a:r>
              <a:rPr lang="zh-CN" altLang="en-US"/>
              <a:t>This is a preview of Metapo, </a:t>
            </a:r>
            <a:endParaRPr lang="zh-CN" altLang="en-US"/>
          </a:p>
          <a:p>
            <a:r>
              <a:rPr lang="zh-CN" altLang="en-US"/>
              <a:t>the homepage </a:t>
            </a:r>
            <a:r>
              <a:rPr lang="en-US" altLang="zh-CN"/>
              <a:t>looks</a:t>
            </a:r>
            <a:r>
              <a:rPr lang="zh-CN" altLang="en-US"/>
              <a:t> like google for searching posts. </a:t>
            </a:r>
            <a:endParaRPr lang="zh-CN" altLang="en-US"/>
          </a:p>
          <a:p>
            <a:r>
              <a:rPr lang="zh-CN" altLang="en-US"/>
              <a:t>Each post is an NFT, minted by user, Mirror calls such a post an Entry, well, then we call it that too. </a:t>
            </a:r>
            <a:endParaRPr lang="zh-CN" altLang="en-US"/>
          </a:p>
          <a:p>
            <a:r>
              <a:rPr lang="zh-CN" altLang="en-US"/>
              <a:t>The ranking </a:t>
            </a:r>
            <a:r>
              <a:rPr lang="en-US" altLang="zh-CN"/>
              <a:t>sorts by</a:t>
            </a:r>
            <a:r>
              <a:rPr lang="zh-CN" altLang="en-US"/>
              <a:t> the </a:t>
            </a:r>
            <a:r>
              <a:rPr lang="en-US" altLang="zh-CN"/>
              <a:t>Hot</a:t>
            </a:r>
            <a:r>
              <a:rPr lang="zh-CN" altLang="en-US"/>
              <a:t> value, </a:t>
            </a:r>
            <a:endParaRPr lang="zh-CN" altLang="en-US"/>
          </a:p>
          <a:p>
            <a:r>
              <a:rPr lang="en-US" altLang="zh-CN"/>
              <a:t>Hot</a:t>
            </a:r>
            <a:r>
              <a:rPr lang="zh-CN" altLang="en-US"/>
              <a:t> is </a:t>
            </a:r>
            <a:r>
              <a:rPr lang="en-US" altLang="zh-CN"/>
              <a:t>e</a:t>
            </a:r>
            <a:r>
              <a:rPr lang="zh-CN" altLang="en-US"/>
              <a:t>xposure</a:t>
            </a:r>
            <a:r>
              <a:rPr lang="en-US" altLang="zh-CN"/>
              <a:t>,</a:t>
            </a:r>
            <a:r>
              <a:rPr lang="zh-CN" altLang="en-US"/>
              <a:t> </a:t>
            </a:r>
            <a:r>
              <a:rPr lang="en-US"/>
              <a:t>which</a:t>
            </a:r>
            <a:r>
              <a:rPr lang="zh-CN" altLang="en-US"/>
              <a:t> is calculated in the smart contract, </a:t>
            </a:r>
            <a:endParaRPr lang="zh-CN" altLang="en-US"/>
          </a:p>
          <a:p>
            <a:r>
              <a:rPr lang="en-US" altLang="zh-CN"/>
              <a:t>so </a:t>
            </a:r>
            <a:r>
              <a:rPr lang="zh-CN" altLang="en-US"/>
              <a:t>the only way to change the </a:t>
            </a:r>
            <a:r>
              <a:rPr lang="en-US" altLang="zh-CN"/>
              <a:t>Hot </a:t>
            </a:r>
            <a:r>
              <a:rPr lang="zh-CN" altLang="en-US"/>
              <a:t>is </a:t>
            </a:r>
            <a:r>
              <a:rPr lang="en-US" altLang="zh-CN"/>
              <a:t>pressing</a:t>
            </a:r>
            <a:r>
              <a:rPr lang="zh-CN" altLang="en-US"/>
              <a:t> the </a:t>
            </a:r>
            <a:r>
              <a:rPr lang="en-US" altLang="zh-CN"/>
              <a:t>L</a:t>
            </a:r>
            <a:r>
              <a:rPr lang="zh-CN" altLang="en-US"/>
              <a:t>ike button. </a:t>
            </a:r>
            <a:endParaRPr lang="zh-CN" altLang="en-US"/>
          </a:p>
          <a:p>
            <a:r>
              <a:rPr lang="zh-CN" altLang="en-US"/>
              <a:t>I will introduce this algorithm in detail below.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这是</a:t>
            </a:r>
            <a:r>
              <a:rPr lang="en-US" altLang="zh-CN"/>
              <a:t>Metapo</a:t>
            </a:r>
            <a:r>
              <a:rPr lang="zh-CN" altLang="en-US"/>
              <a:t>的预览，首页有点像</a:t>
            </a:r>
            <a:r>
              <a:rPr lang="en-US" altLang="zh-CN"/>
              <a:t>google</a:t>
            </a:r>
            <a:r>
              <a:rPr lang="zh-CN" altLang="en-US"/>
              <a:t>，用来搜索帖子。每个帖子是一个</a:t>
            </a:r>
            <a:r>
              <a:rPr lang="en-US" altLang="zh-CN"/>
              <a:t>NFT</a:t>
            </a:r>
            <a:r>
              <a:rPr lang="zh-CN" altLang="en-US"/>
              <a:t>，由用户铸造，</a:t>
            </a:r>
            <a:r>
              <a:rPr lang="en-US" altLang="zh-CN"/>
              <a:t>Mirror</a:t>
            </a:r>
            <a:r>
              <a:rPr lang="zh-CN" altLang="en-US"/>
              <a:t>把这样的帖子叫做</a:t>
            </a:r>
            <a:r>
              <a:rPr lang="en-US" altLang="zh-CN"/>
              <a:t>Entry</a:t>
            </a:r>
            <a:r>
              <a:rPr lang="zh-CN" altLang="en-US"/>
              <a:t>，好吧，那我们也这么叫。排名是按照热度值排的，热度即曝光量。由于热度值是在智能合约里计算出来的，所以唯一能改变热度值的办法就是用户点击喜欢按钮，下面我将详细介绍这种算法。</a:t>
            </a:r>
            <a:endParaRPr lang="zh-CN" altLang="en-US"/>
          </a:p>
          <a:p>
            <a:r>
              <a:rPr lang="zh-CN" altLang="en-US"/>
              <a:t>This is a preview of Metapo, </a:t>
            </a:r>
            <a:endParaRPr lang="zh-CN" altLang="en-US"/>
          </a:p>
          <a:p>
            <a:r>
              <a:rPr lang="zh-CN" altLang="en-US"/>
              <a:t>the homepage </a:t>
            </a:r>
            <a:r>
              <a:rPr lang="en-US" altLang="zh-CN"/>
              <a:t>looks</a:t>
            </a:r>
            <a:r>
              <a:rPr lang="zh-CN" altLang="en-US"/>
              <a:t> like google for searching posts. </a:t>
            </a:r>
            <a:endParaRPr lang="zh-CN" altLang="en-US"/>
          </a:p>
          <a:p>
            <a:r>
              <a:rPr lang="zh-CN" altLang="en-US"/>
              <a:t>Each post is an NFT, minted by user, Mirror calls such a post an Entry, well, then we call it that too. </a:t>
            </a:r>
            <a:endParaRPr lang="zh-CN" altLang="en-US"/>
          </a:p>
          <a:p>
            <a:r>
              <a:rPr lang="zh-CN" altLang="en-US"/>
              <a:t>The ranking </a:t>
            </a:r>
            <a:r>
              <a:rPr lang="en-US" altLang="zh-CN"/>
              <a:t>sorts by</a:t>
            </a:r>
            <a:r>
              <a:rPr lang="zh-CN" altLang="en-US"/>
              <a:t> the </a:t>
            </a:r>
            <a:r>
              <a:rPr lang="en-US" altLang="zh-CN"/>
              <a:t>Hot</a:t>
            </a:r>
            <a:r>
              <a:rPr lang="zh-CN" altLang="en-US"/>
              <a:t> value, </a:t>
            </a:r>
            <a:endParaRPr lang="zh-CN" altLang="en-US"/>
          </a:p>
          <a:p>
            <a:r>
              <a:rPr lang="en-US" altLang="zh-CN"/>
              <a:t>Hot</a:t>
            </a:r>
            <a:r>
              <a:rPr lang="zh-CN" altLang="en-US"/>
              <a:t> is </a:t>
            </a:r>
            <a:r>
              <a:rPr lang="en-US" altLang="zh-CN"/>
              <a:t>e</a:t>
            </a:r>
            <a:r>
              <a:rPr lang="zh-CN" altLang="en-US"/>
              <a:t>xposure</a:t>
            </a:r>
            <a:r>
              <a:rPr lang="en-US" altLang="zh-CN"/>
              <a:t>,</a:t>
            </a:r>
            <a:r>
              <a:rPr lang="zh-CN" altLang="en-US"/>
              <a:t> </a:t>
            </a:r>
            <a:r>
              <a:rPr lang="en-US"/>
              <a:t>which</a:t>
            </a:r>
            <a:r>
              <a:rPr lang="zh-CN" altLang="en-US"/>
              <a:t> is calculated in the smart contract, </a:t>
            </a:r>
            <a:endParaRPr lang="zh-CN" altLang="en-US"/>
          </a:p>
          <a:p>
            <a:r>
              <a:rPr lang="en-US" altLang="zh-CN"/>
              <a:t>so </a:t>
            </a:r>
            <a:r>
              <a:rPr lang="zh-CN" altLang="en-US"/>
              <a:t>the only way to change the </a:t>
            </a:r>
            <a:r>
              <a:rPr lang="en-US" altLang="zh-CN"/>
              <a:t>Hot </a:t>
            </a:r>
            <a:r>
              <a:rPr lang="zh-CN" altLang="en-US"/>
              <a:t>is </a:t>
            </a:r>
            <a:r>
              <a:rPr lang="en-US" altLang="zh-CN"/>
              <a:t>pressing</a:t>
            </a:r>
            <a:r>
              <a:rPr lang="zh-CN" altLang="en-US"/>
              <a:t> the </a:t>
            </a:r>
            <a:r>
              <a:rPr lang="en-US" altLang="zh-CN"/>
              <a:t>L</a:t>
            </a:r>
            <a:r>
              <a:rPr lang="zh-CN" altLang="en-US"/>
              <a:t>ike button. </a:t>
            </a:r>
            <a:endParaRPr lang="zh-CN" altLang="en-US"/>
          </a:p>
          <a:p>
            <a:r>
              <a:rPr lang="zh-CN" altLang="en-US"/>
              <a:t>I will introduce this algorithm in detail below.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这是</a:t>
            </a:r>
            <a:r>
              <a:rPr lang="en-US" altLang="zh-CN"/>
              <a:t>Metapo</a:t>
            </a:r>
            <a:r>
              <a:rPr lang="zh-CN" altLang="en-US"/>
              <a:t>的预览，首页有点像</a:t>
            </a:r>
            <a:r>
              <a:rPr lang="en-US" altLang="zh-CN"/>
              <a:t>google</a:t>
            </a:r>
            <a:r>
              <a:rPr lang="zh-CN" altLang="en-US"/>
              <a:t>，用来搜索帖子。每个帖子是一个</a:t>
            </a:r>
            <a:r>
              <a:rPr lang="en-US" altLang="zh-CN"/>
              <a:t>NFT</a:t>
            </a:r>
            <a:r>
              <a:rPr lang="zh-CN" altLang="en-US"/>
              <a:t>，由用户铸造，</a:t>
            </a:r>
            <a:r>
              <a:rPr lang="en-US" altLang="zh-CN"/>
              <a:t>Mirror</a:t>
            </a:r>
            <a:r>
              <a:rPr lang="zh-CN" altLang="en-US"/>
              <a:t>把这样的帖子叫做</a:t>
            </a:r>
            <a:r>
              <a:rPr lang="en-US" altLang="zh-CN"/>
              <a:t>Entry</a:t>
            </a:r>
            <a:r>
              <a:rPr lang="zh-CN" altLang="en-US"/>
              <a:t>，好吧，那我们也这么叫。排名是按照热度值排的，热度即曝光量。由于热度值是在智能合约里计算出来的，所以唯一能改变热度值的办法就是用户点击喜欢按钮，下面我将详细介绍这种算法。</a:t>
            </a:r>
            <a:endParaRPr lang="zh-CN" altLang="en-US"/>
          </a:p>
          <a:p>
            <a:r>
              <a:rPr lang="zh-CN" altLang="en-US"/>
              <a:t>This is a preview of Metapo, </a:t>
            </a:r>
            <a:endParaRPr lang="zh-CN" altLang="en-US"/>
          </a:p>
          <a:p>
            <a:r>
              <a:rPr lang="zh-CN" altLang="en-US"/>
              <a:t>the homepage </a:t>
            </a:r>
            <a:r>
              <a:rPr lang="en-US" altLang="zh-CN"/>
              <a:t>looks</a:t>
            </a:r>
            <a:r>
              <a:rPr lang="zh-CN" altLang="en-US"/>
              <a:t> like google for searching posts. </a:t>
            </a:r>
            <a:endParaRPr lang="zh-CN" altLang="en-US"/>
          </a:p>
          <a:p>
            <a:r>
              <a:rPr lang="zh-CN" altLang="en-US"/>
              <a:t>Each post is an NFT, minted by user, Mirror calls such a post an Entry, well, then we call it that too. </a:t>
            </a:r>
            <a:endParaRPr lang="zh-CN" altLang="en-US"/>
          </a:p>
          <a:p>
            <a:r>
              <a:rPr lang="zh-CN" altLang="en-US"/>
              <a:t>The ranking </a:t>
            </a:r>
            <a:r>
              <a:rPr lang="en-US" altLang="zh-CN"/>
              <a:t>sorts by</a:t>
            </a:r>
            <a:r>
              <a:rPr lang="zh-CN" altLang="en-US"/>
              <a:t> the </a:t>
            </a:r>
            <a:r>
              <a:rPr lang="en-US" altLang="zh-CN"/>
              <a:t>Hot</a:t>
            </a:r>
            <a:r>
              <a:rPr lang="zh-CN" altLang="en-US"/>
              <a:t> value, </a:t>
            </a:r>
            <a:endParaRPr lang="zh-CN" altLang="en-US"/>
          </a:p>
          <a:p>
            <a:r>
              <a:rPr lang="en-US" altLang="zh-CN"/>
              <a:t>Hot</a:t>
            </a:r>
            <a:r>
              <a:rPr lang="zh-CN" altLang="en-US"/>
              <a:t> is </a:t>
            </a:r>
            <a:r>
              <a:rPr lang="en-US" altLang="zh-CN"/>
              <a:t>e</a:t>
            </a:r>
            <a:r>
              <a:rPr lang="zh-CN" altLang="en-US"/>
              <a:t>xposure</a:t>
            </a:r>
            <a:r>
              <a:rPr lang="en-US" altLang="zh-CN"/>
              <a:t>,</a:t>
            </a:r>
            <a:r>
              <a:rPr lang="zh-CN" altLang="en-US"/>
              <a:t> </a:t>
            </a:r>
            <a:r>
              <a:rPr lang="en-US"/>
              <a:t>which</a:t>
            </a:r>
            <a:r>
              <a:rPr lang="zh-CN" altLang="en-US"/>
              <a:t> is calculated in the smart contract, </a:t>
            </a:r>
            <a:endParaRPr lang="zh-CN" altLang="en-US"/>
          </a:p>
          <a:p>
            <a:r>
              <a:rPr lang="en-US" altLang="zh-CN"/>
              <a:t>so </a:t>
            </a:r>
            <a:r>
              <a:rPr lang="zh-CN" altLang="en-US"/>
              <a:t>the only way to change the </a:t>
            </a:r>
            <a:r>
              <a:rPr lang="en-US" altLang="zh-CN"/>
              <a:t>Hot </a:t>
            </a:r>
            <a:r>
              <a:rPr lang="zh-CN" altLang="en-US"/>
              <a:t>is </a:t>
            </a:r>
            <a:r>
              <a:rPr lang="en-US" altLang="zh-CN"/>
              <a:t>pressing</a:t>
            </a:r>
            <a:r>
              <a:rPr lang="zh-CN" altLang="en-US"/>
              <a:t> the </a:t>
            </a:r>
            <a:r>
              <a:rPr lang="en-US" altLang="zh-CN"/>
              <a:t>L</a:t>
            </a:r>
            <a:r>
              <a:rPr lang="zh-CN" altLang="en-US"/>
              <a:t>ike button. </a:t>
            </a:r>
            <a:endParaRPr lang="zh-CN" altLang="en-US"/>
          </a:p>
          <a:p>
            <a:r>
              <a:rPr lang="zh-CN" altLang="en-US"/>
              <a:t>I will introduce this algorithm in detail below.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这是</a:t>
            </a:r>
            <a:r>
              <a:rPr lang="en-US" altLang="zh-CN"/>
              <a:t>Metapo</a:t>
            </a:r>
            <a:r>
              <a:rPr lang="zh-CN" altLang="en-US"/>
              <a:t>的预览，首页有点像</a:t>
            </a:r>
            <a:r>
              <a:rPr lang="en-US" altLang="zh-CN"/>
              <a:t>google</a:t>
            </a:r>
            <a:r>
              <a:rPr lang="zh-CN" altLang="en-US"/>
              <a:t>，用来搜索帖子。每个帖子是一个</a:t>
            </a:r>
            <a:r>
              <a:rPr lang="en-US" altLang="zh-CN"/>
              <a:t>NFT</a:t>
            </a:r>
            <a:r>
              <a:rPr lang="zh-CN" altLang="en-US"/>
              <a:t>，由用户铸造，</a:t>
            </a:r>
            <a:r>
              <a:rPr lang="en-US" altLang="zh-CN"/>
              <a:t>Mirror</a:t>
            </a:r>
            <a:r>
              <a:rPr lang="zh-CN" altLang="en-US"/>
              <a:t>把这样的帖子叫做</a:t>
            </a:r>
            <a:r>
              <a:rPr lang="en-US" altLang="zh-CN"/>
              <a:t>Entry</a:t>
            </a:r>
            <a:r>
              <a:rPr lang="zh-CN" altLang="en-US"/>
              <a:t>，好吧，那我们也这么叫。排名是按照热度值排的，热度即曝光量。由于热度值是在智能合约里计算出来的，所以唯一能改变热度值的办法就是用户点击喜欢按钮，下面我将详细介绍这种算法。</a:t>
            </a:r>
            <a:endParaRPr lang="zh-CN" altLang="en-US"/>
          </a:p>
          <a:p>
            <a:r>
              <a:rPr lang="zh-CN" altLang="en-US"/>
              <a:t>This is a preview of Metapo, </a:t>
            </a:r>
            <a:endParaRPr lang="zh-CN" altLang="en-US"/>
          </a:p>
          <a:p>
            <a:r>
              <a:rPr lang="zh-CN" altLang="en-US"/>
              <a:t>the homepage </a:t>
            </a:r>
            <a:r>
              <a:rPr lang="en-US" altLang="zh-CN"/>
              <a:t>looks</a:t>
            </a:r>
            <a:r>
              <a:rPr lang="zh-CN" altLang="en-US"/>
              <a:t> like google for searching posts. </a:t>
            </a:r>
            <a:endParaRPr lang="zh-CN" altLang="en-US"/>
          </a:p>
          <a:p>
            <a:r>
              <a:rPr lang="zh-CN" altLang="en-US"/>
              <a:t>Each post is an NFT, minted by user, Mirror calls such a post an Entry, well, then we call it that too. </a:t>
            </a:r>
            <a:endParaRPr lang="zh-CN" altLang="en-US"/>
          </a:p>
          <a:p>
            <a:r>
              <a:rPr lang="zh-CN" altLang="en-US"/>
              <a:t>The ranking </a:t>
            </a:r>
            <a:r>
              <a:rPr lang="en-US" altLang="zh-CN"/>
              <a:t>sorts by</a:t>
            </a:r>
            <a:r>
              <a:rPr lang="zh-CN" altLang="en-US"/>
              <a:t> the </a:t>
            </a:r>
            <a:r>
              <a:rPr lang="en-US" altLang="zh-CN"/>
              <a:t>Hot</a:t>
            </a:r>
            <a:r>
              <a:rPr lang="zh-CN" altLang="en-US"/>
              <a:t> value, </a:t>
            </a:r>
            <a:endParaRPr lang="zh-CN" altLang="en-US"/>
          </a:p>
          <a:p>
            <a:r>
              <a:rPr lang="en-US" altLang="zh-CN"/>
              <a:t>Hot</a:t>
            </a:r>
            <a:r>
              <a:rPr lang="zh-CN" altLang="en-US"/>
              <a:t> is </a:t>
            </a:r>
            <a:r>
              <a:rPr lang="en-US" altLang="zh-CN"/>
              <a:t>e</a:t>
            </a:r>
            <a:r>
              <a:rPr lang="zh-CN" altLang="en-US"/>
              <a:t>xposure</a:t>
            </a:r>
            <a:r>
              <a:rPr lang="en-US" altLang="zh-CN"/>
              <a:t>,</a:t>
            </a:r>
            <a:r>
              <a:rPr lang="zh-CN" altLang="en-US"/>
              <a:t> </a:t>
            </a:r>
            <a:r>
              <a:rPr lang="en-US"/>
              <a:t>which</a:t>
            </a:r>
            <a:r>
              <a:rPr lang="zh-CN" altLang="en-US"/>
              <a:t> is calculated in the smart contract, </a:t>
            </a:r>
            <a:endParaRPr lang="zh-CN" altLang="en-US"/>
          </a:p>
          <a:p>
            <a:r>
              <a:rPr lang="en-US" altLang="zh-CN"/>
              <a:t>so </a:t>
            </a:r>
            <a:r>
              <a:rPr lang="zh-CN" altLang="en-US"/>
              <a:t>the only way to change the </a:t>
            </a:r>
            <a:r>
              <a:rPr lang="en-US" altLang="zh-CN"/>
              <a:t>Hot </a:t>
            </a:r>
            <a:r>
              <a:rPr lang="zh-CN" altLang="en-US"/>
              <a:t>is </a:t>
            </a:r>
            <a:r>
              <a:rPr lang="en-US" altLang="zh-CN"/>
              <a:t>pressing</a:t>
            </a:r>
            <a:r>
              <a:rPr lang="zh-CN" altLang="en-US"/>
              <a:t> the </a:t>
            </a:r>
            <a:r>
              <a:rPr lang="en-US" altLang="zh-CN"/>
              <a:t>L</a:t>
            </a:r>
            <a:r>
              <a:rPr lang="zh-CN" altLang="en-US"/>
              <a:t>ike button. </a:t>
            </a:r>
            <a:endParaRPr lang="zh-CN" altLang="en-US"/>
          </a:p>
          <a:p>
            <a:r>
              <a:rPr lang="zh-CN" altLang="en-US"/>
              <a:t>I will introduce this algorithm in detail below.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这是</a:t>
            </a:r>
            <a:r>
              <a:rPr lang="en-US" altLang="zh-CN"/>
              <a:t>Metapo</a:t>
            </a:r>
            <a:r>
              <a:rPr lang="zh-CN" altLang="en-US"/>
              <a:t>的预览，首页有点像</a:t>
            </a:r>
            <a:r>
              <a:rPr lang="en-US" altLang="zh-CN"/>
              <a:t>google</a:t>
            </a:r>
            <a:r>
              <a:rPr lang="zh-CN" altLang="en-US"/>
              <a:t>，用来搜索帖子。每个帖子是一个</a:t>
            </a:r>
            <a:r>
              <a:rPr lang="en-US" altLang="zh-CN"/>
              <a:t>NFT</a:t>
            </a:r>
            <a:r>
              <a:rPr lang="zh-CN" altLang="en-US"/>
              <a:t>，由用户铸造，</a:t>
            </a:r>
            <a:r>
              <a:rPr lang="en-US" altLang="zh-CN"/>
              <a:t>Mirror</a:t>
            </a:r>
            <a:r>
              <a:rPr lang="zh-CN" altLang="en-US"/>
              <a:t>把这样的帖子叫做</a:t>
            </a:r>
            <a:r>
              <a:rPr lang="en-US" altLang="zh-CN"/>
              <a:t>Entry</a:t>
            </a:r>
            <a:r>
              <a:rPr lang="zh-CN" altLang="en-US"/>
              <a:t>，好吧，那我们也这么叫。排名是按照热度值排的，热度即曝光量。由于热度值是在智能合约里计算出来的，所以唯一能改变热度值的办法就是用户点击喜欢按钮，下面我将详细介绍这种算法。</a:t>
            </a:r>
            <a:endParaRPr lang="zh-CN" altLang="en-US"/>
          </a:p>
          <a:p>
            <a:r>
              <a:rPr lang="zh-CN" altLang="en-US"/>
              <a:t>This is a preview of Metapo, </a:t>
            </a:r>
            <a:endParaRPr lang="zh-CN" altLang="en-US"/>
          </a:p>
          <a:p>
            <a:r>
              <a:rPr lang="zh-CN" altLang="en-US"/>
              <a:t>the homepage </a:t>
            </a:r>
            <a:r>
              <a:rPr lang="en-US" altLang="zh-CN"/>
              <a:t>looks</a:t>
            </a:r>
            <a:r>
              <a:rPr lang="zh-CN" altLang="en-US"/>
              <a:t> like google for searching posts. </a:t>
            </a:r>
            <a:endParaRPr lang="zh-CN" altLang="en-US"/>
          </a:p>
          <a:p>
            <a:r>
              <a:rPr lang="zh-CN" altLang="en-US"/>
              <a:t>Each post is an NFT, minted by user, Mirror calls such a post an Entry, well, then we call it that too. </a:t>
            </a:r>
            <a:endParaRPr lang="zh-CN" altLang="en-US"/>
          </a:p>
          <a:p>
            <a:r>
              <a:rPr lang="zh-CN" altLang="en-US"/>
              <a:t>The ranking </a:t>
            </a:r>
            <a:r>
              <a:rPr lang="en-US" altLang="zh-CN"/>
              <a:t>sorts by</a:t>
            </a:r>
            <a:r>
              <a:rPr lang="zh-CN" altLang="en-US"/>
              <a:t> the </a:t>
            </a:r>
            <a:r>
              <a:rPr lang="en-US" altLang="zh-CN"/>
              <a:t>Hot</a:t>
            </a:r>
            <a:r>
              <a:rPr lang="zh-CN" altLang="en-US"/>
              <a:t> value, </a:t>
            </a:r>
            <a:endParaRPr lang="zh-CN" altLang="en-US"/>
          </a:p>
          <a:p>
            <a:r>
              <a:rPr lang="en-US" altLang="zh-CN"/>
              <a:t>Hot</a:t>
            </a:r>
            <a:r>
              <a:rPr lang="zh-CN" altLang="en-US"/>
              <a:t> is </a:t>
            </a:r>
            <a:r>
              <a:rPr lang="en-US" altLang="zh-CN"/>
              <a:t>e</a:t>
            </a:r>
            <a:r>
              <a:rPr lang="zh-CN" altLang="en-US"/>
              <a:t>xposure</a:t>
            </a:r>
            <a:r>
              <a:rPr lang="en-US" altLang="zh-CN"/>
              <a:t>,</a:t>
            </a:r>
            <a:r>
              <a:rPr lang="zh-CN" altLang="en-US"/>
              <a:t> </a:t>
            </a:r>
            <a:r>
              <a:rPr lang="en-US"/>
              <a:t>which</a:t>
            </a:r>
            <a:r>
              <a:rPr lang="zh-CN" altLang="en-US"/>
              <a:t> is calculated in the smart contract, </a:t>
            </a:r>
            <a:endParaRPr lang="zh-CN" altLang="en-US"/>
          </a:p>
          <a:p>
            <a:r>
              <a:rPr lang="en-US" altLang="zh-CN"/>
              <a:t>so </a:t>
            </a:r>
            <a:r>
              <a:rPr lang="zh-CN" altLang="en-US"/>
              <a:t>the only way to change the </a:t>
            </a:r>
            <a:r>
              <a:rPr lang="en-US" altLang="zh-CN"/>
              <a:t>Hot </a:t>
            </a:r>
            <a:r>
              <a:rPr lang="zh-CN" altLang="en-US"/>
              <a:t>is </a:t>
            </a:r>
            <a:r>
              <a:rPr lang="en-US" altLang="zh-CN"/>
              <a:t>pressing</a:t>
            </a:r>
            <a:r>
              <a:rPr lang="zh-CN" altLang="en-US"/>
              <a:t> the </a:t>
            </a:r>
            <a:r>
              <a:rPr lang="en-US" altLang="zh-CN"/>
              <a:t>L</a:t>
            </a:r>
            <a:r>
              <a:rPr lang="zh-CN" altLang="en-US"/>
              <a:t>ike button. </a:t>
            </a:r>
            <a:endParaRPr lang="zh-CN" altLang="en-US"/>
          </a:p>
          <a:p>
            <a:r>
              <a:rPr lang="zh-CN" altLang="en-US"/>
              <a:t>I will introduce this algorithm in detail below.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这是</a:t>
            </a:r>
            <a:r>
              <a:rPr lang="en-US" altLang="zh-CN"/>
              <a:t>Metapo</a:t>
            </a:r>
            <a:r>
              <a:rPr lang="zh-CN" altLang="en-US"/>
              <a:t>的预览，首页有点像</a:t>
            </a:r>
            <a:r>
              <a:rPr lang="en-US" altLang="zh-CN"/>
              <a:t>google</a:t>
            </a:r>
            <a:r>
              <a:rPr lang="zh-CN" altLang="en-US"/>
              <a:t>，用来搜索帖子。每个帖子是一个</a:t>
            </a:r>
            <a:r>
              <a:rPr lang="en-US" altLang="zh-CN"/>
              <a:t>NFT</a:t>
            </a:r>
            <a:r>
              <a:rPr lang="zh-CN" altLang="en-US"/>
              <a:t>，由用户铸造，</a:t>
            </a:r>
            <a:r>
              <a:rPr lang="en-US" altLang="zh-CN"/>
              <a:t>Mirror</a:t>
            </a:r>
            <a:r>
              <a:rPr lang="zh-CN" altLang="en-US"/>
              <a:t>把这样的帖子叫做</a:t>
            </a:r>
            <a:r>
              <a:rPr lang="en-US" altLang="zh-CN"/>
              <a:t>Entry</a:t>
            </a:r>
            <a:r>
              <a:rPr lang="zh-CN" altLang="en-US"/>
              <a:t>，好吧，那我们也这么叫。排名是按照热度值排的，热度即曝光量。由于热度值是在智能合约里计算出来的，所以唯一能改变热度值的办法就是用户点击喜欢按钮，下面我将详细介绍这种算法。</a:t>
            </a:r>
            <a:endParaRPr lang="zh-CN" altLang="en-US"/>
          </a:p>
          <a:p>
            <a:r>
              <a:rPr lang="zh-CN" altLang="en-US"/>
              <a:t>This is a preview of Metapo, </a:t>
            </a:r>
            <a:endParaRPr lang="zh-CN" altLang="en-US"/>
          </a:p>
          <a:p>
            <a:r>
              <a:rPr lang="zh-CN" altLang="en-US"/>
              <a:t>the homepage </a:t>
            </a:r>
            <a:r>
              <a:rPr lang="en-US" altLang="zh-CN"/>
              <a:t>looks</a:t>
            </a:r>
            <a:r>
              <a:rPr lang="zh-CN" altLang="en-US"/>
              <a:t> like google for searching posts. </a:t>
            </a:r>
            <a:endParaRPr lang="zh-CN" altLang="en-US"/>
          </a:p>
          <a:p>
            <a:r>
              <a:rPr lang="zh-CN" altLang="en-US"/>
              <a:t>Each post is an NFT, minted by user, Mirror calls such a post an Entry, well, then we call it that too. </a:t>
            </a:r>
            <a:endParaRPr lang="zh-CN" altLang="en-US"/>
          </a:p>
          <a:p>
            <a:r>
              <a:rPr lang="zh-CN" altLang="en-US"/>
              <a:t>The ranking </a:t>
            </a:r>
            <a:r>
              <a:rPr lang="en-US" altLang="zh-CN"/>
              <a:t>sorts by</a:t>
            </a:r>
            <a:r>
              <a:rPr lang="zh-CN" altLang="en-US"/>
              <a:t> the </a:t>
            </a:r>
            <a:r>
              <a:rPr lang="en-US" altLang="zh-CN"/>
              <a:t>Hot</a:t>
            </a:r>
            <a:r>
              <a:rPr lang="zh-CN" altLang="en-US"/>
              <a:t> value, </a:t>
            </a:r>
            <a:endParaRPr lang="zh-CN" altLang="en-US"/>
          </a:p>
          <a:p>
            <a:r>
              <a:rPr lang="en-US" altLang="zh-CN"/>
              <a:t>Hot</a:t>
            </a:r>
            <a:r>
              <a:rPr lang="zh-CN" altLang="en-US"/>
              <a:t> is </a:t>
            </a:r>
            <a:r>
              <a:rPr lang="en-US" altLang="zh-CN"/>
              <a:t>e</a:t>
            </a:r>
            <a:r>
              <a:rPr lang="zh-CN" altLang="en-US"/>
              <a:t>xposure</a:t>
            </a:r>
            <a:r>
              <a:rPr lang="en-US" altLang="zh-CN"/>
              <a:t>,</a:t>
            </a:r>
            <a:r>
              <a:rPr lang="zh-CN" altLang="en-US"/>
              <a:t> </a:t>
            </a:r>
            <a:r>
              <a:rPr lang="en-US"/>
              <a:t>which</a:t>
            </a:r>
            <a:r>
              <a:rPr lang="zh-CN" altLang="en-US"/>
              <a:t> is calculated in the smart contract, </a:t>
            </a:r>
            <a:endParaRPr lang="zh-CN" altLang="en-US"/>
          </a:p>
          <a:p>
            <a:r>
              <a:rPr lang="en-US" altLang="zh-CN"/>
              <a:t>so </a:t>
            </a:r>
            <a:r>
              <a:rPr lang="zh-CN" altLang="en-US"/>
              <a:t>the only way to change the </a:t>
            </a:r>
            <a:r>
              <a:rPr lang="en-US" altLang="zh-CN"/>
              <a:t>Hot </a:t>
            </a:r>
            <a:r>
              <a:rPr lang="zh-CN" altLang="en-US"/>
              <a:t>is </a:t>
            </a:r>
            <a:r>
              <a:rPr lang="en-US" altLang="zh-CN"/>
              <a:t>pressing</a:t>
            </a:r>
            <a:r>
              <a:rPr lang="zh-CN" altLang="en-US"/>
              <a:t> the </a:t>
            </a:r>
            <a:r>
              <a:rPr lang="en-US" altLang="zh-CN"/>
              <a:t>L</a:t>
            </a:r>
            <a:r>
              <a:rPr lang="zh-CN" altLang="en-US"/>
              <a:t>ike button. </a:t>
            </a:r>
            <a:endParaRPr lang="zh-CN" altLang="en-US"/>
          </a:p>
          <a:p>
            <a:r>
              <a:rPr lang="zh-CN" altLang="en-US"/>
              <a:t>I will introduce this algorithm in detail below.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我们计划在今年上线，第一季也就是现在，是</a:t>
            </a:r>
            <a:r>
              <a:rPr lang="en-US" altLang="zh-CN"/>
              <a:t>POC</a:t>
            </a:r>
            <a:r>
              <a:rPr lang="zh-CN" altLang="en-US"/>
              <a:t>阶段，概念证明；第二季是开发测试阶段，需要更多的开发者；第三季度上线，希望一切顺利！</a:t>
            </a:r>
            <a:endParaRPr lang="zh-CN" altLang="en-US"/>
          </a:p>
          <a:p>
            <a:r>
              <a:rPr lang="zh-CN" altLang="en-US"/>
              <a:t>We plan to launch this year, </a:t>
            </a:r>
            <a:endParaRPr lang="zh-CN" altLang="en-US"/>
          </a:p>
          <a:p>
            <a:r>
              <a:rPr lang="en-US" altLang="zh-CN"/>
              <a:t>season 1</a:t>
            </a:r>
            <a:r>
              <a:rPr lang="zh-CN" altLang="en-US"/>
              <a:t>, </a:t>
            </a:r>
            <a:r>
              <a:rPr lang="en-US" altLang="zh-CN"/>
              <a:t>now </a:t>
            </a:r>
            <a:r>
              <a:rPr lang="zh-CN" altLang="en-US"/>
              <a:t>it is</a:t>
            </a:r>
            <a:r>
              <a:rPr lang="en-US" altLang="zh-CN"/>
              <a:t>,</a:t>
            </a:r>
            <a:r>
              <a:rPr lang="zh-CN" altLang="en-US"/>
              <a:t> the POC stage, proof of concept; </a:t>
            </a:r>
            <a:endParaRPr lang="zh-CN" altLang="en-US"/>
          </a:p>
          <a:p>
            <a:r>
              <a:rPr lang="zh-CN" altLang="en-US"/>
              <a:t>season </a:t>
            </a:r>
            <a:r>
              <a:rPr lang="en-US" altLang="zh-CN"/>
              <a:t>2,</a:t>
            </a:r>
            <a:r>
              <a:rPr lang="zh-CN" altLang="en-US"/>
              <a:t> the development stage, and more developers are needed; </a:t>
            </a:r>
            <a:endParaRPr lang="zh-CN" altLang="en-US"/>
          </a:p>
          <a:p>
            <a:r>
              <a:rPr lang="en-US" altLang="zh-CN"/>
              <a:t>season 3,</a:t>
            </a:r>
            <a:r>
              <a:rPr lang="zh-CN" altLang="en-US"/>
              <a:t> launch</a:t>
            </a:r>
            <a:r>
              <a:rPr lang="en-US" altLang="zh-CN"/>
              <a:t>!</a:t>
            </a:r>
            <a:r>
              <a:rPr lang="zh-CN" altLang="en-US"/>
              <a:t> </a:t>
            </a:r>
            <a:r>
              <a:rPr lang="en-US" altLang="zh-CN"/>
              <a:t>H</a:t>
            </a:r>
            <a:r>
              <a:rPr lang="zh-CN" altLang="en-US"/>
              <a:t>ope</a:t>
            </a:r>
            <a:r>
              <a:rPr lang="en-US" altLang="zh-CN"/>
              <a:t>s</a:t>
            </a:r>
            <a:r>
              <a:rPr lang="zh-CN" altLang="en-US"/>
              <a:t> everything goes well!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52.xml"/><Relationship Id="rId14" Type="http://schemas.openxmlformats.org/officeDocument/2006/relationships/tags" Target="../tags/tag51.xml"/><Relationship Id="rId13" Type="http://schemas.openxmlformats.org/officeDocument/2006/relationships/tags" Target="../tags/tag50.xml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tags" Target="../tags/tag110.xml"/><Relationship Id="rId15" Type="http://schemas.openxmlformats.org/officeDocument/2006/relationships/tags" Target="../tags/tag109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12.xml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2" Type="http://schemas.openxmlformats.org/officeDocument/2006/relationships/notesSlide" Target="../notesSlides/notesSlide10.x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116.xml"/><Relationship Id="rId1" Type="http://schemas.openxmlformats.org/officeDocument/2006/relationships/tags" Target="../tags/tag11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5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6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7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8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8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9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89018" y="-139484"/>
            <a:ext cx="3326969" cy="3412826"/>
          </a:xfrm>
          <a:prstGeom prst="rect">
            <a:avLst/>
          </a:prstGeom>
        </p:spPr>
      </p:pic>
      <p:pic>
        <p:nvPicPr>
          <p:cNvPr id="5" name="深度视觉·原创设计 https://www.docer.com/works?userid=2238386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379351" y="0"/>
            <a:ext cx="6460435" cy="6858000"/>
          </a:xfrm>
          <a:prstGeom prst="rect">
            <a:avLst/>
          </a:prstGeom>
        </p:spPr>
      </p:pic>
      <p:sp>
        <p:nvSpPr>
          <p:cNvPr id="6" name="深度视觉·原创设计 https://www.docer.com/works?userid=22383862"/>
          <p:cNvSpPr txBox="1"/>
          <p:nvPr/>
        </p:nvSpPr>
        <p:spPr>
          <a:xfrm>
            <a:off x="4316730" y="2765425"/>
            <a:ext cx="46482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>
                <a:solidFill>
                  <a:schemeClr val="tx1">
                    <a:lumMod val="75000"/>
                    <a:lumOff val="25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</a:rPr>
              <a:t>ZkPayroll</a:t>
            </a:r>
            <a:endParaRPr lang="en-US" altLang="zh-CN" sz="6000">
              <a:solidFill>
                <a:schemeClr val="tx1">
                  <a:lumMod val="75000"/>
                  <a:lumOff val="25000"/>
                </a:schemeClr>
              </a:solidFill>
              <a:latin typeface="PingFang SC Regular" panose="020B0400000000000000" charset="-122"/>
              <a:ea typeface="PingFang SC Regular" panose="020B0400000000000000" charset="-122"/>
            </a:endParaRPr>
          </a:p>
          <a:p>
            <a:pPr algn="dist"/>
            <a:endParaRPr lang="en-US" altLang="zh-CN" sz="6000">
              <a:solidFill>
                <a:schemeClr val="tx1">
                  <a:lumMod val="75000"/>
                  <a:lumOff val="25000"/>
                </a:schemeClr>
              </a:solidFill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sp>
        <p:nvSpPr>
          <p:cNvPr id="7" name="深度视觉·原创设计 https://www.docer.com/works?userid=22383862"/>
          <p:cNvSpPr txBox="1"/>
          <p:nvPr/>
        </p:nvSpPr>
        <p:spPr>
          <a:xfrm>
            <a:off x="4332752" y="3946544"/>
            <a:ext cx="4631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>
                <a:solidFill>
                  <a:schemeClr val="bg1">
                    <a:lumMod val="50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</a:rPr>
              <a:t>Double </a:t>
            </a:r>
            <a:r>
              <a:rPr lang="en-US" altLang="zh-CN" sz="3600">
                <a:solidFill>
                  <a:schemeClr val="bg1">
                    <a:lumMod val="50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  <a:sym typeface="+mn-ea"/>
              </a:rPr>
              <a:t>security</a:t>
            </a:r>
            <a:endParaRPr lang="en-US" altLang="zh-CN" sz="3600">
              <a:solidFill>
                <a:schemeClr val="bg1">
                  <a:lumMod val="50000"/>
                </a:schemeClr>
              </a:solidFill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sp>
        <p:nvSpPr>
          <p:cNvPr id="9" name="深度视觉·原创设计 https://www.docer.com/works?userid=22383862"/>
          <p:cNvSpPr/>
          <p:nvPr/>
        </p:nvSpPr>
        <p:spPr>
          <a:xfrm>
            <a:off x="4332752" y="1593714"/>
            <a:ext cx="3353608" cy="87015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68300" dist="114300" dir="5400000" sx="88000" sy="88000" algn="t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600" dirty="0">
                <a:latin typeface="PingFang SC Regular" panose="020B0400000000000000" charset="-122"/>
                <a:ea typeface="PingFang SC Regular" panose="020B0400000000000000" charset="-122"/>
                <a:sym typeface="思源黑体" panose="020B0500000000000000" pitchFamily="34" charset="-122"/>
              </a:rPr>
              <a:t>2022</a:t>
            </a:r>
            <a:endParaRPr lang="en-US" sz="6600" dirty="0">
              <a:latin typeface="PingFang SC Regular" panose="020B0400000000000000" charset="-122"/>
              <a:ea typeface="PingFang SC Regular" panose="020B0400000000000000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深度视觉·原创设计 https://www.docer.com/works?userid=2238386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9018" y="-139484"/>
            <a:ext cx="3326969" cy="3412826"/>
          </a:xfrm>
          <a:prstGeom prst="rect">
            <a:avLst/>
          </a:prstGeom>
        </p:spPr>
      </p:pic>
      <p:pic>
        <p:nvPicPr>
          <p:cNvPr id="5" name="深度视觉·原创设计 https://www.docer.com/works?userid=2238386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385066" y="0"/>
            <a:ext cx="6460435" cy="6858000"/>
          </a:xfrm>
          <a:prstGeom prst="rect">
            <a:avLst/>
          </a:prstGeom>
        </p:spPr>
      </p:pic>
      <p:sp>
        <p:nvSpPr>
          <p:cNvPr id="6" name="深度视觉·原创设计 https://www.docer.com/works?userid=22383862"/>
          <p:cNvSpPr txBox="1"/>
          <p:nvPr>
            <p:custDataLst>
              <p:tags r:id="rId7"/>
            </p:custDataLst>
          </p:nvPr>
        </p:nvSpPr>
        <p:spPr>
          <a:xfrm>
            <a:off x="4316753" y="2765510"/>
            <a:ext cx="47366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谢谢观看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7" name="深度视觉·原创设计 https://www.docer.com/works?userid=22383862"/>
          <p:cNvSpPr txBox="1"/>
          <p:nvPr>
            <p:custDataLst>
              <p:tags r:id="rId8"/>
            </p:custDataLst>
          </p:nvPr>
        </p:nvSpPr>
        <p:spPr>
          <a:xfrm>
            <a:off x="4332752" y="3946544"/>
            <a:ext cx="463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THANK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 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YOU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8" name="深度视觉·原创设计 https://www.docer.com/works?userid=22383862"/>
          <p:cNvSpPr txBox="1"/>
          <p:nvPr>
            <p:custDataLst>
              <p:tags r:id="rId9"/>
            </p:custDataLst>
          </p:nvPr>
        </p:nvSpPr>
        <p:spPr>
          <a:xfrm>
            <a:off x="4332614" y="4710689"/>
            <a:ext cx="4817306" cy="34353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100" dirty="0">
                <a:solidFill>
                  <a:schemeClr val="bg1">
                    <a:lumMod val="6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https://github.com/busyapedao/zkpayroll-contract</a:t>
            </a:r>
            <a:endParaRPr sz="1100" dirty="0">
              <a:solidFill>
                <a:schemeClr val="bg1">
                  <a:lumMod val="6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9" name="深度视觉·原创设计 https://www.docer.com/works?userid=22383862"/>
          <p:cNvSpPr/>
          <p:nvPr>
            <p:custDataLst>
              <p:tags r:id="rId10"/>
            </p:custDataLst>
          </p:nvPr>
        </p:nvSpPr>
        <p:spPr>
          <a:xfrm>
            <a:off x="4332752" y="1593714"/>
            <a:ext cx="3353608" cy="87015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68300" dist="114300" dir="5400000" sx="88000" sy="88000" algn="t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600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2022</a:t>
            </a:r>
            <a:endParaRPr lang="en-US" sz="6600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9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Batch Pay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24" name="深度视觉·原创设计 https://www.docer.com/works?userid=22383862"/>
          <p:cNvSpPr txBox="1"/>
          <p:nvPr/>
        </p:nvSpPr>
        <p:spPr>
          <a:xfrm>
            <a:off x="1375410" y="4956810"/>
            <a:ext cx="2134870" cy="137223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Usually Pay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one tx one payment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gas: high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time: long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65" y="1337945"/>
            <a:ext cx="3667125" cy="3476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265" y="1485900"/>
            <a:ext cx="4695825" cy="3181350"/>
          </a:xfrm>
          <a:prstGeom prst="rect">
            <a:avLst/>
          </a:prstGeom>
        </p:spPr>
      </p:pic>
      <p:sp>
        <p:nvSpPr>
          <p:cNvPr id="6" name="深度视觉·原创设计 https://www.docer.com/works?userid=22383862"/>
          <p:cNvSpPr txBox="1"/>
          <p:nvPr/>
        </p:nvSpPr>
        <p:spPr>
          <a:xfrm>
            <a:off x="7211060" y="4869815"/>
            <a:ext cx="2134870" cy="137223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Batch Pay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one tx multi payments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gas: low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time: short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9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Batch Pay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6" name="深度视觉·原创设计 https://www.docer.com/works?userid=22383862"/>
          <p:cNvSpPr txBox="1"/>
          <p:nvPr/>
        </p:nvSpPr>
        <p:spPr>
          <a:xfrm>
            <a:off x="1569720" y="2580005"/>
            <a:ext cx="3390900" cy="111569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Hide the high salary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split $3000 into 3 payment(address)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100" y="1666875"/>
            <a:ext cx="4953000" cy="3524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9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Streaming Pay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6" name="深度视觉·原创设计 https://www.docer.com/works?userid=22383862"/>
          <p:cNvSpPr txBox="1"/>
          <p:nvPr/>
        </p:nvSpPr>
        <p:spPr>
          <a:xfrm>
            <a:off x="3248025" y="4882515"/>
            <a:ext cx="5694680" cy="111569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Claim salary every sec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sender deposit to contract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recipient withdraw from contract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contract calculats how much (balance) the recipient can claim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545" y="1420495"/>
            <a:ext cx="6772275" cy="2790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9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Safe Box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6" name="深度视觉·原创设计 https://www.docer.com/works?userid=22383862"/>
          <p:cNvSpPr txBox="1"/>
          <p:nvPr/>
        </p:nvSpPr>
        <p:spPr>
          <a:xfrm>
            <a:off x="3014345" y="4926330"/>
            <a:ext cx="6162040" cy="85915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Is your wallet safe enough?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We recognize that the newbie's first salary is much easier to be stole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In fact, there're many ways to take our private key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720" y="1176655"/>
            <a:ext cx="5495925" cy="3324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9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Safe Box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6" name="深度视觉·原创设计 https://www.docer.com/works?userid=22383862"/>
          <p:cNvSpPr txBox="1"/>
          <p:nvPr/>
        </p:nvSpPr>
        <p:spPr>
          <a:xfrm>
            <a:off x="4106545" y="5117465"/>
            <a:ext cx="3978910" cy="111569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It hides password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user input password to zk circuit at frontend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zk circuit calculate the proof to contract</a:t>
            </a:r>
            <a:endParaRPr lang="en-US" altLang="zh-CN" sz="140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contract verify success, withdraw to user</a:t>
            </a:r>
            <a:endParaRPr lang="en-US" altLang="zh-CN" sz="140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131570"/>
            <a:ext cx="6096000" cy="3552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9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Safe Box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6" name="深度视觉·原创设计 https://www.docer.com/works?userid=22383862"/>
          <p:cNvSpPr txBox="1"/>
          <p:nvPr/>
        </p:nvSpPr>
        <p:spPr>
          <a:xfrm>
            <a:off x="3597275" y="5117465"/>
            <a:ext cx="4904740" cy="111569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Double Security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private key is taken, safebox is still safe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password is taken, </a:t>
            </a: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safebox is</a:t>
            </a: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 still safe</a:t>
            </a:r>
            <a:endParaRPr lang="en-US" altLang="zh-CN" sz="140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both private key and password are taken, that's so bad</a:t>
            </a:r>
            <a:endParaRPr lang="en-US" altLang="zh-CN" sz="140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131570"/>
            <a:ext cx="6096000" cy="3552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9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Safe Box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6" name="深度视觉·原创设计 https://www.docer.com/works?userid=22383862"/>
          <p:cNvSpPr txBox="1"/>
          <p:nvPr/>
        </p:nvSpPr>
        <p:spPr>
          <a:xfrm>
            <a:off x="3887470" y="5046980"/>
            <a:ext cx="4417695" cy="111569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zk circuit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it's complex, but it's done, and works well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we'll try to upgrade it, make it harder to calculate</a:t>
            </a:r>
            <a:endParaRPr lang="en-US" altLang="zh-CN" sz="140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anti brute force cracking</a:t>
            </a:r>
            <a:endParaRPr lang="en-US" altLang="zh-CN" sz="140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1423035"/>
            <a:ext cx="7696200" cy="3038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0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Team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9" name="深度视觉·原创设计 https://www.docer.com/works?userid=22383862"/>
          <p:cNvSpPr/>
          <p:nvPr/>
        </p:nvSpPr>
        <p:spPr>
          <a:xfrm>
            <a:off x="2342515" y="4314190"/>
            <a:ext cx="2532380" cy="111696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lnSpc>
                <a:spcPts val="2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George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ctr">
              <a:lnSpc>
                <a:spcPts val="2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10+ years full stack develop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ctr">
              <a:lnSpc>
                <a:spcPts val="2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4 years solidity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develop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ctr">
              <a:lnSpc>
                <a:spcPts val="2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boring coder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pic>
        <p:nvPicPr>
          <p:cNvPr id="2" name="图片 1" descr="unnamed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720" y="1966595"/>
            <a:ext cx="2046605" cy="2046605"/>
          </a:xfrm>
          <a:prstGeom prst="rect">
            <a:avLst/>
          </a:prstGeom>
        </p:spPr>
      </p:pic>
      <p:sp>
        <p:nvSpPr>
          <p:cNvPr id="12" name="深度视觉·原创设计 https://www.docer.com/works?userid=22383862"/>
          <p:cNvSpPr/>
          <p:nvPr/>
        </p:nvSpPr>
        <p:spPr>
          <a:xfrm>
            <a:off x="6805930" y="4314190"/>
            <a:ext cx="2532380" cy="111696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lnSpc>
                <a:spcPts val="2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BlackRabbit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ctr">
              <a:lnSpc>
                <a:spcPts val="2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10+ years full stack develop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ctr">
              <a:lnSpc>
                <a:spcPts val="2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2 years web3 develop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ctr">
              <a:lnSpc>
                <a:spcPts val="2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another boring coder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pic>
        <p:nvPicPr>
          <p:cNvPr id="25" name="图片 24" descr="/Users/george/Pictures/WechatIMG51.jpegWechatIMG5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049135" y="1966595"/>
            <a:ext cx="2046605" cy="2046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tags/tag1.xml><?xml version="1.0" encoding="utf-8"?>
<p:tagLst xmlns:p="http://schemas.openxmlformats.org/presentationml/2006/main">
  <p:tag name="MH_OLD_SHAPE_ID" val="2"/>
  <p:tag name="REFSHAPE" val="105553159406104"/>
</p:tagLst>
</file>

<file path=ppt/tags/tag10.xml><?xml version="1.0" encoding="utf-8"?>
<p:tagLst xmlns:p="http://schemas.openxmlformats.org/presentationml/2006/main">
  <p:tag name="MH_OLD_SHAPE_ID" val="6"/>
  <p:tag name="REFSHAPE" val="105553159408344"/>
</p:tagLst>
</file>

<file path=ppt/tags/tag100.xml><?xml version="1.0" encoding="utf-8"?>
<p:tagLst xmlns:p="http://schemas.openxmlformats.org/presentationml/2006/main">
  <p:tag name="MH_OLD_SHAPE_ID" val="7"/>
  <p:tag name="REFSHAPE" val="105553159396888"/>
</p:tagLst>
</file>

<file path=ppt/tags/tag101.xml><?xml version="1.0" encoding="utf-8"?>
<p:tagLst xmlns:p="http://schemas.openxmlformats.org/presentationml/2006/main">
  <p:tag name="MH_OLD_SHAPE_ID" val="2"/>
  <p:tag name="REFSHAPE" val="105553159397112"/>
</p:tagLst>
</file>

<file path=ppt/tags/tag102.xml><?xml version="1.0" encoding="utf-8"?>
<p:tagLst xmlns:p="http://schemas.openxmlformats.org/presentationml/2006/main">
  <p:tag name="MH_OLD_SHAPE_ID" val="3"/>
  <p:tag name="REFSHAPE" val="105553159397336"/>
</p:tagLst>
</file>

<file path=ppt/tags/tag103.xml><?xml version="1.0" encoding="utf-8"?>
<p:tagLst xmlns:p="http://schemas.openxmlformats.org/presentationml/2006/main">
  <p:tag name="MH_OLD_SHAPE_ID" val="4"/>
  <p:tag name="REFSHAPE" val="105553159397560"/>
</p:tagLst>
</file>

<file path=ppt/tags/tag104.xml><?xml version="1.0" encoding="utf-8"?>
<p:tagLst xmlns:p="http://schemas.openxmlformats.org/presentationml/2006/main">
  <p:tag name="MH_OLD_SHAPE_ID" val="5"/>
  <p:tag name="REFSHAPE" val="105553159397784"/>
</p:tagLst>
</file>

<file path=ppt/tags/tag105.xml><?xml version="1.0" encoding="utf-8"?>
<p:tagLst xmlns:p="http://schemas.openxmlformats.org/presentationml/2006/main">
  <p:tag name="MH_OLD_SHAPE_ID" val="6"/>
  <p:tag name="REFSHAPE" val="105553159398008"/>
</p:tagLst>
</file>

<file path=ppt/tags/tag106.xml><?xml version="1.0" encoding="utf-8"?>
<p:tagLst xmlns:p="http://schemas.openxmlformats.org/presentationml/2006/main">
  <p:tag name="MH_OLD_SHAPE_ID" val="2"/>
  <p:tag name="REFSHAPE" val="105553159417976"/>
</p:tagLst>
</file>

<file path=ppt/tags/tag107.xml><?xml version="1.0" encoding="utf-8"?>
<p:tagLst xmlns:p="http://schemas.openxmlformats.org/presentationml/2006/main">
  <p:tag name="MH_OLD_SHAPE_ID" val="3"/>
  <p:tag name="REFSHAPE" val="105553159418200"/>
</p:tagLst>
</file>

<file path=ppt/tags/tag108.xml><?xml version="1.0" encoding="utf-8"?>
<p:tagLst xmlns:p="http://schemas.openxmlformats.org/presentationml/2006/main">
  <p:tag name="MH_OLD_SHAPE_ID" val="4"/>
  <p:tag name="REFSHAPE" val="105553159418424"/>
</p:tagLst>
</file>

<file path=ppt/tags/tag109.xml><?xml version="1.0" encoding="utf-8"?>
<p:tagLst xmlns:p="http://schemas.openxmlformats.org/presentationml/2006/main">
  <p:tag name="MH_OLD_SHAPE_ID" val="5"/>
  <p:tag name="REFSHAPE" val="105553159418648"/>
</p:tagLst>
</file>

<file path=ppt/tags/tag11.xml><?xml version="1.0" encoding="utf-8"?>
<p:tagLst xmlns:p="http://schemas.openxmlformats.org/presentationml/2006/main">
  <p:tag name="MH_OLD_SHAPE_ID" val="2"/>
  <p:tag name="REFSHAPE" val="105553159408568"/>
</p:tagLst>
</file>

<file path=ppt/tags/tag110.xml><?xml version="1.0" encoding="utf-8"?>
<p:tagLst xmlns:p="http://schemas.openxmlformats.org/presentationml/2006/main">
  <p:tag name="MH_OLD_SHAPE_ID" val="6"/>
  <p:tag name="REFSHAPE" val="105553159418872"/>
</p:tagLst>
</file>

<file path=ppt/tags/tag111.xml><?xml version="1.0" encoding="utf-8"?>
<p:tagLst xmlns:p="http://schemas.openxmlformats.org/presentationml/2006/main">
  <p:tag name="MH_OLD_SHAPE_ID" val="3"/>
  <p:tag name="REFSHAPE" val="105553159451192"/>
</p:tagLst>
</file>

<file path=ppt/tags/tag112.xml><?xml version="1.0" encoding="utf-8"?>
<p:tagLst xmlns:p="http://schemas.openxmlformats.org/presentationml/2006/main">
  <p:tag name="MH_OLD_SHAPE_ID" val="5"/>
  <p:tag name="REFSHAPE" val="105553159451416"/>
</p:tagLst>
</file>

<file path=ppt/tags/tag113.xml><?xml version="1.0" encoding="utf-8"?>
<p:tagLst xmlns:p="http://schemas.openxmlformats.org/presentationml/2006/main">
  <p:tag name="MH_OLD_SHAPE_ID" val="6"/>
  <p:tag name="REFSHAPE" val="105553159451640"/>
</p:tagLst>
</file>

<file path=ppt/tags/tag114.xml><?xml version="1.0" encoding="utf-8"?>
<p:tagLst xmlns:p="http://schemas.openxmlformats.org/presentationml/2006/main">
  <p:tag name="MH_OLD_SHAPE_ID" val="7"/>
  <p:tag name="REFSHAPE" val="105553159745880"/>
</p:tagLst>
</file>

<file path=ppt/tags/tag115.xml><?xml version="1.0" encoding="utf-8"?>
<p:tagLst xmlns:p="http://schemas.openxmlformats.org/presentationml/2006/main">
  <p:tag name="MH_OLD_SHAPE_ID" val="8"/>
  <p:tag name="REFSHAPE" val="105553159746104"/>
</p:tagLst>
</file>

<file path=ppt/tags/tag116.xml><?xml version="1.0" encoding="utf-8"?>
<p:tagLst xmlns:p="http://schemas.openxmlformats.org/presentationml/2006/main">
  <p:tag name="MH_OLD_SHAPE_ID" val="9"/>
  <p:tag name="REFSHAPE" val="105553159746552"/>
</p:tagLst>
</file>

<file path=ppt/tags/tag12.xml><?xml version="1.0" encoding="utf-8"?>
<p:tagLst xmlns:p="http://schemas.openxmlformats.org/presentationml/2006/main">
  <p:tag name="MH_OLD_SHAPE_ID" val="3"/>
  <p:tag name="REFSHAPE" val="105553159408792"/>
</p:tagLst>
</file>

<file path=ppt/tags/tag13.xml><?xml version="1.0" encoding="utf-8"?>
<p:tagLst xmlns:p="http://schemas.openxmlformats.org/presentationml/2006/main">
  <p:tag name="MH_OLD_SHAPE_ID" val="4"/>
  <p:tag name="REFSHAPE" val="105553159409016"/>
</p:tagLst>
</file>

<file path=ppt/tags/tag14.xml><?xml version="1.0" encoding="utf-8"?>
<p:tagLst xmlns:p="http://schemas.openxmlformats.org/presentationml/2006/main">
  <p:tag name="MH_OLD_SHAPE_ID" val="5"/>
  <p:tag name="REFSHAPE" val="105553159409240"/>
</p:tagLst>
</file>

<file path=ppt/tags/tag15.xml><?xml version="1.0" encoding="utf-8"?>
<p:tagLst xmlns:p="http://schemas.openxmlformats.org/presentationml/2006/main">
  <p:tag name="MH_OLD_SHAPE_ID" val="6"/>
  <p:tag name="REFSHAPE" val="105553159409464"/>
</p:tagLst>
</file>

<file path=ppt/tags/tag16.xml><?xml version="1.0" encoding="utf-8"?>
<p:tagLst xmlns:p="http://schemas.openxmlformats.org/presentationml/2006/main">
  <p:tag name="MH_OLD_SHAPE_ID" val="2"/>
  <p:tag name="REFSHAPE" val="105553159409688"/>
</p:tagLst>
</file>

<file path=ppt/tags/tag17.xml><?xml version="1.0" encoding="utf-8"?>
<p:tagLst xmlns:p="http://schemas.openxmlformats.org/presentationml/2006/main">
  <p:tag name="MH_OLD_SHAPE_ID" val="3"/>
  <p:tag name="REFSHAPE" val="105553159409912"/>
</p:tagLst>
</file>

<file path=ppt/tags/tag18.xml><?xml version="1.0" encoding="utf-8"?>
<p:tagLst xmlns:p="http://schemas.openxmlformats.org/presentationml/2006/main">
  <p:tag name="MH_OLD_SHAPE_ID" val="4"/>
  <p:tag name="REFSHAPE" val="105553159410136"/>
</p:tagLst>
</file>

<file path=ppt/tags/tag19.xml><?xml version="1.0" encoding="utf-8"?>
<p:tagLst xmlns:p="http://schemas.openxmlformats.org/presentationml/2006/main">
  <p:tag name="MH_OLD_SHAPE_ID" val="5"/>
  <p:tag name="REFSHAPE" val="105553159410360"/>
</p:tagLst>
</file>

<file path=ppt/tags/tag2.xml><?xml version="1.0" encoding="utf-8"?>
<p:tagLst xmlns:p="http://schemas.openxmlformats.org/presentationml/2006/main">
  <p:tag name="MH_OLD_SHAPE_ID" val="3"/>
  <p:tag name="REFSHAPE" val="105553159406328"/>
</p:tagLst>
</file>

<file path=ppt/tags/tag20.xml><?xml version="1.0" encoding="utf-8"?>
<p:tagLst xmlns:p="http://schemas.openxmlformats.org/presentationml/2006/main">
  <p:tag name="MH_OLD_SHAPE_ID" val="6"/>
  <p:tag name="REFSHAPE" val="105553159410584"/>
</p:tagLst>
</file>

<file path=ppt/tags/tag21.xml><?xml version="1.0" encoding="utf-8"?>
<p:tagLst xmlns:p="http://schemas.openxmlformats.org/presentationml/2006/main">
  <p:tag name="MH_OLD_SHAPE_ID" val="7"/>
  <p:tag name="REFSHAPE" val="105553159410808"/>
</p:tagLst>
</file>

<file path=ppt/tags/tag22.xml><?xml version="1.0" encoding="utf-8"?>
<p:tagLst xmlns:p="http://schemas.openxmlformats.org/presentationml/2006/main">
  <p:tag name="MH_OLD_SHAPE_ID" val="2"/>
  <p:tag name="REFSHAPE" val="105553159411032"/>
</p:tagLst>
</file>

<file path=ppt/tags/tag23.xml><?xml version="1.0" encoding="utf-8"?>
<p:tagLst xmlns:p="http://schemas.openxmlformats.org/presentationml/2006/main">
  <p:tag name="MH_OLD_SHAPE_ID" val="3"/>
  <p:tag name="REFSHAPE" val="105553159411256"/>
</p:tagLst>
</file>

<file path=ppt/tags/tag24.xml><?xml version="1.0" encoding="utf-8"?>
<p:tagLst xmlns:p="http://schemas.openxmlformats.org/presentationml/2006/main">
  <p:tag name="MH_OLD_SHAPE_ID" val="4"/>
  <p:tag name="REFSHAPE" val="105553159411480"/>
</p:tagLst>
</file>

<file path=ppt/tags/tag25.xml><?xml version="1.0" encoding="utf-8"?>
<p:tagLst xmlns:p="http://schemas.openxmlformats.org/presentationml/2006/main">
  <p:tag name="MH_OLD_SHAPE_ID" val="5"/>
  <p:tag name="REFSHAPE" val="105553159411704"/>
</p:tagLst>
</file>

<file path=ppt/tags/tag26.xml><?xml version="1.0" encoding="utf-8"?>
<p:tagLst xmlns:p="http://schemas.openxmlformats.org/presentationml/2006/main">
  <p:tag name="MH_OLD_SHAPE_ID" val="6"/>
  <p:tag name="REFSHAPE" val="105553159411928"/>
</p:tagLst>
</file>

<file path=ppt/tags/tag27.xml><?xml version="1.0" encoding="utf-8"?>
<p:tagLst xmlns:p="http://schemas.openxmlformats.org/presentationml/2006/main">
  <p:tag name="MH_OLD_SHAPE_ID" val="7"/>
  <p:tag name="REFSHAPE" val="105553159412152"/>
</p:tagLst>
</file>

<file path=ppt/tags/tag28.xml><?xml version="1.0" encoding="utf-8"?>
<p:tagLst xmlns:p="http://schemas.openxmlformats.org/presentationml/2006/main">
  <p:tag name="MH_OLD_SHAPE_ID" val="8"/>
  <p:tag name="REFSHAPE" val="105553159412376"/>
</p:tagLst>
</file>

<file path=ppt/tags/tag29.xml><?xml version="1.0" encoding="utf-8"?>
<p:tagLst xmlns:p="http://schemas.openxmlformats.org/presentationml/2006/main">
  <p:tag name="MH_OLD_SHAPE_ID" val="9"/>
  <p:tag name="REFSHAPE" val="105553159412600"/>
</p:tagLst>
</file>

<file path=ppt/tags/tag3.xml><?xml version="1.0" encoding="utf-8"?>
<p:tagLst xmlns:p="http://schemas.openxmlformats.org/presentationml/2006/main">
  <p:tag name="MH_OLD_SHAPE_ID" val="4"/>
  <p:tag name="REFSHAPE" val="105553159406776"/>
</p:tagLst>
</file>

<file path=ppt/tags/tag30.xml><?xml version="1.0" encoding="utf-8"?>
<p:tagLst xmlns:p="http://schemas.openxmlformats.org/presentationml/2006/main">
  <p:tag name="MH_OLD_SHAPE_ID" val="2"/>
  <p:tag name="REFSHAPE" val="105553159412824"/>
</p:tagLst>
</file>

<file path=ppt/tags/tag31.xml><?xml version="1.0" encoding="utf-8"?>
<p:tagLst xmlns:p="http://schemas.openxmlformats.org/presentationml/2006/main">
  <p:tag name="MH_OLD_SHAPE_ID" val="3"/>
  <p:tag name="REFSHAPE" val="105553159413048"/>
</p:tagLst>
</file>

<file path=ppt/tags/tag32.xml><?xml version="1.0" encoding="utf-8"?>
<p:tagLst xmlns:p="http://schemas.openxmlformats.org/presentationml/2006/main">
  <p:tag name="MH_OLD_SHAPE_ID" val="4"/>
  <p:tag name="REFSHAPE" val="105553159413272"/>
</p:tagLst>
</file>

<file path=ppt/tags/tag33.xml><?xml version="1.0" encoding="utf-8"?>
<p:tagLst xmlns:p="http://schemas.openxmlformats.org/presentationml/2006/main">
  <p:tag name="MH_OLD_SHAPE_ID" val="5"/>
  <p:tag name="REFSHAPE" val="105553159413496"/>
</p:tagLst>
</file>

<file path=ppt/tags/tag34.xml><?xml version="1.0" encoding="utf-8"?>
<p:tagLst xmlns:p="http://schemas.openxmlformats.org/presentationml/2006/main">
  <p:tag name="MH_OLD_SHAPE_ID" val="2"/>
  <p:tag name="REFSHAPE" val="105553159413720"/>
</p:tagLst>
</file>

<file path=ppt/tags/tag35.xml><?xml version="1.0" encoding="utf-8"?>
<p:tagLst xmlns:p="http://schemas.openxmlformats.org/presentationml/2006/main">
  <p:tag name="MH_OLD_SHAPE_ID" val="3"/>
  <p:tag name="REFSHAPE" val="105553159413944"/>
</p:tagLst>
</file>

<file path=ppt/tags/tag36.xml><?xml version="1.0" encoding="utf-8"?>
<p:tagLst xmlns:p="http://schemas.openxmlformats.org/presentationml/2006/main">
  <p:tag name="MH_OLD_SHAPE_ID" val="4"/>
  <p:tag name="REFSHAPE" val="105553159414168"/>
</p:tagLst>
</file>

<file path=ppt/tags/tag37.xml><?xml version="1.0" encoding="utf-8"?>
<p:tagLst xmlns:p="http://schemas.openxmlformats.org/presentationml/2006/main">
  <p:tag name="MH_OLD_SHAPE_ID" val="2"/>
  <p:tag name="REFSHAPE" val="105553159414392"/>
</p:tagLst>
</file>

<file path=ppt/tags/tag38.xml><?xml version="1.0" encoding="utf-8"?>
<p:tagLst xmlns:p="http://schemas.openxmlformats.org/presentationml/2006/main">
  <p:tag name="MH_OLD_SHAPE_ID" val="3"/>
  <p:tag name="REFSHAPE" val="105553159414616"/>
</p:tagLst>
</file>

<file path=ppt/tags/tag39.xml><?xml version="1.0" encoding="utf-8"?>
<p:tagLst xmlns:p="http://schemas.openxmlformats.org/presentationml/2006/main">
  <p:tag name="MH_OLD_SHAPE_ID" val="4"/>
  <p:tag name="REFSHAPE" val="105553159414840"/>
</p:tagLst>
</file>

<file path=ppt/tags/tag4.xml><?xml version="1.0" encoding="utf-8"?>
<p:tagLst xmlns:p="http://schemas.openxmlformats.org/presentationml/2006/main">
  <p:tag name="MH_OLD_SHAPE_ID" val="5"/>
  <p:tag name="REFSHAPE" val="105553159407000"/>
</p:tagLst>
</file>

<file path=ppt/tags/tag40.xml><?xml version="1.0" encoding="utf-8"?>
<p:tagLst xmlns:p="http://schemas.openxmlformats.org/presentationml/2006/main">
  <p:tag name="MH_OLD_SHAPE_ID" val="5"/>
  <p:tag name="REFSHAPE" val="105553159415064"/>
</p:tagLst>
</file>

<file path=ppt/tags/tag41.xml><?xml version="1.0" encoding="utf-8"?>
<p:tagLst xmlns:p="http://schemas.openxmlformats.org/presentationml/2006/main">
  <p:tag name="MH_OLD_SHAPE_ID" val="6"/>
  <p:tag name="REFSHAPE" val="105553159415288"/>
</p:tagLst>
</file>

<file path=ppt/tags/tag42.xml><?xml version="1.0" encoding="utf-8"?>
<p:tagLst xmlns:p="http://schemas.openxmlformats.org/presentationml/2006/main">
  <p:tag name="MH_OLD_SHAPE_ID" val="7"/>
  <p:tag name="REFSHAPE" val="105553159415512"/>
</p:tagLst>
</file>

<file path=ppt/tags/tag43.xml><?xml version="1.0" encoding="utf-8"?>
<p:tagLst xmlns:p="http://schemas.openxmlformats.org/presentationml/2006/main">
  <p:tag name="MH_OLD_SHAPE_ID" val="2"/>
  <p:tag name="REFSHAPE" val="105553159415736"/>
</p:tagLst>
</file>

<file path=ppt/tags/tag44.xml><?xml version="1.0" encoding="utf-8"?>
<p:tagLst xmlns:p="http://schemas.openxmlformats.org/presentationml/2006/main">
  <p:tag name="MH_OLD_SHAPE_ID" val="3"/>
  <p:tag name="REFSHAPE" val="105553159415960"/>
</p:tagLst>
</file>

<file path=ppt/tags/tag45.xml><?xml version="1.0" encoding="utf-8"?>
<p:tagLst xmlns:p="http://schemas.openxmlformats.org/presentationml/2006/main">
  <p:tag name="MH_OLD_SHAPE_ID" val="4"/>
  <p:tag name="REFSHAPE" val="105553159416184"/>
</p:tagLst>
</file>

<file path=ppt/tags/tag46.xml><?xml version="1.0" encoding="utf-8"?>
<p:tagLst xmlns:p="http://schemas.openxmlformats.org/presentationml/2006/main">
  <p:tag name="MH_OLD_SHAPE_ID" val="5"/>
  <p:tag name="REFSHAPE" val="105553159416408"/>
</p:tagLst>
</file>

<file path=ppt/tags/tag47.xml><?xml version="1.0" encoding="utf-8"?>
<p:tagLst xmlns:p="http://schemas.openxmlformats.org/presentationml/2006/main">
  <p:tag name="MH_OLD_SHAPE_ID" val="6"/>
  <p:tag name="REFSHAPE" val="105553159416632"/>
</p:tagLst>
</file>

<file path=ppt/tags/tag48.xml><?xml version="1.0" encoding="utf-8"?>
<p:tagLst xmlns:p="http://schemas.openxmlformats.org/presentationml/2006/main">
  <p:tag name="MH_OLD_SHAPE_ID" val="2"/>
  <p:tag name="REFSHAPE" val="105553159615928"/>
</p:tagLst>
</file>

<file path=ppt/tags/tag49.xml><?xml version="1.0" encoding="utf-8"?>
<p:tagLst xmlns:p="http://schemas.openxmlformats.org/presentationml/2006/main">
  <p:tag name="MH_OLD_SHAPE_ID" val="3"/>
  <p:tag name="REFSHAPE" val="105553159616376"/>
</p:tagLst>
</file>

<file path=ppt/tags/tag5.xml><?xml version="1.0" encoding="utf-8"?>
<p:tagLst xmlns:p="http://schemas.openxmlformats.org/presentationml/2006/main">
  <p:tag name="MH_OLD_SHAPE_ID" val="6"/>
  <p:tag name="REFSHAPE" val="105553159407224"/>
</p:tagLst>
</file>

<file path=ppt/tags/tag50.xml><?xml version="1.0" encoding="utf-8"?>
<p:tagLst xmlns:p="http://schemas.openxmlformats.org/presentationml/2006/main">
  <p:tag name="MH_OLD_SHAPE_ID" val="4"/>
  <p:tag name="REFSHAPE" val="105553159616600"/>
</p:tagLst>
</file>

<file path=ppt/tags/tag51.xml><?xml version="1.0" encoding="utf-8"?>
<p:tagLst xmlns:p="http://schemas.openxmlformats.org/presentationml/2006/main">
  <p:tag name="MH_OLD_SHAPE_ID" val="5"/>
  <p:tag name="REFSHAPE" val="105553159616824"/>
</p:tagLst>
</file>

<file path=ppt/tags/tag52.xml><?xml version="1.0" encoding="utf-8"?>
<p:tagLst xmlns:p="http://schemas.openxmlformats.org/presentationml/2006/main">
  <p:tag name="MH_OLD_SHAPE_ID" val="6"/>
  <p:tag name="REFSHAPE" val="105553159405656"/>
</p:tagLst>
</file>

<file path=ppt/tags/tag53.xml><?xml version="1.0" encoding="utf-8"?>
<p:tagLst xmlns:p="http://schemas.openxmlformats.org/presentationml/2006/main">
  <p:tag name="MH_OLD_SHAPE_ID" val="2"/>
  <p:tag name="REFSHAPE" val="105553159419096"/>
</p:tagLst>
</file>

<file path=ppt/tags/tag54.xml><?xml version="1.0" encoding="utf-8"?>
<p:tagLst xmlns:p="http://schemas.openxmlformats.org/presentationml/2006/main">
  <p:tag name="MH_OLD_SHAPE_ID" val="3"/>
  <p:tag name="REFSHAPE" val="105553159419320"/>
</p:tagLst>
</file>

<file path=ppt/tags/tag55.xml><?xml version="1.0" encoding="utf-8"?>
<p:tagLst xmlns:p="http://schemas.openxmlformats.org/presentationml/2006/main">
  <p:tag name="MH_OLD_SHAPE_ID" val="4"/>
  <p:tag name="REFSHAPE" val="105553159419544"/>
</p:tagLst>
</file>

<file path=ppt/tags/tag56.xml><?xml version="1.0" encoding="utf-8"?>
<p:tagLst xmlns:p="http://schemas.openxmlformats.org/presentationml/2006/main">
  <p:tag name="MH_OLD_SHAPE_ID" val="5"/>
  <p:tag name="REFSHAPE" val="105553159419768"/>
</p:tagLst>
</file>

<file path=ppt/tags/tag57.xml><?xml version="1.0" encoding="utf-8"?>
<p:tagLst xmlns:p="http://schemas.openxmlformats.org/presentationml/2006/main">
  <p:tag name="MH_OLD_SHAPE_ID" val="6"/>
  <p:tag name="REFSHAPE" val="105553159419992"/>
</p:tagLst>
</file>

<file path=ppt/tags/tag58.xml><?xml version="1.0" encoding="utf-8"?>
<p:tagLst xmlns:p="http://schemas.openxmlformats.org/presentationml/2006/main">
  <p:tag name="MH_OLD_SHAPE_ID" val="2"/>
  <p:tag name="REFSHAPE" val="105553159420216"/>
</p:tagLst>
</file>

<file path=ppt/tags/tag59.xml><?xml version="1.0" encoding="utf-8"?>
<p:tagLst xmlns:p="http://schemas.openxmlformats.org/presentationml/2006/main">
  <p:tag name="MH_OLD_SHAPE_ID" val="3"/>
  <p:tag name="REFSHAPE" val="105553159420440"/>
</p:tagLst>
</file>

<file path=ppt/tags/tag6.xml><?xml version="1.0" encoding="utf-8"?>
<p:tagLst xmlns:p="http://schemas.openxmlformats.org/presentationml/2006/main">
  <p:tag name="MH_OLD_SHAPE_ID" val="2"/>
  <p:tag name="REFSHAPE" val="105553159407448"/>
</p:tagLst>
</file>

<file path=ppt/tags/tag60.xml><?xml version="1.0" encoding="utf-8"?>
<p:tagLst xmlns:p="http://schemas.openxmlformats.org/presentationml/2006/main">
  <p:tag name="MH_OLD_SHAPE_ID" val="4"/>
  <p:tag name="REFSHAPE" val="105553159420664"/>
</p:tagLst>
</file>

<file path=ppt/tags/tag61.xml><?xml version="1.0" encoding="utf-8"?>
<p:tagLst xmlns:p="http://schemas.openxmlformats.org/presentationml/2006/main">
  <p:tag name="MH_OLD_SHAPE_ID" val="5"/>
  <p:tag name="REFSHAPE" val="105553159420888"/>
</p:tagLst>
</file>

<file path=ppt/tags/tag62.xml><?xml version="1.0" encoding="utf-8"?>
<p:tagLst xmlns:p="http://schemas.openxmlformats.org/presentationml/2006/main">
  <p:tag name="MH_OLD_SHAPE_ID" val="6"/>
  <p:tag name="REFSHAPE" val="105553159421112"/>
</p:tagLst>
</file>

<file path=ppt/tags/tag63.xml><?xml version="1.0" encoding="utf-8"?>
<p:tagLst xmlns:p="http://schemas.openxmlformats.org/presentationml/2006/main">
  <p:tag name="MH_OLD_SHAPE_ID" val="2"/>
  <p:tag name="REFSHAPE" val="105553159421336"/>
</p:tagLst>
</file>

<file path=ppt/tags/tag64.xml><?xml version="1.0" encoding="utf-8"?>
<p:tagLst xmlns:p="http://schemas.openxmlformats.org/presentationml/2006/main">
  <p:tag name="MH_OLD_SHAPE_ID" val="3"/>
  <p:tag name="REFSHAPE" val="105553159421560"/>
</p:tagLst>
</file>

<file path=ppt/tags/tag65.xml><?xml version="1.0" encoding="utf-8"?>
<p:tagLst xmlns:p="http://schemas.openxmlformats.org/presentationml/2006/main">
  <p:tag name="MH_OLD_SHAPE_ID" val="4"/>
  <p:tag name="REFSHAPE" val="105553159421784"/>
</p:tagLst>
</file>

<file path=ppt/tags/tag66.xml><?xml version="1.0" encoding="utf-8"?>
<p:tagLst xmlns:p="http://schemas.openxmlformats.org/presentationml/2006/main">
  <p:tag name="MH_OLD_SHAPE_ID" val="5"/>
  <p:tag name="REFSHAPE" val="105553159389272"/>
</p:tagLst>
</file>

<file path=ppt/tags/tag67.xml><?xml version="1.0" encoding="utf-8"?>
<p:tagLst xmlns:p="http://schemas.openxmlformats.org/presentationml/2006/main">
  <p:tag name="MH_OLD_SHAPE_ID" val="6"/>
  <p:tag name="REFSHAPE" val="105553159389496"/>
</p:tagLst>
</file>

<file path=ppt/tags/tag68.xml><?xml version="1.0" encoding="utf-8"?>
<p:tagLst xmlns:p="http://schemas.openxmlformats.org/presentationml/2006/main">
  <p:tag name="MH_OLD_SHAPE_ID" val="2"/>
  <p:tag name="REFSHAPE" val="105553159389720"/>
</p:tagLst>
</file>

<file path=ppt/tags/tag69.xml><?xml version="1.0" encoding="utf-8"?>
<p:tagLst xmlns:p="http://schemas.openxmlformats.org/presentationml/2006/main">
  <p:tag name="MH_OLD_SHAPE_ID" val="3"/>
  <p:tag name="REFSHAPE" val="105553159389944"/>
</p:tagLst>
</file>

<file path=ppt/tags/tag7.xml><?xml version="1.0" encoding="utf-8"?>
<p:tagLst xmlns:p="http://schemas.openxmlformats.org/presentationml/2006/main">
  <p:tag name="MH_OLD_SHAPE_ID" val="3"/>
  <p:tag name="REFSHAPE" val="105553159407672"/>
</p:tagLst>
</file>

<file path=ppt/tags/tag70.xml><?xml version="1.0" encoding="utf-8"?>
<p:tagLst xmlns:p="http://schemas.openxmlformats.org/presentationml/2006/main">
  <p:tag name="MH_OLD_SHAPE_ID" val="4"/>
  <p:tag name="REFSHAPE" val="105553159390168"/>
</p:tagLst>
</file>

<file path=ppt/tags/tag71.xml><?xml version="1.0" encoding="utf-8"?>
<p:tagLst xmlns:p="http://schemas.openxmlformats.org/presentationml/2006/main">
  <p:tag name="MH_OLD_SHAPE_ID" val="5"/>
  <p:tag name="REFSHAPE" val="105553159390392"/>
</p:tagLst>
</file>

<file path=ppt/tags/tag72.xml><?xml version="1.0" encoding="utf-8"?>
<p:tagLst xmlns:p="http://schemas.openxmlformats.org/presentationml/2006/main">
  <p:tag name="MH_OLD_SHAPE_ID" val="6"/>
  <p:tag name="REFSHAPE" val="105553159390616"/>
</p:tagLst>
</file>

<file path=ppt/tags/tag73.xml><?xml version="1.0" encoding="utf-8"?>
<p:tagLst xmlns:p="http://schemas.openxmlformats.org/presentationml/2006/main">
  <p:tag name="MH_OLD_SHAPE_ID" val="7"/>
  <p:tag name="REFSHAPE" val="105553159390840"/>
</p:tagLst>
</file>

<file path=ppt/tags/tag74.xml><?xml version="1.0" encoding="utf-8"?>
<p:tagLst xmlns:p="http://schemas.openxmlformats.org/presentationml/2006/main">
  <p:tag name="MH_OLD_SHAPE_ID" val="2"/>
  <p:tag name="REFSHAPE" val="105553159391064"/>
</p:tagLst>
</file>

<file path=ppt/tags/tag75.xml><?xml version="1.0" encoding="utf-8"?>
<p:tagLst xmlns:p="http://schemas.openxmlformats.org/presentationml/2006/main">
  <p:tag name="MH_OLD_SHAPE_ID" val="3"/>
  <p:tag name="REFSHAPE" val="105553159391288"/>
</p:tagLst>
</file>

<file path=ppt/tags/tag76.xml><?xml version="1.0" encoding="utf-8"?>
<p:tagLst xmlns:p="http://schemas.openxmlformats.org/presentationml/2006/main">
  <p:tag name="MH_OLD_SHAPE_ID" val="4"/>
  <p:tag name="REFSHAPE" val="105553159391512"/>
</p:tagLst>
</file>

<file path=ppt/tags/tag77.xml><?xml version="1.0" encoding="utf-8"?>
<p:tagLst xmlns:p="http://schemas.openxmlformats.org/presentationml/2006/main">
  <p:tag name="MH_OLD_SHAPE_ID" val="5"/>
  <p:tag name="REFSHAPE" val="105553159391736"/>
</p:tagLst>
</file>

<file path=ppt/tags/tag78.xml><?xml version="1.0" encoding="utf-8"?>
<p:tagLst xmlns:p="http://schemas.openxmlformats.org/presentationml/2006/main">
  <p:tag name="MH_OLD_SHAPE_ID" val="6"/>
  <p:tag name="REFSHAPE" val="105553159391960"/>
</p:tagLst>
</file>

<file path=ppt/tags/tag79.xml><?xml version="1.0" encoding="utf-8"?>
<p:tagLst xmlns:p="http://schemas.openxmlformats.org/presentationml/2006/main">
  <p:tag name="MH_OLD_SHAPE_ID" val="7"/>
  <p:tag name="REFSHAPE" val="105553159392184"/>
</p:tagLst>
</file>

<file path=ppt/tags/tag8.xml><?xml version="1.0" encoding="utf-8"?>
<p:tagLst xmlns:p="http://schemas.openxmlformats.org/presentationml/2006/main">
  <p:tag name="MH_OLD_SHAPE_ID" val="4"/>
  <p:tag name="REFSHAPE" val="105553159407896"/>
</p:tagLst>
</file>

<file path=ppt/tags/tag80.xml><?xml version="1.0" encoding="utf-8"?>
<p:tagLst xmlns:p="http://schemas.openxmlformats.org/presentationml/2006/main">
  <p:tag name="MH_OLD_SHAPE_ID" val="8"/>
  <p:tag name="REFSHAPE" val="105553159392408"/>
</p:tagLst>
</file>

<file path=ppt/tags/tag81.xml><?xml version="1.0" encoding="utf-8"?>
<p:tagLst xmlns:p="http://schemas.openxmlformats.org/presentationml/2006/main">
  <p:tag name="MH_OLD_SHAPE_ID" val="9"/>
  <p:tag name="REFSHAPE" val="105553159392632"/>
</p:tagLst>
</file>

<file path=ppt/tags/tag82.xml><?xml version="1.0" encoding="utf-8"?>
<p:tagLst xmlns:p="http://schemas.openxmlformats.org/presentationml/2006/main">
  <p:tag name="MH_OLD_SHAPE_ID" val="2"/>
  <p:tag name="REFSHAPE" val="105553159392856"/>
</p:tagLst>
</file>

<file path=ppt/tags/tag83.xml><?xml version="1.0" encoding="utf-8"?>
<p:tagLst xmlns:p="http://schemas.openxmlformats.org/presentationml/2006/main">
  <p:tag name="MH_OLD_SHAPE_ID" val="3"/>
  <p:tag name="REFSHAPE" val="105553159393080"/>
</p:tagLst>
</file>

<file path=ppt/tags/tag84.xml><?xml version="1.0" encoding="utf-8"?>
<p:tagLst xmlns:p="http://schemas.openxmlformats.org/presentationml/2006/main">
  <p:tag name="MH_OLD_SHAPE_ID" val="4"/>
  <p:tag name="REFSHAPE" val="105553159393304"/>
</p:tagLst>
</file>

<file path=ppt/tags/tag85.xml><?xml version="1.0" encoding="utf-8"?>
<p:tagLst xmlns:p="http://schemas.openxmlformats.org/presentationml/2006/main">
  <p:tag name="MH_OLD_SHAPE_ID" val="5"/>
  <p:tag name="REFSHAPE" val="105553159393528"/>
</p:tagLst>
</file>

<file path=ppt/tags/tag86.xml><?xml version="1.0" encoding="utf-8"?>
<p:tagLst xmlns:p="http://schemas.openxmlformats.org/presentationml/2006/main">
  <p:tag name="MH_OLD_SHAPE_ID" val="2"/>
  <p:tag name="REFSHAPE" val="105553159393752"/>
</p:tagLst>
</file>

<file path=ppt/tags/tag87.xml><?xml version="1.0" encoding="utf-8"?>
<p:tagLst xmlns:p="http://schemas.openxmlformats.org/presentationml/2006/main">
  <p:tag name="MH_OLD_SHAPE_ID" val="3"/>
  <p:tag name="REFSHAPE" val="105553159393976"/>
</p:tagLst>
</file>

<file path=ppt/tags/tag88.xml><?xml version="1.0" encoding="utf-8"?>
<p:tagLst xmlns:p="http://schemas.openxmlformats.org/presentationml/2006/main">
  <p:tag name="MH_OLD_SHAPE_ID" val="4"/>
  <p:tag name="REFSHAPE" val="105553159394200"/>
</p:tagLst>
</file>

<file path=ppt/tags/tag89.xml><?xml version="1.0" encoding="utf-8"?>
<p:tagLst xmlns:p="http://schemas.openxmlformats.org/presentationml/2006/main">
  <p:tag name="MH_OLD_SHAPE_ID" val="2"/>
  <p:tag name="REFSHAPE" val="105553159394424"/>
</p:tagLst>
</file>

<file path=ppt/tags/tag9.xml><?xml version="1.0" encoding="utf-8"?>
<p:tagLst xmlns:p="http://schemas.openxmlformats.org/presentationml/2006/main">
  <p:tag name="MH_OLD_SHAPE_ID" val="5"/>
  <p:tag name="REFSHAPE" val="105553159408120"/>
</p:tagLst>
</file>

<file path=ppt/tags/tag90.xml><?xml version="1.0" encoding="utf-8"?>
<p:tagLst xmlns:p="http://schemas.openxmlformats.org/presentationml/2006/main">
  <p:tag name="MH_OLD_SHAPE_ID" val="3"/>
  <p:tag name="REFSHAPE" val="105553159394648"/>
</p:tagLst>
</file>

<file path=ppt/tags/tag91.xml><?xml version="1.0" encoding="utf-8"?>
<p:tagLst xmlns:p="http://schemas.openxmlformats.org/presentationml/2006/main">
  <p:tag name="MH_OLD_SHAPE_ID" val="4"/>
  <p:tag name="REFSHAPE" val="105553159394872"/>
</p:tagLst>
</file>

<file path=ppt/tags/tag92.xml><?xml version="1.0" encoding="utf-8"?>
<p:tagLst xmlns:p="http://schemas.openxmlformats.org/presentationml/2006/main">
  <p:tag name="MH_OLD_SHAPE_ID" val="5"/>
  <p:tag name="REFSHAPE" val="105553159395096"/>
</p:tagLst>
</file>

<file path=ppt/tags/tag93.xml><?xml version="1.0" encoding="utf-8"?>
<p:tagLst xmlns:p="http://schemas.openxmlformats.org/presentationml/2006/main">
  <p:tag name="MH_OLD_SHAPE_ID" val="6"/>
  <p:tag name="REFSHAPE" val="105553159395320"/>
</p:tagLst>
</file>

<file path=ppt/tags/tag94.xml><?xml version="1.0" encoding="utf-8"?>
<p:tagLst xmlns:p="http://schemas.openxmlformats.org/presentationml/2006/main">
  <p:tag name="MH_OLD_SHAPE_ID" val="7"/>
  <p:tag name="REFSHAPE" val="105553159395544"/>
</p:tagLst>
</file>

<file path=ppt/tags/tag95.xml><?xml version="1.0" encoding="utf-8"?>
<p:tagLst xmlns:p="http://schemas.openxmlformats.org/presentationml/2006/main">
  <p:tag name="MH_OLD_SHAPE_ID" val="2"/>
  <p:tag name="REFSHAPE" val="105553159395768"/>
</p:tagLst>
</file>

<file path=ppt/tags/tag96.xml><?xml version="1.0" encoding="utf-8"?>
<p:tagLst xmlns:p="http://schemas.openxmlformats.org/presentationml/2006/main">
  <p:tag name="MH_OLD_SHAPE_ID" val="3"/>
  <p:tag name="REFSHAPE" val="105553159395992"/>
</p:tagLst>
</file>

<file path=ppt/tags/tag97.xml><?xml version="1.0" encoding="utf-8"?>
<p:tagLst xmlns:p="http://schemas.openxmlformats.org/presentationml/2006/main">
  <p:tag name="MH_OLD_SHAPE_ID" val="4"/>
  <p:tag name="REFSHAPE" val="105553159396216"/>
</p:tagLst>
</file>

<file path=ppt/tags/tag98.xml><?xml version="1.0" encoding="utf-8"?>
<p:tagLst xmlns:p="http://schemas.openxmlformats.org/presentationml/2006/main">
  <p:tag name="MH_OLD_SHAPE_ID" val="5"/>
  <p:tag name="REFSHAPE" val="105553159396440"/>
</p:tagLst>
</file>

<file path=ppt/tags/tag99.xml><?xml version="1.0" encoding="utf-8"?>
<p:tagLst xmlns:p="http://schemas.openxmlformats.org/presentationml/2006/main">
  <p:tag name="MH_OLD_SHAPE_ID" val="6"/>
  <p:tag name="REFSHAPE" val="10555315939666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57EE7"/>
      </a:accent1>
      <a:accent2>
        <a:srgbClr val="86B1FE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1177</Words>
  <Application>WPS 演示</Application>
  <PresentationFormat>宽屏</PresentationFormat>
  <Paragraphs>82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50" baseType="lpstr">
      <vt:lpstr>Arial</vt:lpstr>
      <vt:lpstr>方正书宋_GBK</vt:lpstr>
      <vt:lpstr>Wingdings</vt:lpstr>
      <vt:lpstr>PingFang SC Regular</vt:lpstr>
      <vt:lpstr>思源黑体</vt:lpstr>
      <vt:lpstr>苹方-简</vt:lpstr>
      <vt:lpstr>阿里巴巴普惠体 M</vt:lpstr>
      <vt:lpstr>Source Han Sans CN</vt:lpstr>
      <vt:lpstr>Questrial</vt:lpstr>
      <vt:lpstr>思源黑体 CN Normal</vt:lpstr>
      <vt:lpstr>Lato</vt:lpstr>
      <vt:lpstr>FZHei-B01S</vt:lpstr>
      <vt:lpstr>冬青黑体简体中文</vt:lpstr>
      <vt:lpstr>Calibri</vt:lpstr>
      <vt:lpstr>Helvetica Neue</vt:lpstr>
      <vt:lpstr>Open Sans</vt:lpstr>
      <vt:lpstr>Cambria Math</vt:lpstr>
      <vt:lpstr>宋体</vt:lpstr>
      <vt:lpstr>Source Han Sans SC</vt:lpstr>
      <vt:lpstr>Roboto</vt:lpstr>
      <vt:lpstr>Gill Sans</vt:lpstr>
      <vt:lpstr>Roboto Bold</vt:lpstr>
      <vt:lpstr>Roboto Black</vt:lpstr>
      <vt:lpstr>Source Sans Pro Light</vt:lpstr>
      <vt:lpstr>Source Han Sans HC</vt:lpstr>
      <vt:lpstr>思源宋体 Heavy</vt:lpstr>
      <vt:lpstr>宋体-简</vt:lpstr>
      <vt:lpstr>微软雅黑</vt:lpstr>
      <vt:lpstr>汉仪旗黑</vt:lpstr>
      <vt:lpstr>Arial Unicode MS</vt:lpstr>
      <vt:lpstr>汉仪书宋二KW</vt:lpstr>
      <vt:lpstr>Calibri Light</vt:lpstr>
      <vt:lpstr>等线 Light</vt:lpstr>
      <vt:lpstr>汉仪中等线KW</vt:lpstr>
      <vt:lpstr>等线</vt:lpstr>
      <vt:lpstr>Kingsoft Math</vt:lpstr>
      <vt:lpstr>Thonburi</vt:lpstr>
      <vt:lpstr>华文宋体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george</dc:creator>
  <cp:lastModifiedBy>george</cp:lastModifiedBy>
  <cp:revision>182</cp:revision>
  <dcterms:created xsi:type="dcterms:W3CDTF">2022-05-12T09:37:18Z</dcterms:created>
  <dcterms:modified xsi:type="dcterms:W3CDTF">2022-05-12T09:37:18Z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